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2.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modernComment_7FFFF8F8_CBD913BB.xml" ContentType="application/vnd.ms-powerpoint.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modernComment_7FFFF8FA_822A0010.xml" ContentType="application/vnd.ms-powerpoint.comment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03" r:id="rId6"/>
  </p:sldMasterIdLst>
  <p:notesMasterIdLst>
    <p:notesMasterId r:id="rId94"/>
  </p:notesMasterIdLst>
  <p:handoutMasterIdLst>
    <p:handoutMasterId r:id="rId95"/>
  </p:handoutMasterIdLst>
  <p:sldIdLst>
    <p:sldId id="2147479541" r:id="rId7"/>
    <p:sldId id="2147479495" r:id="rId8"/>
    <p:sldId id="2147481898" r:id="rId9"/>
    <p:sldId id="2147479497" r:id="rId10"/>
    <p:sldId id="2147481890" r:id="rId11"/>
    <p:sldId id="2147481947" r:id="rId12"/>
    <p:sldId id="2147481887" r:id="rId13"/>
    <p:sldId id="262" r:id="rId14"/>
    <p:sldId id="2147481889" r:id="rId15"/>
    <p:sldId id="2147481845" r:id="rId16"/>
    <p:sldId id="2147481827" r:id="rId17"/>
    <p:sldId id="2147481891" r:id="rId18"/>
    <p:sldId id="2147481875" r:id="rId19"/>
    <p:sldId id="2147481899" r:id="rId20"/>
    <p:sldId id="2147481901" r:id="rId21"/>
    <p:sldId id="2147481900" r:id="rId22"/>
    <p:sldId id="2147481902" r:id="rId23"/>
    <p:sldId id="2147481903" r:id="rId24"/>
    <p:sldId id="2147481904" r:id="rId25"/>
    <p:sldId id="2147481905" r:id="rId26"/>
    <p:sldId id="2147481906" r:id="rId27"/>
    <p:sldId id="2147481886" r:id="rId28"/>
    <p:sldId id="2147481885" r:id="rId29"/>
    <p:sldId id="2147481907" r:id="rId30"/>
    <p:sldId id="2147481908" r:id="rId31"/>
    <p:sldId id="2147481909" r:id="rId32"/>
    <p:sldId id="2147481910" r:id="rId33"/>
    <p:sldId id="2147481857" r:id="rId34"/>
    <p:sldId id="2147481817" r:id="rId35"/>
    <p:sldId id="2147481946" r:id="rId36"/>
    <p:sldId id="2147480672" r:id="rId37"/>
    <p:sldId id="2147481866" r:id="rId38"/>
    <p:sldId id="2147481892" r:id="rId39"/>
    <p:sldId id="2147481863" r:id="rId40"/>
    <p:sldId id="2147481913" r:id="rId41"/>
    <p:sldId id="2147481914" r:id="rId42"/>
    <p:sldId id="2147481915" r:id="rId43"/>
    <p:sldId id="2147481916" r:id="rId44"/>
    <p:sldId id="2147481917" r:id="rId45"/>
    <p:sldId id="2147481918" r:id="rId46"/>
    <p:sldId id="2147481943" r:id="rId47"/>
    <p:sldId id="2147481919" r:id="rId48"/>
    <p:sldId id="2147481848" r:id="rId49"/>
    <p:sldId id="2147481911" r:id="rId50"/>
    <p:sldId id="2147481912" r:id="rId51"/>
    <p:sldId id="2147481850" r:id="rId52"/>
    <p:sldId id="2147481876" r:id="rId53"/>
    <p:sldId id="2147481821" r:id="rId54"/>
    <p:sldId id="2147481921" r:id="rId55"/>
    <p:sldId id="2147481920" r:id="rId56"/>
    <p:sldId id="2147481922" r:id="rId57"/>
    <p:sldId id="2147481923" r:id="rId58"/>
    <p:sldId id="2147481924" r:id="rId59"/>
    <p:sldId id="2147481925" r:id="rId60"/>
    <p:sldId id="2147481926" r:id="rId61"/>
    <p:sldId id="2147481927" r:id="rId62"/>
    <p:sldId id="2147481928" r:id="rId63"/>
    <p:sldId id="2147481929" r:id="rId64"/>
    <p:sldId id="2147481930" r:id="rId65"/>
    <p:sldId id="2147481931" r:id="rId66"/>
    <p:sldId id="2147481893" r:id="rId67"/>
    <p:sldId id="2147481809" r:id="rId68"/>
    <p:sldId id="2147481867" r:id="rId69"/>
    <p:sldId id="2147481932" r:id="rId70"/>
    <p:sldId id="2147481933" r:id="rId71"/>
    <p:sldId id="2147481934" r:id="rId72"/>
    <p:sldId id="2147481935" r:id="rId73"/>
    <p:sldId id="2147481936" r:id="rId74"/>
    <p:sldId id="2147481937" r:id="rId75"/>
    <p:sldId id="2147481939" r:id="rId76"/>
    <p:sldId id="2147481938" r:id="rId77"/>
    <p:sldId id="2147481940" r:id="rId78"/>
    <p:sldId id="2147481941" r:id="rId79"/>
    <p:sldId id="2147481865" r:id="rId80"/>
    <p:sldId id="2147481948" r:id="rId81"/>
    <p:sldId id="2147481868" r:id="rId82"/>
    <p:sldId id="2147481877" r:id="rId83"/>
    <p:sldId id="2147481894" r:id="rId84"/>
    <p:sldId id="2147481814" r:id="rId85"/>
    <p:sldId id="2147481942" r:id="rId86"/>
    <p:sldId id="2147481855" r:id="rId87"/>
    <p:sldId id="2147481854" r:id="rId88"/>
    <p:sldId id="2147481895" r:id="rId89"/>
    <p:sldId id="2147481888" r:id="rId90"/>
    <p:sldId id="2147481838" r:id="rId91"/>
    <p:sldId id="2147481944" r:id="rId92"/>
    <p:sldId id="2147481945" r:id="rId9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93C733B-6FD0-473A-8071-19C3050E1770}">
          <p14:sldIdLst>
            <p14:sldId id="2147479541"/>
            <p14:sldId id="2147479495"/>
            <p14:sldId id="2147481898"/>
            <p14:sldId id="2147479497"/>
          </p14:sldIdLst>
        </p14:section>
        <p14:section name="RAG" id="{431DE128-311D-4EA1-96A4-0A87668926F3}">
          <p14:sldIdLst>
            <p14:sldId id="2147481890"/>
            <p14:sldId id="2147481947"/>
            <p14:sldId id="2147481887"/>
            <p14:sldId id="262"/>
            <p14:sldId id="2147481889"/>
            <p14:sldId id="2147481845"/>
            <p14:sldId id="2147481827"/>
          </p14:sldIdLst>
        </p14:section>
        <p14:section name="Vectors and Vector Databases" id="{A1CEB7D1-525A-4BAE-9FFB-68DAE0C977C2}">
          <p14:sldIdLst>
            <p14:sldId id="2147481891"/>
            <p14:sldId id="2147481875"/>
            <p14:sldId id="2147481899"/>
            <p14:sldId id="2147481901"/>
            <p14:sldId id="2147481900"/>
            <p14:sldId id="2147481902"/>
            <p14:sldId id="2147481903"/>
            <p14:sldId id="2147481904"/>
            <p14:sldId id="2147481905"/>
            <p14:sldId id="2147481906"/>
            <p14:sldId id="2147481886"/>
            <p14:sldId id="2147481885"/>
            <p14:sldId id="2147481907"/>
            <p14:sldId id="2147481908"/>
            <p14:sldId id="2147481909"/>
            <p14:sldId id="2147481910"/>
            <p14:sldId id="2147481857"/>
            <p14:sldId id="2147481817"/>
            <p14:sldId id="2147481946"/>
            <p14:sldId id="2147480672"/>
            <p14:sldId id="2147481866"/>
          </p14:sldIdLst>
        </p14:section>
        <p14:section name="Vector Search in Azure AI Search" id="{B9033676-E407-4B55-A24A-2B7DA4E36030}">
          <p14:sldIdLst>
            <p14:sldId id="2147481892"/>
            <p14:sldId id="2147481863"/>
            <p14:sldId id="2147481913"/>
            <p14:sldId id="2147481914"/>
            <p14:sldId id="2147481915"/>
            <p14:sldId id="2147481916"/>
            <p14:sldId id="2147481917"/>
            <p14:sldId id="2147481918"/>
            <p14:sldId id="2147481943"/>
            <p14:sldId id="2147481919"/>
            <p14:sldId id="2147481848"/>
            <p14:sldId id="2147481911"/>
            <p14:sldId id="2147481912"/>
            <p14:sldId id="2147481850"/>
            <p14:sldId id="2147481876"/>
            <p14:sldId id="2147481821"/>
            <p14:sldId id="2147481921"/>
            <p14:sldId id="2147481920"/>
            <p14:sldId id="2147481922"/>
            <p14:sldId id="2147481923"/>
            <p14:sldId id="2147481924"/>
            <p14:sldId id="2147481925"/>
            <p14:sldId id="2147481926"/>
            <p14:sldId id="2147481927"/>
            <p14:sldId id="2147481928"/>
            <p14:sldId id="2147481929"/>
            <p14:sldId id="2147481930"/>
            <p14:sldId id="2147481931"/>
          </p14:sldIdLst>
        </p14:section>
        <p14:section name="Azure AI Search" id="{A2D54A3F-45D8-4503-AE99-877D59279568}">
          <p14:sldIdLst>
            <p14:sldId id="2147481893"/>
            <p14:sldId id="2147481809"/>
            <p14:sldId id="2147481867"/>
            <p14:sldId id="2147481932"/>
            <p14:sldId id="2147481933"/>
            <p14:sldId id="2147481934"/>
            <p14:sldId id="2147481935"/>
            <p14:sldId id="2147481936"/>
            <p14:sldId id="2147481937"/>
            <p14:sldId id="2147481939"/>
            <p14:sldId id="2147481938"/>
            <p14:sldId id="2147481940"/>
            <p14:sldId id="2147481941"/>
            <p14:sldId id="2147481865"/>
            <p14:sldId id="2147481948"/>
            <p14:sldId id="2147481868"/>
            <p14:sldId id="2147481877"/>
            <p14:sldId id="2147481894"/>
            <p14:sldId id="2147481814"/>
            <p14:sldId id="2147481942"/>
            <p14:sldId id="2147481855"/>
            <p14:sldId id="2147481854"/>
          </p14:sldIdLst>
        </p14:section>
        <p14:section name="Use Cases" id="{D2185801-18D7-4F7F-8413-B12081F0E9E0}">
          <p14:sldIdLst>
            <p14:sldId id="2147481895"/>
            <p14:sldId id="2147481888"/>
            <p14:sldId id="2147481838"/>
            <p14:sldId id="2147481944"/>
            <p14:sldId id="2147481945"/>
          </p14:sldIdLst>
        </p14:section>
        <p14:section name="Formatting Slides" id="{EDF2C400-7C17-4CC9-B2D2-2829BCD6CB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591A8B-A833-CFD2-9EA7-F5CE82A0E9EC}" name="Josh Oh" initials="JO" userId="S::joshoh@microsoft.com::234851e1-8e4d-4451-8a2f-bc80193e3756"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000000"/>
    <a:srgbClr val="795E26"/>
    <a:srgbClr val="3A427A"/>
    <a:srgbClr val="8B4444"/>
    <a:srgbClr val="913AA7"/>
    <a:srgbClr val="484848"/>
    <a:srgbClr val="0000FF"/>
    <a:srgbClr val="CDD3EB"/>
    <a:srgbClr val="E8E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38"/>
    <p:restoredTop sz="83352"/>
  </p:normalViewPr>
  <p:slideViewPr>
    <p:cSldViewPr snapToGrid="0">
      <p:cViewPr varScale="1">
        <p:scale>
          <a:sx n="126" d="100"/>
          <a:sy n="126" d="100"/>
        </p:scale>
        <p:origin x="480" y="35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handoutMaster" Target="handoutMasters/handoutMaster1.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notesMaster" Target="notesMasters/notesMaster1.xml"/><Relationship Id="rId99" Type="http://schemas.openxmlformats.org/officeDocument/2006/relationships/theme" Target="theme/theme1.xml"/><Relationship Id="rId10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viewProps" Target="viewProps.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Sheet1!$B$1</c:f>
              <c:strCache>
                <c:ptCount val="1"/>
                <c:pt idx="0">
                  <c:v>Y-Values</c:v>
                </c:pt>
              </c:strCache>
            </c:strRef>
          </c:tx>
          <c:spPr>
            <a:ln w="31750" cap="rnd">
              <a:solidFill>
                <a:schemeClr val="accent3"/>
              </a:solidFill>
              <a:round/>
            </a:ln>
            <a:effectLst/>
          </c:spPr>
          <c:marker>
            <c:symbol val="circle"/>
            <c:size val="5"/>
            <c:spPr>
              <a:solidFill>
                <a:schemeClr val="accent3"/>
              </a:solidFill>
              <a:ln w="9525">
                <a:noFill/>
              </a:ln>
              <a:effectLst/>
            </c:spPr>
          </c:marker>
          <c:xVal>
            <c:numRef>
              <c:f>Sheet1!$A$2:$A$5</c:f>
              <c:numCache>
                <c:formatCode>General</c:formatCode>
                <c:ptCount val="4"/>
                <c:pt idx="0">
                  <c:v>5</c:v>
                </c:pt>
                <c:pt idx="1">
                  <c:v>10</c:v>
                </c:pt>
                <c:pt idx="2">
                  <c:v>20</c:v>
                </c:pt>
                <c:pt idx="3">
                  <c:v>30</c:v>
                </c:pt>
              </c:numCache>
            </c:numRef>
          </c:xVal>
          <c:yVal>
            <c:numRef>
              <c:f>Sheet1!$B$2:$B$5</c:f>
              <c:numCache>
                <c:formatCode>General</c:formatCode>
                <c:ptCount val="4"/>
                <c:pt idx="0">
                  <c:v>74</c:v>
                </c:pt>
                <c:pt idx="1">
                  <c:v>66</c:v>
                </c:pt>
                <c:pt idx="2">
                  <c:v>61</c:v>
                </c:pt>
                <c:pt idx="3">
                  <c:v>57</c:v>
                </c:pt>
              </c:numCache>
            </c:numRef>
          </c:yVal>
          <c:smooth val="0"/>
          <c:extLst>
            <c:ext xmlns:c16="http://schemas.microsoft.com/office/drawing/2014/chart" uri="{C3380CC4-5D6E-409C-BE32-E72D297353CC}">
              <c16:uniqueId val="{00000000-6136-4E2E-9B63-A7CD4782D3D3}"/>
            </c:ext>
          </c:extLst>
        </c:ser>
        <c:ser>
          <c:idx val="1"/>
          <c:order val="1"/>
          <c:tx>
            <c:strRef>
              <c:f>Sheet1!$C$1</c:f>
              <c:strCache>
                <c:ptCount val="1"/>
                <c:pt idx="0">
                  <c:v>Column1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Sheet1!$A$2:$A$5</c:f>
              <c:numCache>
                <c:formatCode>General</c:formatCode>
                <c:ptCount val="4"/>
                <c:pt idx="0">
                  <c:v>5</c:v>
                </c:pt>
                <c:pt idx="1">
                  <c:v>10</c:v>
                </c:pt>
                <c:pt idx="2">
                  <c:v>20</c:v>
                </c:pt>
                <c:pt idx="3">
                  <c:v>30</c:v>
                </c:pt>
              </c:numCache>
            </c:numRef>
          </c:xVal>
          <c:yVal>
            <c:numRef>
              <c:f>Sheet1!$C$2:$C$5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1-6136-4E2E-9B63-A7CD4782D3D3}"/>
            </c:ext>
          </c:extLst>
        </c:ser>
        <c:ser>
          <c:idx val="2"/>
          <c:order val="2"/>
          <c:tx>
            <c:strRef>
              <c:f>Sheet1!$D$1</c:f>
              <c:strCache>
                <c:ptCount val="1"/>
                <c:pt idx="0">
                  <c:v>Column2</c:v>
                </c:pt>
              </c:strCache>
            </c:strRef>
          </c:tx>
          <c:spPr>
            <a:ln w="31750" cap="rnd">
              <a:solidFill>
                <a:schemeClr val="accent5"/>
              </a:solidFill>
              <a:round/>
            </a:ln>
            <a:effectLst/>
          </c:spPr>
          <c:marker>
            <c:symbol val="circle"/>
            <c:size val="5"/>
            <c:spPr>
              <a:solidFill>
                <a:schemeClr val="accent5"/>
              </a:solidFill>
              <a:ln w="9525">
                <a:noFill/>
              </a:ln>
              <a:effectLst/>
            </c:spPr>
          </c:marker>
          <c:xVal>
            <c:numRef>
              <c:f>Sheet1!$A$2:$A$5</c:f>
              <c:numCache>
                <c:formatCode>General</c:formatCode>
                <c:ptCount val="4"/>
                <c:pt idx="0">
                  <c:v>5</c:v>
                </c:pt>
                <c:pt idx="1">
                  <c:v>10</c:v>
                </c:pt>
                <c:pt idx="2">
                  <c:v>20</c:v>
                </c:pt>
                <c:pt idx="3">
                  <c:v>30</c:v>
                </c:pt>
              </c:numCache>
            </c:numRef>
          </c:xVal>
          <c:yVal>
            <c:numRef>
              <c:f>Sheet1!$D$2:$D$5</c:f>
              <c:numCache>
                <c:formatCode>General</c:formatCode>
                <c:ptCount val="4"/>
                <c:pt idx="0">
                  <c:v>66</c:v>
                </c:pt>
                <c:pt idx="1">
                  <c:v>63</c:v>
                </c:pt>
                <c:pt idx="2">
                  <c:v>58</c:v>
                </c:pt>
                <c:pt idx="3">
                  <c:v>55</c:v>
                </c:pt>
              </c:numCache>
            </c:numRef>
          </c:yVal>
          <c:smooth val="0"/>
          <c:extLst>
            <c:ext xmlns:c16="http://schemas.microsoft.com/office/drawing/2014/chart" uri="{C3380CC4-5D6E-409C-BE32-E72D297353CC}">
              <c16:uniqueId val="{00000002-6136-4E2E-9B63-A7CD4782D3D3}"/>
            </c:ext>
          </c:extLst>
        </c:ser>
        <c:ser>
          <c:idx val="3"/>
          <c:order val="3"/>
          <c:tx>
            <c:strRef>
              <c:f>Sheet1!$E$1</c:f>
              <c:strCache>
                <c:ptCount val="1"/>
                <c:pt idx="0">
                  <c:v>Column3</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Sheet1!$A$2:$A$5</c:f>
              <c:numCache>
                <c:formatCode>General</c:formatCode>
                <c:ptCount val="4"/>
                <c:pt idx="0">
                  <c:v>5</c:v>
                </c:pt>
                <c:pt idx="1">
                  <c:v>10</c:v>
                </c:pt>
                <c:pt idx="2">
                  <c:v>20</c:v>
                </c:pt>
                <c:pt idx="3">
                  <c:v>30</c:v>
                </c:pt>
              </c:numCache>
            </c:numRef>
          </c:xVal>
          <c:yVal>
            <c:numRef>
              <c:f>Sheet1!$E$2:$E$5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3-6136-4E2E-9B63-A7CD4782D3D3}"/>
            </c:ext>
          </c:extLst>
        </c:ser>
        <c:ser>
          <c:idx val="4"/>
          <c:order val="4"/>
          <c:tx>
            <c:strRef>
              <c:f>Sheet1!$F$1</c:f>
              <c:strCache>
                <c:ptCount val="1"/>
                <c:pt idx="0">
                  <c:v>Column4</c:v>
                </c:pt>
              </c:strCache>
            </c:strRef>
          </c:tx>
          <c:spPr>
            <a:ln w="19050" cap="rnd">
              <a:solidFill>
                <a:schemeClr val="accent2"/>
              </a:solidFill>
              <a:round/>
            </a:ln>
            <a:effectLst/>
          </c:spPr>
          <c:marker>
            <c:symbol val="circle"/>
            <c:size val="5"/>
            <c:spPr>
              <a:solidFill>
                <a:schemeClr val="accent2"/>
              </a:solidFill>
              <a:ln w="9525">
                <a:noFill/>
              </a:ln>
              <a:effectLst/>
            </c:spPr>
          </c:marker>
          <c:xVal>
            <c:numRef>
              <c:f>Sheet1!$A$2:$A$5</c:f>
              <c:numCache>
                <c:formatCode>General</c:formatCode>
                <c:ptCount val="4"/>
                <c:pt idx="0">
                  <c:v>5</c:v>
                </c:pt>
                <c:pt idx="1">
                  <c:v>10</c:v>
                </c:pt>
                <c:pt idx="2">
                  <c:v>20</c:v>
                </c:pt>
                <c:pt idx="3">
                  <c:v>30</c:v>
                </c:pt>
              </c:numCache>
            </c:numRef>
          </c:xVal>
          <c:yVal>
            <c:numRef>
              <c:f>Sheet1!$F$2:$F$5</c:f>
              <c:numCache>
                <c:formatCode>General</c:formatCode>
                <c:ptCount val="4"/>
                <c:pt idx="0">
                  <c:v>64</c:v>
                </c:pt>
                <c:pt idx="1">
                  <c:v>60</c:v>
                </c:pt>
                <c:pt idx="2">
                  <c:v>58</c:v>
                </c:pt>
                <c:pt idx="3">
                  <c:v>57</c:v>
                </c:pt>
              </c:numCache>
            </c:numRef>
          </c:yVal>
          <c:smooth val="0"/>
          <c:extLst>
            <c:ext xmlns:c16="http://schemas.microsoft.com/office/drawing/2014/chart" uri="{C3380CC4-5D6E-409C-BE32-E72D297353CC}">
              <c16:uniqueId val="{00000004-6136-4E2E-9B63-A7CD4782D3D3}"/>
            </c:ext>
          </c:extLst>
        </c:ser>
        <c:ser>
          <c:idx val="5"/>
          <c:order val="5"/>
          <c:tx>
            <c:strRef>
              <c:f>Sheet1!$G$1</c:f>
              <c:strCache>
                <c:ptCount val="1"/>
                <c:pt idx="0">
                  <c:v>Column5</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Sheet1!$A$2:$A$5</c:f>
              <c:numCache>
                <c:formatCode>General</c:formatCode>
                <c:ptCount val="4"/>
                <c:pt idx="0">
                  <c:v>5</c:v>
                </c:pt>
                <c:pt idx="1">
                  <c:v>10</c:v>
                </c:pt>
                <c:pt idx="2">
                  <c:v>20</c:v>
                </c:pt>
                <c:pt idx="3">
                  <c:v>30</c:v>
                </c:pt>
              </c:numCache>
            </c:numRef>
          </c:xVal>
          <c:yVal>
            <c:numRef>
              <c:f>Sheet1!$G$2:$G$5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5-6136-4E2E-9B63-A7CD4782D3D3}"/>
            </c:ext>
          </c:extLst>
        </c:ser>
        <c:ser>
          <c:idx val="6"/>
          <c:order val="6"/>
          <c:tx>
            <c:strRef>
              <c:f>Sheet1!$H$1</c:f>
              <c:strCache>
                <c:ptCount val="1"/>
                <c:pt idx="0">
                  <c:v>Column6</c:v>
                </c:pt>
              </c:strCache>
            </c:strRef>
          </c:tx>
          <c:spPr>
            <a:ln w="31750" cap="rnd">
              <a:solidFill>
                <a:schemeClr val="accent1">
                  <a:lumMod val="60000"/>
                </a:schemeClr>
              </a:solidFill>
              <a:round/>
            </a:ln>
            <a:effectLst/>
          </c:spPr>
          <c:marker>
            <c:symbol val="circle"/>
            <c:size val="5"/>
            <c:spPr>
              <a:solidFill>
                <a:schemeClr val="accent1">
                  <a:lumMod val="60000"/>
                </a:schemeClr>
              </a:solidFill>
              <a:ln w="9525">
                <a:solidFill>
                  <a:schemeClr val="accent1">
                    <a:lumMod val="60000"/>
                  </a:schemeClr>
                </a:solidFill>
              </a:ln>
              <a:effectLst/>
            </c:spPr>
          </c:marker>
          <c:xVal>
            <c:numRef>
              <c:f>Sheet1!$A$2:$A$5</c:f>
              <c:numCache>
                <c:formatCode>General</c:formatCode>
                <c:ptCount val="4"/>
                <c:pt idx="0">
                  <c:v>5</c:v>
                </c:pt>
                <c:pt idx="1">
                  <c:v>10</c:v>
                </c:pt>
                <c:pt idx="2">
                  <c:v>20</c:v>
                </c:pt>
                <c:pt idx="3">
                  <c:v>30</c:v>
                </c:pt>
              </c:numCache>
            </c:numRef>
          </c:xVal>
          <c:yVal>
            <c:numRef>
              <c:f>Sheet1!$H$2:$H$5</c:f>
              <c:numCache>
                <c:formatCode>General</c:formatCode>
                <c:ptCount val="4"/>
                <c:pt idx="0">
                  <c:v>64</c:v>
                </c:pt>
                <c:pt idx="1">
                  <c:v>60</c:v>
                </c:pt>
                <c:pt idx="2">
                  <c:v>58</c:v>
                </c:pt>
                <c:pt idx="3">
                  <c:v>57</c:v>
                </c:pt>
              </c:numCache>
            </c:numRef>
          </c:yVal>
          <c:smooth val="0"/>
          <c:extLst>
            <c:ext xmlns:c16="http://schemas.microsoft.com/office/drawing/2014/chart" uri="{C3380CC4-5D6E-409C-BE32-E72D297353CC}">
              <c16:uniqueId val="{00000006-6136-4E2E-9B63-A7CD4782D3D3}"/>
            </c:ext>
          </c:extLst>
        </c:ser>
        <c:ser>
          <c:idx val="7"/>
          <c:order val="7"/>
          <c:tx>
            <c:strRef>
              <c:f>Sheet1!$I$1</c:f>
              <c:strCache>
                <c:ptCount val="1"/>
                <c:pt idx="0">
                  <c:v>Column7</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xVal>
            <c:numRef>
              <c:f>Sheet1!$A$2:$A$5</c:f>
              <c:numCache>
                <c:formatCode>General</c:formatCode>
                <c:ptCount val="4"/>
                <c:pt idx="0">
                  <c:v>5</c:v>
                </c:pt>
                <c:pt idx="1">
                  <c:v>10</c:v>
                </c:pt>
                <c:pt idx="2">
                  <c:v>20</c:v>
                </c:pt>
                <c:pt idx="3">
                  <c:v>30</c:v>
                </c:pt>
              </c:numCache>
            </c:numRef>
          </c:xVal>
          <c:yVal>
            <c:numRef>
              <c:f>Sheet1!$I$2:$I$5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7-6136-4E2E-9B63-A7CD4782D3D3}"/>
            </c:ext>
          </c:extLst>
        </c:ser>
        <c:ser>
          <c:idx val="8"/>
          <c:order val="8"/>
          <c:tx>
            <c:strRef>
              <c:f>Sheet1!$J$1</c:f>
              <c:strCache>
                <c:ptCount val="1"/>
                <c:pt idx="0">
                  <c:v>Column8</c:v>
                </c:pt>
              </c:strCache>
            </c:strRef>
          </c:tx>
          <c:spPr>
            <a:ln w="31750" cap="rnd">
              <a:solidFill>
                <a:schemeClr val="accent3">
                  <a:lumMod val="60000"/>
                </a:schemeClr>
              </a:solidFill>
              <a:round/>
            </a:ln>
            <a:effectLst/>
          </c:spPr>
          <c:marker>
            <c:symbol val="circle"/>
            <c:size val="5"/>
            <c:spPr>
              <a:solidFill>
                <a:schemeClr val="accent3">
                  <a:lumMod val="60000"/>
                </a:schemeClr>
              </a:solidFill>
              <a:ln w="9525">
                <a:solidFill>
                  <a:schemeClr val="accent3">
                    <a:lumMod val="60000"/>
                  </a:schemeClr>
                </a:solidFill>
              </a:ln>
              <a:effectLst/>
            </c:spPr>
          </c:marker>
          <c:xVal>
            <c:numRef>
              <c:f>Sheet1!$A$2:$A$5</c:f>
              <c:numCache>
                <c:formatCode>General</c:formatCode>
                <c:ptCount val="4"/>
                <c:pt idx="0">
                  <c:v>5</c:v>
                </c:pt>
                <c:pt idx="1">
                  <c:v>10</c:v>
                </c:pt>
                <c:pt idx="2">
                  <c:v>20</c:v>
                </c:pt>
                <c:pt idx="3">
                  <c:v>30</c:v>
                </c:pt>
              </c:numCache>
            </c:numRef>
          </c:xVal>
          <c:yVal>
            <c:numRef>
              <c:f>Sheet1!$J$2:$J$5</c:f>
              <c:numCache>
                <c:formatCode>General</c:formatCode>
                <c:ptCount val="4"/>
                <c:pt idx="0">
                  <c:v>64</c:v>
                </c:pt>
                <c:pt idx="1">
                  <c:v>59</c:v>
                </c:pt>
                <c:pt idx="2">
                  <c:v>54</c:v>
                </c:pt>
                <c:pt idx="3">
                  <c:v>51</c:v>
                </c:pt>
              </c:numCache>
            </c:numRef>
          </c:yVal>
          <c:smooth val="0"/>
          <c:extLst>
            <c:ext xmlns:c16="http://schemas.microsoft.com/office/drawing/2014/chart" uri="{C3380CC4-5D6E-409C-BE32-E72D297353CC}">
              <c16:uniqueId val="{00000008-6136-4E2E-9B63-A7CD4782D3D3}"/>
            </c:ext>
          </c:extLst>
        </c:ser>
        <c:dLbls>
          <c:showLegendKey val="0"/>
          <c:showVal val="0"/>
          <c:showCatName val="0"/>
          <c:showSerName val="0"/>
          <c:showPercent val="0"/>
          <c:showBubbleSize val="0"/>
        </c:dLbls>
        <c:axId val="171314224"/>
        <c:axId val="1889209744"/>
      </c:scatterChart>
      <c:valAx>
        <c:axId val="171314224"/>
        <c:scaling>
          <c:orientation val="minMax"/>
          <c:max val="30"/>
          <c:min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CH"/>
          </a:p>
        </c:txPr>
        <c:crossAx val="1889209744"/>
        <c:crosses val="autoZero"/>
        <c:crossBetween val="midCat"/>
      </c:valAx>
      <c:valAx>
        <c:axId val="1889209744"/>
        <c:scaling>
          <c:orientation val="minMax"/>
          <c:max val="75"/>
          <c:min val="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CH"/>
          </a:p>
        </c:txPr>
        <c:crossAx val="1713142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3178358708263433E-2"/>
          <c:y val="0.10952343076258422"/>
          <c:w val="0.90371879432972457"/>
          <c:h val="0.68191772422401775"/>
        </c:manualLayout>
      </c:layout>
      <c:barChart>
        <c:barDir val="col"/>
        <c:grouping val="clustered"/>
        <c:varyColors val="0"/>
        <c:ser>
          <c:idx val="0"/>
          <c:order val="0"/>
          <c:tx>
            <c:strRef>
              <c:f>Sheet1!$B$1</c:f>
              <c:strCache>
                <c:ptCount val="1"/>
                <c:pt idx="0">
                  <c:v>Keyword</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Customer datasets</c:v>
                </c:pt>
                <c:pt idx="1">
                  <c:v>Beir dataset</c:v>
                </c:pt>
                <c:pt idx="2">
                  <c:v>Miracl dataset</c:v>
                </c:pt>
              </c:strCache>
            </c:strRef>
          </c:cat>
          <c:val>
            <c:numRef>
              <c:f>Sheet1!$B$2:$B$4</c:f>
              <c:numCache>
                <c:formatCode>General</c:formatCode>
                <c:ptCount val="3"/>
                <c:pt idx="0">
                  <c:v>41</c:v>
                </c:pt>
                <c:pt idx="1">
                  <c:v>41</c:v>
                </c:pt>
                <c:pt idx="2">
                  <c:v>50</c:v>
                </c:pt>
              </c:numCache>
            </c:numRef>
          </c:val>
          <c:extLst>
            <c:ext xmlns:c16="http://schemas.microsoft.com/office/drawing/2014/chart" uri="{C3380CC4-5D6E-409C-BE32-E72D297353CC}">
              <c16:uniqueId val="{00000000-BD1B-4D6E-B3E0-B65B0C0ACF6C}"/>
            </c:ext>
          </c:extLst>
        </c:ser>
        <c:ser>
          <c:idx val="1"/>
          <c:order val="1"/>
          <c:tx>
            <c:strRef>
              <c:f>Sheet1!$C$1</c:f>
              <c:strCache>
                <c:ptCount val="1"/>
                <c:pt idx="0">
                  <c:v>Vector (ada-002)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Customer datasets</c:v>
                </c:pt>
                <c:pt idx="1">
                  <c:v>Beir dataset</c:v>
                </c:pt>
                <c:pt idx="2">
                  <c:v>Miracl dataset</c:v>
                </c:pt>
              </c:strCache>
            </c:strRef>
          </c:cat>
          <c:val>
            <c:numRef>
              <c:f>Sheet1!$C$2:$C$4</c:f>
              <c:numCache>
                <c:formatCode>General</c:formatCode>
                <c:ptCount val="3"/>
                <c:pt idx="0">
                  <c:v>44</c:v>
                </c:pt>
                <c:pt idx="1">
                  <c:v>45</c:v>
                </c:pt>
                <c:pt idx="2">
                  <c:v>58</c:v>
                </c:pt>
              </c:numCache>
            </c:numRef>
          </c:val>
          <c:extLst>
            <c:ext xmlns:c16="http://schemas.microsoft.com/office/drawing/2014/chart" uri="{C3380CC4-5D6E-409C-BE32-E72D297353CC}">
              <c16:uniqueId val="{00000001-BD1B-4D6E-B3E0-B65B0C0ACF6C}"/>
            </c:ext>
          </c:extLst>
        </c:ser>
        <c:ser>
          <c:idx val="2"/>
          <c:order val="2"/>
          <c:tx>
            <c:strRef>
              <c:f>Sheet1!$D$1</c:f>
              <c:strCache>
                <c:ptCount val="1"/>
                <c:pt idx="0">
                  <c:v>Hybrid</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Customer datasets</c:v>
                </c:pt>
                <c:pt idx="1">
                  <c:v>Beir dataset</c:v>
                </c:pt>
                <c:pt idx="2">
                  <c:v>Miracl dataset</c:v>
                </c:pt>
              </c:strCache>
            </c:strRef>
          </c:cat>
          <c:val>
            <c:numRef>
              <c:f>Sheet1!$D$2:$D$4</c:f>
              <c:numCache>
                <c:formatCode>General</c:formatCode>
                <c:ptCount val="3"/>
                <c:pt idx="0">
                  <c:v>48</c:v>
                </c:pt>
                <c:pt idx="1">
                  <c:v>48</c:v>
                </c:pt>
                <c:pt idx="2">
                  <c:v>59</c:v>
                </c:pt>
              </c:numCache>
            </c:numRef>
          </c:val>
          <c:extLst>
            <c:ext xmlns:c16="http://schemas.microsoft.com/office/drawing/2014/chart" uri="{C3380CC4-5D6E-409C-BE32-E72D297353CC}">
              <c16:uniqueId val="{00000002-BD1B-4D6E-B3E0-B65B0C0ACF6C}"/>
            </c:ext>
          </c:extLst>
        </c:ser>
        <c:ser>
          <c:idx val="3"/>
          <c:order val="3"/>
          <c:tx>
            <c:strRef>
              <c:f>Sheet1!$E$1</c:f>
              <c:strCache>
                <c:ptCount val="1"/>
                <c:pt idx="0">
                  <c:v>Hybrid + reranking</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en-CH"/>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Customer datasets</c:v>
                </c:pt>
                <c:pt idx="1">
                  <c:v>Beir dataset</c:v>
                </c:pt>
                <c:pt idx="2">
                  <c:v>Miracl dataset</c:v>
                </c:pt>
              </c:strCache>
            </c:strRef>
          </c:cat>
          <c:val>
            <c:numRef>
              <c:f>Sheet1!$E$2:$E$4</c:f>
              <c:numCache>
                <c:formatCode>General</c:formatCode>
                <c:ptCount val="3"/>
                <c:pt idx="0">
                  <c:v>60</c:v>
                </c:pt>
                <c:pt idx="1">
                  <c:v>50</c:v>
                </c:pt>
                <c:pt idx="2">
                  <c:v>72</c:v>
                </c:pt>
              </c:numCache>
            </c:numRef>
          </c:val>
          <c:extLst>
            <c:ext xmlns:c16="http://schemas.microsoft.com/office/drawing/2014/chart" uri="{C3380CC4-5D6E-409C-BE32-E72D297353CC}">
              <c16:uniqueId val="{00000003-BD1B-4D6E-B3E0-B65B0C0ACF6C}"/>
            </c:ext>
          </c:extLst>
        </c:ser>
        <c:dLbls>
          <c:showLegendKey val="0"/>
          <c:showVal val="0"/>
          <c:showCatName val="0"/>
          <c:showSerName val="0"/>
          <c:showPercent val="0"/>
          <c:showBubbleSize val="0"/>
        </c:dLbls>
        <c:gapWidth val="219"/>
        <c:overlap val="-27"/>
        <c:axId val="916287696"/>
        <c:axId val="916281576"/>
      </c:barChart>
      <c:catAx>
        <c:axId val="9162876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CH"/>
          </a:p>
        </c:txPr>
        <c:crossAx val="916281576"/>
        <c:crosses val="autoZero"/>
        <c:auto val="1"/>
        <c:lblAlgn val="ctr"/>
        <c:lblOffset val="100"/>
        <c:noMultiLvlLbl val="0"/>
      </c:catAx>
      <c:valAx>
        <c:axId val="9162815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Accuracy</a:t>
                </a:r>
                <a:r>
                  <a:rPr lang="en-US" baseline="0"/>
                  <a:t> Score</a:t>
                </a:r>
                <a:endParaRPr lang="en-US"/>
              </a:p>
            </c:rich>
          </c:tx>
          <c:layout>
            <c:manualLayout>
              <c:xMode val="edge"/>
              <c:yMode val="edge"/>
              <c:x val="1.0745810919934861E-2"/>
              <c:y val="0.31042461337782906"/>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CH"/>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CH"/>
          </a:p>
        </c:txPr>
        <c:crossAx val="916287696"/>
        <c:crosses val="autoZero"/>
        <c:crossBetween val="between"/>
      </c:valAx>
      <c:spPr>
        <a:noFill/>
        <a:ln>
          <a:noFill/>
        </a:ln>
        <a:effectLst/>
      </c:spPr>
    </c:plotArea>
    <c:legend>
      <c:legendPos val="b"/>
      <c:layout>
        <c:manualLayout>
          <c:xMode val="edge"/>
          <c:yMode val="edge"/>
          <c:x val="4.1042340801198153E-2"/>
          <c:y val="0.88041819141128252"/>
          <c:w val="0.93301193516347403"/>
          <c:h val="0.11958180858871749"/>
        </c:manualLayout>
      </c:layout>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en-CH"/>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H"/>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7FFFF8F8_CBD913BB.xml><?xml version="1.0" encoding="utf-8"?>
<p188:cmLst xmlns:a="http://schemas.openxmlformats.org/drawingml/2006/main" xmlns:r="http://schemas.openxmlformats.org/officeDocument/2006/relationships" xmlns:p188="http://schemas.microsoft.com/office/powerpoint/2018/8/main">
  <p188:cm id="{C0041989-7225-4AE6-AD72-11DC86A454CD}" authorId="{38591A8B-A833-CFD2-9EA7-F5CE82A0E9EC}" status="resolved" created="2024-01-10T22:19:32.320" complete="100000">
    <pc:sldMkLst xmlns:pc="http://schemas.microsoft.com/office/powerpoint/2013/main/command">
      <pc:docMk/>
      <pc:sldMk cId="3420001211" sldId="2147481848"/>
    </pc:sldMkLst>
    <p188:txBody>
      <a:bodyPr/>
      <a:lstStyle/>
      <a:p>
        <a:r>
          <a:rPr lang="en-US"/>
          <a:t>Fix code blocks</a:t>
        </a:r>
      </a:p>
    </p188:txBody>
  </p188:cm>
</p188:cmLst>
</file>

<file path=ppt/comments/modernComment_7FFFF8FA_822A0010.xml><?xml version="1.0" encoding="utf-8"?>
<p188:cmLst xmlns:a="http://schemas.openxmlformats.org/drawingml/2006/main" xmlns:r="http://schemas.openxmlformats.org/officeDocument/2006/relationships" xmlns:p188="http://schemas.microsoft.com/office/powerpoint/2018/8/main">
  <p188:cm id="{68C95327-1CEE-4E22-ACCB-8D79AD9E8D3A}" authorId="{38591A8B-A833-CFD2-9EA7-F5CE82A0E9EC}" status="resolved" created="2024-01-10T22:21:23.762" complete="100000">
    <pc:sldMkLst xmlns:pc="http://schemas.microsoft.com/office/powerpoint/2013/main/command">
      <pc:docMk/>
      <pc:sldMk cId="2183790608" sldId="2147481850"/>
    </pc:sldMkLst>
    <p188:txBody>
      <a:bodyPr/>
      <a:lstStyle/>
      <a:p>
        <a:r>
          <a:rPr lang="en-US"/>
          <a:t>Fix code blocks</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9/4/24 4:06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5T18:10:39.803"/>
    </inkml:context>
    <inkml:brush xml:id="br0">
      <inkml:brushProperty name="width" value="0.035" units="cm"/>
      <inkml:brushProperty name="height" value="0.035" units="cm"/>
    </inkml:brush>
  </inkml:definitions>
  <inkml:trace contextRef="#ctx0" brushRef="#br0">4 0 24575,'-2'0'0,"0"0"0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5T18:10:15.477"/>
    </inkml:context>
    <inkml:brush xml:id="br0">
      <inkml:brushProperty name="width" value="0.035" units="cm"/>
      <inkml:brushProperty name="height" value="0.035" units="cm"/>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9/4/24 4:06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9/4/24 4:06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008508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023903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9B102-0856-59BF-3C54-0048360E85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AA1E1-62CF-BAFB-8F0F-0F3736B582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AC6714-12A8-FF2D-341C-315D96CC2140}"/>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15D6D9A-4152-EB30-23DE-DA2D4E8D9DD1}"/>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E9371BA3-C230-5ED7-6D18-EFE206BD8DF5}"/>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7C6DF35-EE82-2CB5-E71E-14F8EFFF41FE}"/>
              </a:ext>
            </a:extLst>
          </p:cNvPr>
          <p:cNvSpPr>
            <a:spLocks noGrp="1"/>
          </p:cNvSpPr>
          <p:nvPr>
            <p:ph type="dt" idx="12"/>
          </p:nvPr>
        </p:nvSpPr>
        <p:spPr/>
        <p:txBody>
          <a:bodyPr/>
          <a:lstStyle/>
          <a:p>
            <a:fld id="{E2F19A73-88F5-4B80-A929-CF8E66EE5449}" type="datetime8">
              <a:rPr lang="en-US" smtClean="0"/>
              <a:t>9/4/24 4:06 PM</a:t>
            </a:fld>
            <a:endParaRPr lang="en-US"/>
          </a:p>
        </p:txBody>
      </p:sp>
      <p:sp>
        <p:nvSpPr>
          <p:cNvPr id="7" name="Slide Number Placeholder 6">
            <a:extLst>
              <a:ext uri="{FF2B5EF4-FFF2-40B4-BE49-F238E27FC236}">
                <a16:creationId xmlns:a16="http://schemas.microsoft.com/office/drawing/2014/main" id="{D6700472-80EE-E40D-EA7B-86942A90CB53}"/>
              </a:ext>
            </a:extLst>
          </p:cNvPr>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229225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t>
            </a:r>
            <a:r>
              <a:rPr lang="en-US" err="1"/>
              <a:t>platform.openai.com</a:t>
            </a:r>
            <a:r>
              <a:rPr lang="en-US"/>
              <a:t>/docs/guides/embeddings/use-cases</a:t>
            </a:r>
          </a:p>
          <a:p>
            <a:r>
              <a:rPr lang="en-US"/>
              <a:t>https://</a:t>
            </a:r>
            <a:r>
              <a:rPr lang="en-US" err="1"/>
              <a:t>www.reddit.com</a:t>
            </a:r>
            <a:r>
              <a:rPr lang="en-US"/>
              <a:t>/r/</a:t>
            </a:r>
            <a:r>
              <a:rPr lang="en-US" err="1"/>
              <a:t>MachineLearning</a:t>
            </a:r>
            <a:r>
              <a:rPr lang="en-US"/>
              <a:t>/comments/13aaj2w/d_is_openai_textembeddingada002_the_best/</a:t>
            </a:r>
          </a:p>
          <a:p>
            <a:r>
              <a:rPr lang="en-US"/>
              <a:t>https://</a:t>
            </a:r>
            <a:r>
              <a:rPr lang="en-US" err="1"/>
              <a:t>vickiboykis.com</a:t>
            </a:r>
            <a:r>
              <a:rPr lang="en-US"/>
              <a:t>/</a:t>
            </a:r>
            <a:r>
              <a:rPr lang="en-US" err="1"/>
              <a:t>what_are_embeddings</a:t>
            </a:r>
            <a:r>
              <a:rPr lang="en-US"/>
              <a:t>/</a:t>
            </a:r>
            <a:r>
              <a:rPr lang="en-US" err="1"/>
              <a:t>next.html</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9/4/24 4:06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849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805970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368958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837145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530190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847667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767151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080539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241B1-5809-5173-05FA-A906785013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64A7BA-0FD6-9EE9-B139-8C6626C1F9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E3E72B-DB60-5E5D-32EA-1BA96F794E6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F3008F1-62C4-792D-D920-9C956CF5B018}"/>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95298586-CEC6-91FF-4D66-40EFD4A6DD7A}"/>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96E7C72-A58D-639E-CF10-33DDC2AE7F6A}"/>
              </a:ext>
            </a:extLst>
          </p:cNvPr>
          <p:cNvSpPr>
            <a:spLocks noGrp="1"/>
          </p:cNvSpPr>
          <p:nvPr>
            <p:ph type="dt" idx="12"/>
          </p:nvPr>
        </p:nvSpPr>
        <p:spPr/>
        <p:txBody>
          <a:bodyPr/>
          <a:lstStyle/>
          <a:p>
            <a:fld id="{62C61DAB-D93E-49CA-B245-379601CFE8D0}" type="datetime8">
              <a:rPr lang="en-US" smtClean="0"/>
              <a:t>9/4/24 4:06 PM</a:t>
            </a:fld>
            <a:endParaRPr lang="en-US"/>
          </a:p>
        </p:txBody>
      </p:sp>
      <p:sp>
        <p:nvSpPr>
          <p:cNvPr id="7" name="Slide Number Placeholder 6">
            <a:extLst>
              <a:ext uri="{FF2B5EF4-FFF2-40B4-BE49-F238E27FC236}">
                <a16:creationId xmlns:a16="http://schemas.microsoft.com/office/drawing/2014/main" id="{EE7A7C52-1AE8-2B8A-E8BA-C16949D52E06}"/>
              </a:ext>
            </a:extLst>
          </p:cNvPr>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2428394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997511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E2329-EB55-62CC-B8D9-6C31ECBED2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C6142-6EAB-C84E-9C3B-41B2BB8D1A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F1531D-ADAD-2374-60F4-2710200BDD72}"/>
              </a:ext>
            </a:extLst>
          </p:cNvPr>
          <p:cNvSpPr>
            <a:spLocks noGrp="1"/>
          </p:cNvSpPr>
          <p:nvPr>
            <p:ph type="body" idx="1"/>
          </p:nvPr>
        </p:nvSpPr>
        <p:spPr/>
        <p:txBody>
          <a:bodyPr/>
          <a:lstStyle/>
          <a:p>
            <a:r>
              <a:rPr lang="en-US"/>
              <a:t>https://</a:t>
            </a:r>
            <a:r>
              <a:rPr lang="en-US" err="1"/>
              <a:t>platform.openai.com</a:t>
            </a:r>
            <a:r>
              <a:rPr lang="en-US"/>
              <a:t>/docs/guides/embeddings/use-cases</a:t>
            </a:r>
          </a:p>
          <a:p>
            <a:r>
              <a:rPr lang="en-US"/>
              <a:t>https://</a:t>
            </a:r>
            <a:r>
              <a:rPr lang="en-US" err="1"/>
              <a:t>www.reddit.com</a:t>
            </a:r>
            <a:r>
              <a:rPr lang="en-US"/>
              <a:t>/r/</a:t>
            </a:r>
            <a:r>
              <a:rPr lang="en-US" err="1"/>
              <a:t>MachineLearning</a:t>
            </a:r>
            <a:r>
              <a:rPr lang="en-US"/>
              <a:t>/comments/13aaj2w/d_is_openai_textembeddingada002_the_best/</a:t>
            </a:r>
          </a:p>
          <a:p>
            <a:endParaRPr lang="en-US"/>
          </a:p>
          <a:p>
            <a:r>
              <a:rPr lang="en-US"/>
              <a:t>https://vaibhavgarg1982.medium.com/why-are-cosine-similarities-of-text-embeddings-almost-always-positive-6bd31eaee4d5</a:t>
            </a:r>
          </a:p>
        </p:txBody>
      </p:sp>
      <p:sp>
        <p:nvSpPr>
          <p:cNvPr id="4" name="Header Placeholder 3">
            <a:extLst>
              <a:ext uri="{FF2B5EF4-FFF2-40B4-BE49-F238E27FC236}">
                <a16:creationId xmlns:a16="http://schemas.microsoft.com/office/drawing/2014/main" id="{91365BE1-71BC-7DD0-F6EB-BA706DA6969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B6D5550-82DA-5562-02A7-22E353C2BE0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63A0781-26CC-42F4-C701-31B578BF360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9/4/24 4:06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0AA3EF2-948F-5A93-059D-E88A8DF2816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3733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57465-6DE8-ED8F-CF1A-72670FA91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998B04-2BC5-5603-F37A-761874ED3D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E3833-D19B-5AB0-FE33-F432C56B6E4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84CF5D4-77D2-72E5-305E-AD74A714593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D1C6E97-6E21-89C9-C758-6FD7789F4F9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11FD5C3-8D5C-5910-DA2B-A9815359B51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9/4/24 4:06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DAE39C7-BB90-ACF0-54B1-AC3A661F218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58145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5941681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889537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154850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418513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705390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Vector Database =&gt; Retrieval Tool, </a:t>
            </a:r>
            <a:r>
              <a:rPr lang="en-US" dirty="0" err="1"/>
              <a:t>como</a:t>
            </a:r>
            <a:r>
              <a:rPr lang="en-US" dirty="0"/>
              <a:t> </a:t>
            </a:r>
            <a:r>
              <a:rPr lang="en-US" dirty="0" err="1"/>
              <a:t>obtener</a:t>
            </a:r>
            <a:r>
              <a:rPr lang="en-US" dirty="0"/>
              <a:t> </a:t>
            </a:r>
            <a:r>
              <a:rPr lang="en-US" dirty="0" err="1"/>
              <a:t>resultados</a:t>
            </a:r>
            <a:r>
              <a:rPr lang="en-US" dirty="0"/>
              <a:t> </a:t>
            </a:r>
            <a:r>
              <a:rPr lang="en-US" dirty="0" err="1"/>
              <a:t>exactos</a:t>
            </a:r>
            <a:r>
              <a:rPr lang="en-US" dirty="0"/>
              <a:t> y </a:t>
            </a:r>
            <a:r>
              <a:rPr lang="en-US" dirty="0" err="1"/>
              <a:t>relevantes</a:t>
            </a:r>
            <a:r>
              <a:rPr lang="en-US" dirty="0"/>
              <a:t>. Retrieval = </a:t>
            </a:r>
            <a:r>
              <a:rPr lang="en-US" dirty="0" err="1"/>
              <a:t>extracción</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7397892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165FC-E3ED-FB8A-8DEB-9D9ECF4741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51282E-B6B6-8A42-0C07-58A6C17A2C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3B06A1-B5AB-5078-2120-C3698C58C1B1}"/>
              </a:ext>
            </a:extLst>
          </p:cNvPr>
          <p:cNvSpPr>
            <a:spLocks noGrp="1"/>
          </p:cNvSpPr>
          <p:nvPr>
            <p:ph type="body" idx="1"/>
          </p:nvPr>
        </p:nvSpPr>
        <p:spPr/>
        <p:txBody>
          <a:bodyPr/>
          <a:lstStyle/>
          <a:p>
            <a:r>
              <a:rPr lang="en-US" dirty="0"/>
              <a:t>Vector Database =&gt; Retrieval Tool, </a:t>
            </a:r>
            <a:r>
              <a:rPr lang="en-US" dirty="0" err="1"/>
              <a:t>como</a:t>
            </a:r>
            <a:r>
              <a:rPr lang="en-US" dirty="0"/>
              <a:t> </a:t>
            </a:r>
            <a:r>
              <a:rPr lang="en-US" dirty="0" err="1"/>
              <a:t>obtener</a:t>
            </a:r>
            <a:r>
              <a:rPr lang="en-US" dirty="0"/>
              <a:t> </a:t>
            </a:r>
            <a:r>
              <a:rPr lang="en-US" dirty="0" err="1"/>
              <a:t>resultados</a:t>
            </a:r>
            <a:r>
              <a:rPr lang="en-US" dirty="0"/>
              <a:t> </a:t>
            </a:r>
            <a:r>
              <a:rPr lang="en-US" dirty="0" err="1"/>
              <a:t>exactos</a:t>
            </a:r>
            <a:r>
              <a:rPr lang="en-US" dirty="0"/>
              <a:t> y </a:t>
            </a:r>
            <a:r>
              <a:rPr lang="en-US" dirty="0" err="1"/>
              <a:t>relevantes</a:t>
            </a:r>
            <a:r>
              <a:rPr lang="en-US" dirty="0"/>
              <a:t>. </a:t>
            </a:r>
          </a:p>
          <a:p>
            <a:endParaRPr lang="en-US" dirty="0"/>
          </a:p>
          <a:p>
            <a:r>
              <a:rPr lang="en-US" dirty="0"/>
              <a:t>Retrieval = </a:t>
            </a:r>
            <a:r>
              <a:rPr lang="en-US" dirty="0" err="1"/>
              <a:t>extracción</a:t>
            </a:r>
            <a:endParaRPr lang="en-US" dirty="0"/>
          </a:p>
        </p:txBody>
      </p:sp>
      <p:sp>
        <p:nvSpPr>
          <p:cNvPr id="4" name="Header Placeholder 3">
            <a:extLst>
              <a:ext uri="{FF2B5EF4-FFF2-40B4-BE49-F238E27FC236}">
                <a16:creationId xmlns:a16="http://schemas.microsoft.com/office/drawing/2014/main" id="{9E60FBCD-1E5C-79A9-8744-4130F8E3CC2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38758F6-7440-E3B3-839B-5D004FF4AB1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01746AB-3552-0144-A909-4700CDC5813B}"/>
              </a:ext>
            </a:extLst>
          </p:cNvPr>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a:extLst>
              <a:ext uri="{FF2B5EF4-FFF2-40B4-BE49-F238E27FC236}">
                <a16:creationId xmlns:a16="http://schemas.microsoft.com/office/drawing/2014/main" id="{7E32ADC8-7B94-AFBF-642E-91DAC8F1BD81}"/>
              </a:ext>
            </a:extLst>
          </p:cNvPr>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163102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344087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600" dirty="0">
                <a:effectLst/>
                <a:latin typeface="-apple-system"/>
              </a:rPr>
              <a:t>secure information retrieval at scale for generative AI search applications</a:t>
            </a:r>
          </a:p>
          <a:p>
            <a:r>
              <a:rPr lang="en-GB" sz="1600" dirty="0">
                <a:effectLst/>
                <a:latin typeface="-apple-system"/>
              </a:rPr>
              <a:t> </a:t>
            </a:r>
          </a:p>
          <a:p>
            <a:r>
              <a:rPr lang="en-GB" sz="1600" dirty="0">
                <a:effectLst/>
                <a:latin typeface="-apple-system"/>
                <a:cs typeface="Segoe UI"/>
              </a:rPr>
              <a:t>More than an index. Re-ranking.</a:t>
            </a:r>
            <a:endParaRPr lang="en-US" sz="850" dirty="0">
              <a:cs typeface="Segoe UI"/>
            </a:endParaRPr>
          </a:p>
        </p:txBody>
      </p:sp>
      <p:sp>
        <p:nvSpPr>
          <p:cNvPr id="4" name="Slide Number Placeholder 3"/>
          <p:cNvSpPr>
            <a:spLocks noGrp="1"/>
          </p:cNvSpPr>
          <p:nvPr>
            <p:ph type="sldNum" sz="quarter" idx="5"/>
          </p:nvPr>
        </p:nvSpPr>
        <p:spPr/>
        <p:txBody>
          <a:bodyPr/>
          <a:lstStyle/>
          <a:p>
            <a:fld id="{F80D3DEA-02C3-4ECB-93EC-E6A52D06C469}" type="slidenum">
              <a:rPr lang="en-US" smtClean="0"/>
              <a:t>31</a:t>
            </a:fld>
            <a:endParaRPr lang="en-US"/>
          </a:p>
        </p:txBody>
      </p:sp>
    </p:spTree>
    <p:extLst>
      <p:ext uri="{BB962C8B-B14F-4D97-AF65-F5344CB8AC3E}">
        <p14:creationId xmlns:p14="http://schemas.microsoft.com/office/powerpoint/2010/main" val="3005794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5000"/>
              </a:lnSpc>
              <a:spcAft>
                <a:spcPts val="810"/>
              </a:spcAft>
            </a:pPr>
            <a:endParaRPr lang="en-US" sz="900" dirty="0">
              <a:solidFill>
                <a:srgbClr val="000000"/>
              </a:solidFill>
              <a:latin typeface="Calibri"/>
              <a:ea typeface="Calibri" panose="020F0502020204030204" pitchFamily="34" charset="0"/>
              <a:cs typeface="Calibri"/>
            </a:endParaRPr>
          </a:p>
          <a:p>
            <a:pPr>
              <a:lnSpc>
                <a:spcPct val="105000"/>
              </a:lnSpc>
              <a:spcAft>
                <a:spcPts val="810"/>
              </a:spcAft>
            </a:pPr>
            <a:endParaRPr lang="en-US" sz="900" dirty="0">
              <a:solidFill>
                <a:srgbClr val="000000"/>
              </a:solidFill>
              <a:latin typeface="Calibri"/>
              <a:ea typeface="Calibri" panose="020F0502020204030204" pitchFamily="34" charset="0"/>
              <a:cs typeface="Calibri"/>
            </a:endParaRPr>
          </a:p>
          <a:p>
            <a:pPr>
              <a:lnSpc>
                <a:spcPct val="105000"/>
              </a:lnSpc>
              <a:spcAft>
                <a:spcPts val="810"/>
              </a:spcAft>
            </a:pPr>
            <a:r>
              <a:rPr lang="en-US" sz="900" dirty="0">
                <a:solidFill>
                  <a:srgbClr val="000000"/>
                </a:solidFill>
                <a:latin typeface="Calibri"/>
                <a:ea typeface="Calibri" panose="020F0502020204030204" pitchFamily="34" charset="0"/>
                <a:cs typeface="Calibri"/>
              </a:rPr>
              <a:t>Azure AI Search offers leading technology that enable customers to build optimal RAG, which in turn results in a more accurate AI experience.</a:t>
            </a:r>
          </a:p>
          <a:p>
            <a:pPr>
              <a:lnSpc>
                <a:spcPct val="105000"/>
              </a:lnSpc>
              <a:spcAft>
                <a:spcPts val="810"/>
              </a:spcAft>
            </a:pPr>
            <a:endParaRPr lang="en-US" sz="900" dirty="0">
              <a:solidFill>
                <a:srgbClr val="000000"/>
              </a:solidFill>
              <a:latin typeface="Calibri"/>
              <a:ea typeface="Calibri" panose="020F0502020204030204" pitchFamily="34" charset="0"/>
              <a:cs typeface="Calibri"/>
            </a:endParaRPr>
          </a:p>
          <a:p>
            <a:pPr>
              <a:lnSpc>
                <a:spcPct val="105000"/>
              </a:lnSpc>
              <a:spcAft>
                <a:spcPts val="810"/>
              </a:spcAft>
            </a:pPr>
            <a:r>
              <a:rPr lang="en-US" sz="900" dirty="0">
                <a:solidFill>
                  <a:srgbClr val="000000"/>
                </a:solidFill>
                <a:latin typeface="Calibri"/>
                <a:ea typeface="Calibri" panose="020F0502020204030204" pitchFamily="34" charset="0"/>
                <a:cs typeface="Calibri"/>
              </a:rPr>
              <a:t>Hybrid search – AI has made vector search popular today. Keyword/text search is the capability most are familiar with, it's what powers our traditional search bar in our browser. While vector search allows you to search any time of data, images, audio, video, in addition to text, vector search is powered by different algorithms than keyword search is – by being able to use both capabilities, your responses will be quicker and more accurate.</a:t>
            </a:r>
            <a:endParaRPr lang="en-US" dirty="0">
              <a:solidFill>
                <a:srgbClr val="000000"/>
              </a:solidFill>
              <a:latin typeface="Calibri"/>
              <a:ea typeface="Calibri" panose="020F0502020204030204" pitchFamily="34" charset="0"/>
              <a:cs typeface="Calibri"/>
            </a:endParaRPr>
          </a:p>
          <a:p>
            <a:pPr>
              <a:lnSpc>
                <a:spcPct val="105000"/>
              </a:lnSpc>
              <a:spcAft>
                <a:spcPts val="810"/>
              </a:spcAft>
            </a:pPr>
            <a:endParaRPr lang="en-US" sz="900" dirty="0">
              <a:solidFill>
                <a:srgbClr val="000000"/>
              </a:solidFill>
              <a:latin typeface="Calibri"/>
              <a:ea typeface="Calibri" panose="020F0502020204030204" pitchFamily="34" charset="0"/>
              <a:cs typeface="Calibri"/>
            </a:endParaRPr>
          </a:p>
          <a:p>
            <a:pPr>
              <a:lnSpc>
                <a:spcPct val="105000"/>
              </a:lnSpc>
              <a:spcAft>
                <a:spcPts val="810"/>
              </a:spcAft>
            </a:pPr>
            <a:r>
              <a:rPr lang="en-US" sz="900" dirty="0">
                <a:solidFill>
                  <a:srgbClr val="000000"/>
                </a:solidFill>
                <a:latin typeface="Calibri"/>
                <a:ea typeface="Calibri" panose="020F0502020204030204" pitchFamily="34" charset="0"/>
                <a:cs typeface="Calibri"/>
              </a:rPr>
              <a:t>Index data of any type: audio, video, images, and from sources including SQL DB, Cosmos, Blob storage ADLSv2</a:t>
            </a:r>
          </a:p>
          <a:p>
            <a:pPr>
              <a:lnSpc>
                <a:spcPct val="105000"/>
              </a:lnSpc>
              <a:spcAft>
                <a:spcPts val="810"/>
              </a:spcAft>
            </a:pPr>
            <a:endParaRPr lang="en-US" sz="900" dirty="0">
              <a:solidFill>
                <a:srgbClr val="000000"/>
              </a:solidFill>
              <a:latin typeface="Calibri"/>
              <a:ea typeface="Calibri" panose="020F0502020204030204" pitchFamily="34" charset="0"/>
              <a:cs typeface="Calibri"/>
            </a:endParaRPr>
          </a:p>
          <a:p>
            <a:pPr>
              <a:lnSpc>
                <a:spcPct val="105000"/>
              </a:lnSpc>
              <a:spcAft>
                <a:spcPts val="810"/>
              </a:spcAft>
            </a:pPr>
            <a:endParaRPr lang="en-US" sz="900" dirty="0">
              <a:solidFill>
                <a:srgbClr val="000000"/>
              </a:solidFill>
              <a:latin typeface="Calibri"/>
              <a:ea typeface="Calibri" panose="020F0502020204030204" pitchFamily="34" charset="0"/>
              <a:cs typeface="Calibri"/>
            </a:endParaRPr>
          </a:p>
          <a:p>
            <a:pPr>
              <a:lnSpc>
                <a:spcPct val="105000"/>
              </a:lnSpc>
              <a:spcAft>
                <a:spcPts val="810"/>
              </a:spcAft>
            </a:pPr>
            <a:r>
              <a:rPr lang="en-US" sz="900" dirty="0">
                <a:solidFill>
                  <a:srgbClr val="000000"/>
                </a:solidFill>
                <a:latin typeface="Calibri"/>
                <a:ea typeface="Calibri" panose="020F0502020204030204" pitchFamily="34" charset="0"/>
                <a:cs typeface="Calibri"/>
              </a:rPr>
              <a:t> </a:t>
            </a:r>
            <a:endParaRPr lang="en-US" dirty="0">
              <a:cs typeface="Calibri"/>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862567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059F0-B978-954B-C3FB-93EDC95252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083A12-07D9-2186-21FB-FB18CB3612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747FC4-E3D0-3E1F-0995-D60F1B92E35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42637E8-52A3-3835-D304-45AD4C168D5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4A3EA7C5-DE47-3B04-C952-BA350A946038}"/>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01AFC24-5AEE-C831-D98E-ADF387A693F5}"/>
              </a:ext>
            </a:extLst>
          </p:cNvPr>
          <p:cNvSpPr>
            <a:spLocks noGrp="1"/>
          </p:cNvSpPr>
          <p:nvPr>
            <p:ph type="dt" idx="12"/>
          </p:nvPr>
        </p:nvSpPr>
        <p:spPr/>
        <p:txBody>
          <a:bodyPr/>
          <a:lstStyle/>
          <a:p>
            <a:fld id="{B16574EE-8191-4BCC-ABE6-D00A4F4D7690}" type="datetime8">
              <a:rPr lang="en-US" smtClean="0"/>
              <a:t>9/4/24 4:06 PM</a:t>
            </a:fld>
            <a:endParaRPr lang="en-US"/>
          </a:p>
        </p:txBody>
      </p:sp>
      <p:sp>
        <p:nvSpPr>
          <p:cNvPr id="7" name="Slide Number Placeholder 6">
            <a:extLst>
              <a:ext uri="{FF2B5EF4-FFF2-40B4-BE49-F238E27FC236}">
                <a16:creationId xmlns:a16="http://schemas.microsoft.com/office/drawing/2014/main" id="{C68F0A1A-4072-726C-8188-CE48CF00090A}"/>
              </a:ext>
            </a:extLst>
          </p:cNvPr>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987872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Char char="•"/>
            </a:pPr>
            <a:r>
              <a:rPr lang="en-US"/>
              <a:t>Now, let's start with the fundamentals, let's talk about core Vector search in Azure AI search. In Azure AI Search you will find all the core capabilities that you need in order to create a solution for vector-based retrieval. This includes all the core functionality in addition to enterprise readiness and integration with all the popular open source frameworks like Semantic Kernel, LangChain and more. I'm excited to share that. </a:t>
            </a:r>
          </a:p>
          <a:p>
            <a:pPr>
              <a:buFont typeface="Arial"/>
              <a:buChar char="•"/>
            </a:pPr>
            <a:r>
              <a:rPr lang="en-US"/>
              <a:t>As today, Vector search in Azure AI Search is generally available and ready for production applications. Let me show you this in action. What we'll do is you've seen a lot of complete applications and UIs today. I want to peel all these layers and show you exactly how you start from scratch and build one of these vector-retrieval systems. </a:t>
            </a:r>
          </a:p>
          <a:p>
            <a:pPr marL="171450" indent="-171450">
              <a:buFont typeface="Arial"/>
              <a:buChar char="•"/>
            </a:pPr>
            <a:endParaRPr lang="en-US" sz="85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9/4/24 4:06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6701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303107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9280737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8567868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925629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7257071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988075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F5641-DF5C-0242-0E12-C470F2A32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141BD-0C8C-6A34-0A49-710CF5F4E3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8C6357-36A1-EA67-1912-E1DED3257B0D}"/>
              </a:ext>
            </a:extLst>
          </p:cNvPr>
          <p:cNvSpPr>
            <a:spLocks noGrp="1"/>
          </p:cNvSpPr>
          <p:nvPr>
            <p:ph type="body" idx="1"/>
          </p:nvPr>
        </p:nvSpPr>
        <p:spPr/>
        <p:txBody>
          <a:bodyPr/>
          <a:lstStyle/>
          <a:p>
            <a:r>
              <a:rPr lang="en-US" dirty="0" err="1"/>
              <a:t>Generación</a:t>
            </a:r>
            <a:r>
              <a:rPr lang="en-US" dirty="0"/>
              <a:t> de </a:t>
            </a:r>
            <a:r>
              <a:rPr lang="en-US" dirty="0" err="1"/>
              <a:t>Recuperación</a:t>
            </a:r>
            <a:r>
              <a:rPr lang="en-US" dirty="0"/>
              <a:t> </a:t>
            </a:r>
            <a:r>
              <a:rPr lang="en-US" dirty="0" err="1"/>
              <a:t>Aumentada</a:t>
            </a:r>
            <a:r>
              <a:rPr lang="en-US" dirty="0"/>
              <a:t> (GRA)</a:t>
            </a:r>
          </a:p>
        </p:txBody>
      </p:sp>
      <p:sp>
        <p:nvSpPr>
          <p:cNvPr id="4" name="Header Placeholder 3">
            <a:extLst>
              <a:ext uri="{FF2B5EF4-FFF2-40B4-BE49-F238E27FC236}">
                <a16:creationId xmlns:a16="http://schemas.microsoft.com/office/drawing/2014/main" id="{B03F848D-EBB4-BFAC-47B9-2FC888867997}"/>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541B379E-995B-AD48-7D8A-79600A1E93E6}"/>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ED90844-28EA-D1DE-4FFD-858E76753951}"/>
              </a:ext>
            </a:extLst>
          </p:cNvPr>
          <p:cNvSpPr>
            <a:spLocks noGrp="1"/>
          </p:cNvSpPr>
          <p:nvPr>
            <p:ph type="dt" idx="12"/>
          </p:nvPr>
        </p:nvSpPr>
        <p:spPr/>
        <p:txBody>
          <a:bodyPr/>
          <a:lstStyle/>
          <a:p>
            <a:fld id="{E2F19A73-88F5-4B80-A929-CF8E66EE5449}" type="datetime8">
              <a:rPr lang="en-US" smtClean="0"/>
              <a:t>9/4/24 4:06 PM</a:t>
            </a:fld>
            <a:endParaRPr lang="en-US"/>
          </a:p>
        </p:txBody>
      </p:sp>
      <p:sp>
        <p:nvSpPr>
          <p:cNvPr id="7" name="Slide Number Placeholder 6">
            <a:extLst>
              <a:ext uri="{FF2B5EF4-FFF2-40B4-BE49-F238E27FC236}">
                <a16:creationId xmlns:a16="http://schemas.microsoft.com/office/drawing/2014/main" id="{F853ACF6-0632-E7BA-C5FC-E175ABEFD5EE}"/>
              </a:ext>
            </a:extLst>
          </p:cNvPr>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058447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7830033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058639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 we support a number of characteristics that are beyond the basics for vector retrieval. Among other things, we support two different vector retrieval strategies. One is approximate nearest neighbor search, or ANN search. This will give you a fast and scalable retrieval strategy. What you do is you trade off perfect recall for performance. These are approximate techniques, and in this case we use a well-known approach called HNSW. </a:t>
            </a:r>
            <a:endParaRPr lang="en-US"/>
          </a:p>
          <a:p>
            <a:r>
              <a:rPr lang="en-US" sz="850">
                <a:latin typeface="Segoe UI"/>
                <a:cs typeface="Segoe UI"/>
              </a:rPr>
              <a:t>Think of it as a probabilistic data structure that builds a graph-type thing, and it allows us to answer questions very fast with a good performance recall trade-off. </a:t>
            </a:r>
            <a:endParaRPr lang="en-US" sz="850">
              <a:cs typeface="Segoe UI"/>
            </a:endParaRPr>
          </a:p>
          <a:p>
            <a:r>
              <a:rPr lang="en-US" sz="850">
                <a:latin typeface="Segoe UI"/>
                <a:cs typeface="Segoe UI"/>
              </a:rPr>
              <a:t>We pick good defaults, so you typically don't have to worry about this. But if you actually know what HNSW means and you want to dig into the details, we also give you access to all the parameters so you can fine-tune exactly what we do. </a:t>
            </a:r>
            <a:endParaRPr lang="en-US" sz="850">
              <a:cs typeface="Segoe UI"/>
            </a:endParaRPr>
          </a:p>
          <a:p>
            <a:r>
              <a:rPr lang="en-US" sz="850">
                <a:latin typeface="Segoe UI"/>
                <a:cs typeface="Segoe UI"/>
              </a:rPr>
              <a:t>In some other cases, actually it's useful to scan vectors exhaustively, comparing each one of them by computing the distance. </a:t>
            </a:r>
            <a:endParaRPr lang="en-US" sz="850">
              <a:cs typeface="Segoe UI"/>
            </a:endParaRPr>
          </a:p>
          <a:p>
            <a:r>
              <a:rPr lang="en-US" sz="850">
                <a:latin typeface="Segoe UI"/>
                <a:cs typeface="Segoe UI"/>
              </a:rPr>
              <a:t>This is typically used to compute a recall base because if you exhaustively review all the vectors, then your recall is perfect, so you can compute the difference between that and your particular scenario. Then there are some corner cases, a very large-scale, and multi-tenancy situations where it actually can be faster to use exhaustive retrieval when your filter selectivity is very high. </a:t>
            </a:r>
            <a:endParaRPr lang="en-US" sz="850">
              <a:cs typeface="Segoe UI"/>
            </a:endParaRPr>
          </a:p>
          <a:p>
            <a:endParaRPr lang="en-US"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4305324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 we support a number of characteristics that are beyond the basics for vector retrieval. Among other things, we support two different vector retrieval strategies. One is approximate nearest neighbor search, or ANN search. This will give you a fast and scalable retrieval strategy. What you do is you trade off perfect recall for performance. These are approximate techniques, and in this case we use a well-known approach called HNSW. </a:t>
            </a:r>
            <a:endParaRPr lang="en-US"/>
          </a:p>
          <a:p>
            <a:r>
              <a:rPr lang="en-US" sz="850">
                <a:latin typeface="Segoe UI"/>
                <a:cs typeface="Segoe UI"/>
              </a:rPr>
              <a:t>Think of it as a probabilistic data structure that builds a graph-type thing, and it allows us to answer questions very fast with a good performance recall trade-off. </a:t>
            </a:r>
            <a:endParaRPr lang="en-US" sz="850">
              <a:cs typeface="Segoe UI"/>
            </a:endParaRPr>
          </a:p>
          <a:p>
            <a:r>
              <a:rPr lang="en-US" sz="850">
                <a:latin typeface="Segoe UI"/>
                <a:cs typeface="Segoe UI"/>
              </a:rPr>
              <a:t>We pick good defaults, so you typically don't have to worry about this. But if you actually know what HNSW means and you want to dig into the details, we also give you access to all the parameters so you can fine-tune exactly what we do. </a:t>
            </a:r>
            <a:endParaRPr lang="en-US" sz="850">
              <a:cs typeface="Segoe UI"/>
            </a:endParaRPr>
          </a:p>
          <a:p>
            <a:r>
              <a:rPr lang="en-US" sz="850">
                <a:latin typeface="Segoe UI"/>
                <a:cs typeface="Segoe UI"/>
              </a:rPr>
              <a:t>In some other cases, actually it's useful to scan vectors exhaustively, comparing each one of them by computing the distance. </a:t>
            </a:r>
            <a:endParaRPr lang="en-US" sz="850">
              <a:cs typeface="Segoe UI"/>
            </a:endParaRPr>
          </a:p>
          <a:p>
            <a:r>
              <a:rPr lang="en-US" sz="850">
                <a:latin typeface="Segoe UI"/>
                <a:cs typeface="Segoe UI"/>
              </a:rPr>
              <a:t>This is typically used to compute a recall base because if you exhaustively review all the vectors, then your recall is perfect, so you can compute the difference between that and your particular scenario. Then there are some corner cases, a very large-scale, and multi-tenancy situations where it actually can be faster to use exhaustive retrieval when your filter selectivity is very high. </a:t>
            </a:r>
            <a:endParaRPr lang="en-US" sz="850">
              <a:cs typeface="Segoe UI"/>
            </a:endParaRPr>
          </a:p>
          <a:p>
            <a:endParaRPr lang="en-US"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7434173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 we support a number of characteristics that are beyond the basics for vector retrieval. Among other things, we support two different vector retrieval strategies. One is approximate nearest neighbor search, or ANN search. This will give you a fast and scalable retrieval strategy. What you do is you trade off perfect recall for performance. These are approximate techniques, and in this case we use a well-known approach called HNSW. </a:t>
            </a:r>
            <a:endParaRPr lang="en-US"/>
          </a:p>
          <a:p>
            <a:r>
              <a:rPr lang="en-US" sz="850">
                <a:latin typeface="Segoe UI"/>
                <a:cs typeface="Segoe UI"/>
              </a:rPr>
              <a:t>Think of it as a probabilistic data structure that builds a graph-type thing, and it allows us to answer questions very fast with a good performance recall trade-off. </a:t>
            </a:r>
            <a:endParaRPr lang="en-US" sz="850">
              <a:cs typeface="Segoe UI"/>
            </a:endParaRPr>
          </a:p>
          <a:p>
            <a:r>
              <a:rPr lang="en-US" sz="850">
                <a:latin typeface="Segoe UI"/>
                <a:cs typeface="Segoe UI"/>
              </a:rPr>
              <a:t>We pick good defaults, so you typically don't have to worry about this. But if you actually know what HNSW means and you want to dig into the details, we also give you access to all the parameters so you can fine-tune exactly what we do. </a:t>
            </a:r>
            <a:endParaRPr lang="en-US" sz="850">
              <a:cs typeface="Segoe UI"/>
            </a:endParaRPr>
          </a:p>
          <a:p>
            <a:r>
              <a:rPr lang="en-US" sz="850">
                <a:latin typeface="Segoe UI"/>
                <a:cs typeface="Segoe UI"/>
              </a:rPr>
              <a:t>In some other cases, actually it's useful to scan vectors exhaustively, comparing each one of them by computing the distance. </a:t>
            </a:r>
            <a:endParaRPr lang="en-US" sz="850">
              <a:cs typeface="Segoe UI"/>
            </a:endParaRPr>
          </a:p>
          <a:p>
            <a:r>
              <a:rPr lang="en-US" sz="850">
                <a:latin typeface="Segoe UI"/>
                <a:cs typeface="Segoe UI"/>
              </a:rPr>
              <a:t>This is typically used to compute a recall base because if you exhaustively review all the vectors, then your recall is perfect, so you can compute the difference between that and your particular scenario. Then there are some corner cases, a very large-scale, and multi-tenancy situations where it actually can be faster to use exhaustive retrieval when your filter selectivity is very high. </a:t>
            </a:r>
            <a:endParaRPr lang="en-US" sz="850">
              <a:cs typeface="Segoe UI"/>
            </a:endParaRPr>
          </a:p>
          <a:p>
            <a:endParaRPr lang="en-US"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4362912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As part of building an application, you often need not just vector retrieval, you need other things, like for example, filters are very common. You often want to say, hey, I want to search only on this date range, or maybe employees are in different regions and I want to just search for the policy for a given region and things like that. Filters are often also used for granular access control, so maybe two people ask the same question but get different answers because they can see different documents. We also support pre/post-filtering strategies, this allows you to tune different trade-offs that we make at runtime in terms of how quickly we can get to the right results. </a:t>
            </a:r>
            <a:endParaRPr lang="en-US"/>
          </a:p>
          <a:p>
            <a:endParaRPr lang="en-US" sz="850">
              <a:cs typeface="Segoe UI"/>
            </a:endParaRPr>
          </a:p>
          <a:p>
            <a:r>
              <a:rPr lang="en-US" sz="850">
                <a:latin typeface="Segoe UI"/>
                <a:cs typeface="Segoe UI"/>
              </a:rPr>
              <a:t>We allow you to support more than single vectors, both in the documents and in the queries. In cases where you want to maybe have a text vector and an image vector, or a title and a body vector and so on, you can just change the query type and it will handle all of this for you. Let me show you a couple of these details in action so you know how does it look like to use these capabilities in Azure AI Search. This is the same query we had before, let's point it back to where it was. I'll just real quick show you two things. </a:t>
            </a:r>
            <a:endParaRPr lang="en-US" sz="850">
              <a:cs typeface="Segoe UI"/>
            </a:endParaRPr>
          </a:p>
          <a:p>
            <a:endParaRPr lang="en-US"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8966757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 only we provide these rich capabilities for vectors, but also we do this in the backdrop of an enterprise-ready environment. Things like multiple options for data encryption, authentication, including managed identities, my favorite way of not having to deal with API keys, network isolation, and extensive compliance certifications are all part of this offering. All of these things are checked off from the very beginning as you're building solutions for this space. So far we've talked a lot about text. </a:t>
            </a:r>
          </a:p>
          <a:p>
            <a:endParaRPr lang="en-US" sz="85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9/4/24 4:06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7858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So far we've talked a lot about text. </a:t>
            </a:r>
            <a:endParaRPr lang="en-US" dirty="0"/>
          </a:p>
          <a:p>
            <a:r>
              <a:rPr lang="en-US" sz="850" dirty="0">
                <a:latin typeface="Segoe UI"/>
                <a:cs typeface="Segoe UI"/>
              </a:rPr>
              <a:t>Yes, you can have a text encoder and do vector similarity in text, that is very popular, but this also works on images, sounds, and other media types as long as you have an embedding model like a vector encoder. There are even some models that will mix multiple media types in the same vector space. </a:t>
            </a:r>
            <a:endParaRPr lang="en-US" sz="850" dirty="0">
              <a:cs typeface="Segoe UI"/>
            </a:endParaRPr>
          </a:p>
          <a:p>
            <a:r>
              <a:rPr lang="en-US" sz="850" dirty="0">
                <a:latin typeface="Segoe UI"/>
                <a:cs typeface="Segoe UI"/>
              </a:rPr>
              <a:t>For example, one of the capabilities of the Azure AI Vision Service is to map images and sentences into the same vector space, and because it's the same vector space, comparisons are meaningful, so you can do image-to-image search, or image-to-text search, and so on. </a:t>
            </a:r>
            <a:endParaRPr lang="en-US" sz="850" dirty="0">
              <a:cs typeface="Segoe UI"/>
            </a:endParaRPr>
          </a:p>
          <a:p>
            <a:r>
              <a:rPr lang="en-US" sz="850" dirty="0">
                <a:latin typeface="Segoe UI"/>
                <a:cs typeface="Segoe UI"/>
              </a:rPr>
              <a:t>Again, similarity means all the same vectors are changing, is applicable to this scenario. Finally, we're seeing this emerging pattern, this is very old/very new, but in a world where you can search for pictures and then you can use GPT-4 Turbo with Vision to understand the picture. You pretty much can do RAG on pictures too, like you can read a chart, for example, and interpret what's going on</a:t>
            </a:r>
          </a:p>
          <a:p>
            <a:endParaRPr lang="en-US" sz="850" dirty="0">
              <a:latin typeface="Segoe UI"/>
              <a:cs typeface="Segoe UI"/>
            </a:endParaRPr>
          </a:p>
          <a:p>
            <a:r>
              <a:rPr lang="en-US" sz="850" dirty="0">
                <a:latin typeface="Segoe UI"/>
                <a:cs typeface="Segoe UI"/>
              </a:rPr>
              <a:t>Demo: Notebook, RAG app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9939777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626509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320436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1FBB5-5D4D-7134-DA43-09E7DE166F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250720-2E1C-09CE-9E09-D219315F03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C216FD-F26D-8044-2E44-E920F17F62D0}"/>
              </a:ext>
            </a:extLst>
          </p:cNvPr>
          <p:cNvSpPr>
            <a:spLocks noGrp="1"/>
          </p:cNvSpPr>
          <p:nvPr>
            <p:ph type="body" idx="1"/>
          </p:nvPr>
        </p:nvSpPr>
        <p:spPr/>
        <p:txBody>
          <a:bodyPr/>
          <a:lstStyle/>
          <a:p>
            <a:r>
              <a:rPr lang="en-US" dirty="0" err="1"/>
              <a:t>Generación</a:t>
            </a:r>
            <a:r>
              <a:rPr lang="en-US" dirty="0"/>
              <a:t> de </a:t>
            </a:r>
            <a:r>
              <a:rPr lang="en-US" dirty="0" err="1"/>
              <a:t>Recuperación</a:t>
            </a:r>
            <a:r>
              <a:rPr lang="en-US" dirty="0"/>
              <a:t> </a:t>
            </a:r>
            <a:r>
              <a:rPr lang="en-US" dirty="0" err="1"/>
              <a:t>Aumentada</a:t>
            </a:r>
            <a:r>
              <a:rPr lang="en-US" dirty="0"/>
              <a:t> (GRA)</a:t>
            </a:r>
          </a:p>
        </p:txBody>
      </p:sp>
      <p:sp>
        <p:nvSpPr>
          <p:cNvPr id="4" name="Header Placeholder 3">
            <a:extLst>
              <a:ext uri="{FF2B5EF4-FFF2-40B4-BE49-F238E27FC236}">
                <a16:creationId xmlns:a16="http://schemas.microsoft.com/office/drawing/2014/main" id="{02BA6628-F538-B00C-13B0-928047CF0FC1}"/>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A8583891-C8A1-C7A5-37EA-807939C78E2C}"/>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BFC2E4B-32C6-1849-06CF-A4914AECDCBF}"/>
              </a:ext>
            </a:extLst>
          </p:cNvPr>
          <p:cNvSpPr>
            <a:spLocks noGrp="1"/>
          </p:cNvSpPr>
          <p:nvPr>
            <p:ph type="dt" idx="12"/>
          </p:nvPr>
        </p:nvSpPr>
        <p:spPr/>
        <p:txBody>
          <a:bodyPr/>
          <a:lstStyle/>
          <a:p>
            <a:fld id="{E2F19A73-88F5-4B80-A929-CF8E66EE5449}" type="datetime8">
              <a:rPr lang="en-US" smtClean="0"/>
              <a:t>9/4/24 4:12 PM</a:t>
            </a:fld>
            <a:endParaRPr lang="en-US"/>
          </a:p>
        </p:txBody>
      </p:sp>
      <p:sp>
        <p:nvSpPr>
          <p:cNvPr id="7" name="Slide Number Placeholder 6">
            <a:extLst>
              <a:ext uri="{FF2B5EF4-FFF2-40B4-BE49-F238E27FC236}">
                <a16:creationId xmlns:a16="http://schemas.microsoft.com/office/drawing/2014/main" id="{F77D9E57-1358-4026-24C5-E7E0F2C4E72D}"/>
              </a:ext>
            </a:extLst>
          </p:cNvPr>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4407289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32637508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5821885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2272518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991684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260971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3140643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0735456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9673781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7315216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022978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D53DB-FBEF-02C5-0633-D9A512D4A8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9C0BC-C24E-F033-9A59-7BBD84919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39AB58-2FFB-294B-09DE-07D5C58A3A3D}"/>
              </a:ext>
            </a:extLst>
          </p:cNvPr>
          <p:cNvSpPr>
            <a:spLocks noGrp="1"/>
          </p:cNvSpPr>
          <p:nvPr>
            <p:ph type="body" idx="1"/>
          </p:nvPr>
        </p:nvSpPr>
        <p:spPr/>
        <p:txBody>
          <a:bodyPr/>
          <a:lstStyle/>
          <a:p>
            <a:r>
              <a:rPr lang="en-US"/>
              <a:t>Now, let's talk about building our own Copilots. In that case, you'll build your own Copilot code with orchestration either built on your own code or maybe one of the popular open-source frameworks. </a:t>
            </a:r>
          </a:p>
          <a:p>
            <a:r>
              <a:rPr lang="en-US"/>
              <a:t>Then you'll need a retrieval system that can capture data from whatever it is that you store it. Maybe in some database systems, maybe these are PDFs and Office documents in Blob Storage, or who knows? </a:t>
            </a:r>
          </a:p>
          <a:p>
            <a:r>
              <a:rPr lang="en-US"/>
              <a:t>This retrieval system is then what would allow you to retrieve the bits and pieces required to answer any particular question or interaction. </a:t>
            </a:r>
          </a:p>
          <a:p>
            <a:r>
              <a:rPr lang="en-US"/>
              <a:t>Then you'll use a language model like the Azure </a:t>
            </a:r>
            <a:r>
              <a:rPr lang="en-US" err="1"/>
              <a:t>OpenAI</a:t>
            </a:r>
            <a:r>
              <a:rPr lang="en-US"/>
              <a:t> GPT models to actually apply reasoning to that content and produce a response. </a:t>
            </a:r>
          </a:p>
          <a:p>
            <a:endParaRPr lang="en-US" sz="850">
              <a:cs typeface="Segoe UI"/>
            </a:endParaRPr>
          </a:p>
        </p:txBody>
      </p:sp>
      <p:sp>
        <p:nvSpPr>
          <p:cNvPr id="4" name="Header Placeholder 3">
            <a:extLst>
              <a:ext uri="{FF2B5EF4-FFF2-40B4-BE49-F238E27FC236}">
                <a16:creationId xmlns:a16="http://schemas.microsoft.com/office/drawing/2014/main" id="{7A46AC3D-1DCF-F89D-53A4-37664332E65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62A4696-1725-EC18-DCF8-FAF7B4869F8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07CB1EC-1670-4CC8-8E55-1205C9AB4108}"/>
              </a:ext>
            </a:extLst>
          </p:cNvPr>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a:extLst>
              <a:ext uri="{FF2B5EF4-FFF2-40B4-BE49-F238E27FC236}">
                <a16:creationId xmlns:a16="http://schemas.microsoft.com/office/drawing/2014/main" id="{1E9FD912-54EC-4DF8-9274-6A75D7386432}"/>
              </a:ext>
            </a:extLst>
          </p:cNvPr>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1003693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447BF-146E-AAE6-ED5C-39BD2B3F4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3D262B-8D8F-1AFC-F9C9-E4A8B495D6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E4495-8ABB-8E77-DD14-EAB4F2F0F85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EF9021E-C166-B75F-0C75-27529C057834}"/>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7C54A46A-BF2F-494F-14C4-C37FA5DD8617}"/>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FC9524E-71F1-E2D7-35B1-615748976DDA}"/>
              </a:ext>
            </a:extLst>
          </p:cNvPr>
          <p:cNvSpPr>
            <a:spLocks noGrp="1"/>
          </p:cNvSpPr>
          <p:nvPr>
            <p:ph type="dt" idx="12"/>
          </p:nvPr>
        </p:nvSpPr>
        <p:spPr/>
        <p:txBody>
          <a:bodyPr/>
          <a:lstStyle/>
          <a:p>
            <a:fld id="{B16574EE-8191-4BCC-ABE6-D00A4F4D7690}" type="datetime8">
              <a:rPr lang="en-US" smtClean="0"/>
              <a:t>9/4/24 4:06 PM</a:t>
            </a:fld>
            <a:endParaRPr lang="en-US"/>
          </a:p>
        </p:txBody>
      </p:sp>
      <p:sp>
        <p:nvSpPr>
          <p:cNvPr id="7" name="Slide Number Placeholder 6">
            <a:extLst>
              <a:ext uri="{FF2B5EF4-FFF2-40B4-BE49-F238E27FC236}">
                <a16:creationId xmlns:a16="http://schemas.microsoft.com/office/drawing/2014/main" id="{6BBE4123-C002-1BBA-211F-21BD81F99133}"/>
              </a:ext>
            </a:extLst>
          </p:cNvPr>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23176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29001796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F14D4-BA41-4370-B9A4-5B34AB2994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270711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41340288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6202779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91521564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0284646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2191799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5829209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911202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5028045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4480919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6691049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220484930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Using hybrid search and semantic ranker deliver highest performing results. </a:t>
            </a:r>
          </a:p>
        </p:txBody>
      </p:sp>
      <p:sp>
        <p:nvSpPr>
          <p:cNvPr id="4" name="Slide Number Placeholder 3"/>
          <p:cNvSpPr>
            <a:spLocks noGrp="1"/>
          </p:cNvSpPr>
          <p:nvPr>
            <p:ph type="sldNum" sz="quarter" idx="5"/>
          </p:nvPr>
        </p:nvSpPr>
        <p:spPr/>
        <p:txBody>
          <a:bodyPr/>
          <a:lstStyle/>
          <a:p>
            <a:fld id="{F7320FB8-C7E5-4D6B-872D-A276A4F16CAA}" type="slidenum">
              <a:rPr lang="en-US" smtClean="0"/>
              <a:t>74</a:t>
            </a:fld>
            <a:endParaRPr lang="en-US"/>
          </a:p>
        </p:txBody>
      </p:sp>
    </p:spTree>
    <p:extLst>
      <p:ext uri="{BB962C8B-B14F-4D97-AF65-F5344CB8AC3E}">
        <p14:creationId xmlns:p14="http://schemas.microsoft.com/office/powerpoint/2010/main" val="27008418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1D6D1-B4EE-8777-3701-C1195AA877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FE99FA-4F04-801D-287A-AAD5C39051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FF2B25-CEA2-DB01-6D55-5B981B8ADD27}"/>
              </a:ext>
            </a:extLst>
          </p:cNvPr>
          <p:cNvSpPr>
            <a:spLocks noGrp="1"/>
          </p:cNvSpPr>
          <p:nvPr>
            <p:ph type="body" idx="1"/>
          </p:nvPr>
        </p:nvSpPr>
        <p:spPr/>
        <p:txBody>
          <a:bodyPr/>
          <a:lstStyle/>
          <a:p>
            <a:r>
              <a:rPr lang="en-US">
                <a:cs typeface="Calibri"/>
              </a:rPr>
              <a:t>Using hybrid search and semantic ranker deliver highest performing results. </a:t>
            </a:r>
          </a:p>
        </p:txBody>
      </p:sp>
      <p:sp>
        <p:nvSpPr>
          <p:cNvPr id="4" name="Slide Number Placeholder 3">
            <a:extLst>
              <a:ext uri="{FF2B5EF4-FFF2-40B4-BE49-F238E27FC236}">
                <a16:creationId xmlns:a16="http://schemas.microsoft.com/office/drawing/2014/main" id="{BC020B3D-B2A4-1541-2986-5280CA44119A}"/>
              </a:ext>
            </a:extLst>
          </p:cNvPr>
          <p:cNvSpPr>
            <a:spLocks noGrp="1"/>
          </p:cNvSpPr>
          <p:nvPr>
            <p:ph type="sldNum" sz="quarter" idx="5"/>
          </p:nvPr>
        </p:nvSpPr>
        <p:spPr/>
        <p:txBody>
          <a:bodyPr/>
          <a:lstStyle/>
          <a:p>
            <a:fld id="{F7320FB8-C7E5-4D6B-872D-A276A4F16CAA}" type="slidenum">
              <a:rPr lang="en-US" smtClean="0"/>
              <a:t>75</a:t>
            </a:fld>
            <a:endParaRPr lang="en-US"/>
          </a:p>
        </p:txBody>
      </p:sp>
    </p:spTree>
    <p:extLst>
      <p:ext uri="{BB962C8B-B14F-4D97-AF65-F5344CB8AC3E}">
        <p14:creationId xmlns:p14="http://schemas.microsoft.com/office/powerpoint/2010/main" val="16615309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F14D4-BA41-4370-B9A4-5B34AB2994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1347968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9/4/24 4:06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79628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69063-7A2D-BB88-3419-4D0FFD94C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654374-AAB1-31E2-023D-BF8E5D7ABD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6C4CBD-2C16-5712-66EE-A68DED48930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00A1369-0143-5F5C-8978-CD5A1F2B8781}"/>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3E9B05F6-93AE-7B23-EE1D-A137536811A2}"/>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1535E58-60DE-859A-5AB0-85928FEE9E5E}"/>
              </a:ext>
            </a:extLst>
          </p:cNvPr>
          <p:cNvSpPr>
            <a:spLocks noGrp="1"/>
          </p:cNvSpPr>
          <p:nvPr>
            <p:ph type="dt" idx="12"/>
          </p:nvPr>
        </p:nvSpPr>
        <p:spPr/>
        <p:txBody>
          <a:bodyPr/>
          <a:lstStyle/>
          <a:p>
            <a:fld id="{B16574EE-8191-4BCC-ABE6-D00A4F4D7690}" type="datetime8">
              <a:rPr lang="en-US" smtClean="0"/>
              <a:t>9/4/24 4:06 PM</a:t>
            </a:fld>
            <a:endParaRPr lang="en-US"/>
          </a:p>
        </p:txBody>
      </p:sp>
      <p:sp>
        <p:nvSpPr>
          <p:cNvPr id="7" name="Slide Number Placeholder 6">
            <a:extLst>
              <a:ext uri="{FF2B5EF4-FFF2-40B4-BE49-F238E27FC236}">
                <a16:creationId xmlns:a16="http://schemas.microsoft.com/office/drawing/2014/main" id="{E70BFBC2-44CA-8EEF-6B8B-9725DA66FF57}"/>
              </a:ext>
            </a:extLst>
          </p:cNvPr>
          <p:cNvSpPr>
            <a:spLocks noGrp="1"/>
          </p:cNvSpPr>
          <p:nvPr>
            <p:ph type="sldNum" sz="quarter" idx="13"/>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37158276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541FB-1990-04B4-BE20-610FD7CD27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0A0B46-F3DC-1595-E436-C3FDD55A9A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BC5EDE-450D-6997-EA8E-E3B69C23B0AC}"/>
              </a:ext>
            </a:extLst>
          </p:cNvPr>
          <p:cNvSpPr>
            <a:spLocks noGrp="1"/>
          </p:cNvSpPr>
          <p:nvPr>
            <p:ph type="body" idx="1"/>
          </p:nvPr>
        </p:nvSpPr>
        <p:spPr/>
        <p:txBody>
          <a:bodyPr/>
          <a:lstStyle/>
          <a:p>
            <a:r>
              <a:rPr lang="en-US" sz="850">
                <a:latin typeface="Segoe UI"/>
                <a:cs typeface="Segoe UI"/>
              </a:rPr>
              <a:t>Chunking refers to a fact that you usually don't want long documents, you want to chop them up in passages and there is a lot of detail to consider there. In addition to that, then, you have to turn those passages into vectors when you are indexing. At query time, you have to turn the query into a vector so you can run the comparison. While you can do all of this by hand and we give you APIs so you can control all of this picture, we also want to make it easy for you to do the end-to-end and not have to repeat this process. </a:t>
            </a:r>
            <a:endParaRPr lang="en-US"/>
          </a:p>
        </p:txBody>
      </p:sp>
      <p:sp>
        <p:nvSpPr>
          <p:cNvPr id="4" name="Header Placeholder 3">
            <a:extLst>
              <a:ext uri="{FF2B5EF4-FFF2-40B4-BE49-F238E27FC236}">
                <a16:creationId xmlns:a16="http://schemas.microsoft.com/office/drawing/2014/main" id="{A6173B17-728A-0558-F8B2-CF963D9D3CA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CA0D691-59CD-CD09-0DE8-CEFDE6D3FA4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314DCAD-D5DA-3A8A-30F1-1F07B9179B18}"/>
              </a:ext>
            </a:extLst>
          </p:cNvPr>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a:extLst>
              <a:ext uri="{FF2B5EF4-FFF2-40B4-BE49-F238E27FC236}">
                <a16:creationId xmlns:a16="http://schemas.microsoft.com/office/drawing/2014/main" id="{B90B7C6A-D194-B6D8-F430-9C4B04A89379}"/>
              </a:ext>
            </a:extLst>
          </p:cNvPr>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73706757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541FB-1990-04B4-BE20-610FD7CD27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0A0B46-F3DC-1595-E436-C3FDD55A9A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BC5EDE-450D-6997-EA8E-E3B69C23B0AC}"/>
              </a:ext>
            </a:extLst>
          </p:cNvPr>
          <p:cNvSpPr>
            <a:spLocks noGrp="1"/>
          </p:cNvSpPr>
          <p:nvPr>
            <p:ph type="body" idx="1"/>
          </p:nvPr>
        </p:nvSpPr>
        <p:spPr/>
        <p:txBody>
          <a:bodyPr/>
          <a:lstStyle/>
          <a:p>
            <a:r>
              <a:rPr lang="en-US" sz="850">
                <a:latin typeface="Segoe UI"/>
                <a:cs typeface="Segoe UI"/>
              </a:rPr>
              <a:t>Chunking refers to a fact that you usually don't want long documents, you want to chop them up in passages and there is a lot of detail to consider there. In addition to that, then, you have to turn those passages into vectors when you are indexing. At query time, you have to turn the query into a vector so you can run the comparison. While you can do all of this by hand and we give you APIs so you can control all of this picture, we also want to make it easy for you to do the end-to-end and not have to repeat this process. </a:t>
            </a:r>
            <a:endParaRPr lang="en-US"/>
          </a:p>
        </p:txBody>
      </p:sp>
      <p:sp>
        <p:nvSpPr>
          <p:cNvPr id="4" name="Header Placeholder 3">
            <a:extLst>
              <a:ext uri="{FF2B5EF4-FFF2-40B4-BE49-F238E27FC236}">
                <a16:creationId xmlns:a16="http://schemas.microsoft.com/office/drawing/2014/main" id="{A6173B17-728A-0558-F8B2-CF963D9D3CA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CA0D691-59CD-CD09-0DE8-CEFDE6D3FA4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314DCAD-D5DA-3A8A-30F1-1F07B9179B18}"/>
              </a:ext>
            </a:extLst>
          </p:cNvPr>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a:extLst>
              <a:ext uri="{FF2B5EF4-FFF2-40B4-BE49-F238E27FC236}">
                <a16:creationId xmlns:a16="http://schemas.microsoft.com/office/drawing/2014/main" id="{B90B7C6A-D194-B6D8-F430-9C4B04A89379}"/>
              </a:ext>
            </a:extLst>
          </p:cNvPr>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1753947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0841E-1E15-EF22-32A1-7F250EF87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671F5-AEB8-095B-06CF-5160666E0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E664D-E4A2-CF0C-1FD3-32C6987C165F}"/>
              </a:ext>
            </a:extLst>
          </p:cNvPr>
          <p:cNvSpPr>
            <a:spLocks noGrp="1"/>
          </p:cNvSpPr>
          <p:nvPr>
            <p:ph type="body" idx="1"/>
          </p:nvPr>
        </p:nvSpPr>
        <p:spPr/>
        <p:txBody>
          <a:bodyPr/>
          <a:lstStyle/>
          <a:p>
            <a:r>
              <a:rPr lang="en-US" dirty="0"/>
              <a:t>Now, let's talk about building our own Copilots. In that case, you'll build your own Copilot code with orchestration either built on your own code or maybe one of the popular open-source frameworks. </a:t>
            </a:r>
          </a:p>
          <a:p>
            <a:r>
              <a:rPr lang="en-US" dirty="0"/>
              <a:t>Then you'll need a retrieval system that can capture data from whatever it is that you store it. Maybe in some database systems, maybe these are PDFs and Office documents in Blob Storage, or who knows? </a:t>
            </a:r>
          </a:p>
          <a:p>
            <a:r>
              <a:rPr lang="en-US" dirty="0"/>
              <a:t>This retrieval system is then what would allow you to retrieve the bits and pieces required to answer any particular question or interaction. </a:t>
            </a:r>
          </a:p>
          <a:p>
            <a:r>
              <a:rPr lang="en-US" dirty="0"/>
              <a:t>Then you'll use a language model like the Azure </a:t>
            </a:r>
            <a:r>
              <a:rPr lang="en-US" dirty="0" err="1"/>
              <a:t>OpenAI</a:t>
            </a:r>
            <a:r>
              <a:rPr lang="en-US" dirty="0"/>
              <a:t> GPT models to actually apply reasoning to that content and produce a response. </a:t>
            </a:r>
          </a:p>
          <a:p>
            <a:endParaRPr lang="en-US" sz="850" dirty="0">
              <a:cs typeface="Segoe UI"/>
            </a:endParaRPr>
          </a:p>
          <a:p>
            <a:endParaRPr lang="en-US" sz="850" dirty="0">
              <a:cs typeface="Segoe UI"/>
            </a:endParaRPr>
          </a:p>
          <a:p>
            <a:r>
              <a:rPr lang="en-US" sz="850" dirty="0">
                <a:cs typeface="Segoe UI"/>
              </a:rPr>
              <a:t>Demo note: Bring up the repo, show thought process or supporting content</a:t>
            </a:r>
          </a:p>
        </p:txBody>
      </p:sp>
      <p:sp>
        <p:nvSpPr>
          <p:cNvPr id="4" name="Header Placeholder 3">
            <a:extLst>
              <a:ext uri="{FF2B5EF4-FFF2-40B4-BE49-F238E27FC236}">
                <a16:creationId xmlns:a16="http://schemas.microsoft.com/office/drawing/2014/main" id="{E3F964D6-AB2F-FDEF-3788-954A8D6C38B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8BDE80C-986E-2E10-E5A9-962E52315559}"/>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D7D1BE2-3595-5633-9B2D-EF89F162DA49}"/>
              </a:ext>
            </a:extLst>
          </p:cNvPr>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a:extLst>
              <a:ext uri="{FF2B5EF4-FFF2-40B4-BE49-F238E27FC236}">
                <a16:creationId xmlns:a16="http://schemas.microsoft.com/office/drawing/2014/main" id="{B156BDED-8284-9911-20C4-B547571A2E4D}"/>
              </a:ext>
            </a:extLst>
          </p:cNvPr>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8626190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DCB4D-6FE4-D506-0054-F4D88392E5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A1D27-CF77-18DD-8CA5-350058B163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E17A54-ECD2-1BB1-9C73-E1D6C9CB0A6A}"/>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2E7BE7A-DD3F-2D14-D3B4-31F62B1A655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6364606-A769-1C3C-254E-9D7071DB632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22B88BC-DF25-144F-26FE-DA32D557A3CD}"/>
              </a:ext>
            </a:extLst>
          </p:cNvPr>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a:extLst>
              <a:ext uri="{FF2B5EF4-FFF2-40B4-BE49-F238E27FC236}">
                <a16:creationId xmlns:a16="http://schemas.microsoft.com/office/drawing/2014/main" id="{04DF4A82-1745-22C8-782F-7997630A8849}"/>
              </a:ext>
            </a:extLst>
          </p:cNvPr>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334194019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71493-A3CA-30FA-4CB0-2A8EA8E2D6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92636C-895D-A184-0EE0-C00DC966EF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208EF1-884C-C23A-0701-AA8257B84330}"/>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6CA9BDFE-D12E-AD7B-32C4-527F91F5D99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68F68C0-DE9F-C3AA-0F71-31128C0B64D9}"/>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97C98E0-11E8-03BA-4572-540586839F32}"/>
              </a:ext>
            </a:extLst>
          </p:cNvPr>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a:extLst>
              <a:ext uri="{FF2B5EF4-FFF2-40B4-BE49-F238E27FC236}">
                <a16:creationId xmlns:a16="http://schemas.microsoft.com/office/drawing/2014/main" id="{4FD9FA53-AD81-EC8A-2BC9-BA28B21C8368}"/>
              </a:ext>
            </a:extLst>
          </p:cNvPr>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24789144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54F6A-96E8-3EAA-9507-0EF0DB953F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B7B517-2A88-6A8D-FF7B-2F869AB2A0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60D434-D535-3B4F-EF9D-EC36314AD8B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167F33C-C40B-AA5A-51E3-57C727F8392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8F5551BD-1506-9506-7032-ACACC1083651}"/>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BBFA818-7CC2-A874-8970-8F85ACC62954}"/>
              </a:ext>
            </a:extLst>
          </p:cNvPr>
          <p:cNvSpPr>
            <a:spLocks noGrp="1"/>
          </p:cNvSpPr>
          <p:nvPr>
            <p:ph type="dt" idx="12"/>
          </p:nvPr>
        </p:nvSpPr>
        <p:spPr/>
        <p:txBody>
          <a:bodyPr/>
          <a:lstStyle/>
          <a:p>
            <a:fld id="{E2F19A73-88F5-4B80-A929-CF8E66EE5449}" type="datetime8">
              <a:rPr lang="en-US" smtClean="0"/>
              <a:t>9/4/24 4:06 PM</a:t>
            </a:fld>
            <a:endParaRPr lang="en-US"/>
          </a:p>
        </p:txBody>
      </p:sp>
      <p:sp>
        <p:nvSpPr>
          <p:cNvPr id="7" name="Slide Number Placeholder 6">
            <a:extLst>
              <a:ext uri="{FF2B5EF4-FFF2-40B4-BE49-F238E27FC236}">
                <a16:creationId xmlns:a16="http://schemas.microsoft.com/office/drawing/2014/main" id="{4DB7FE45-F9A9-1928-6A00-8D8D32A6E6C2}"/>
              </a:ext>
            </a:extLst>
          </p:cNvPr>
          <p:cNvSpPr>
            <a:spLocks noGrp="1"/>
          </p:cNvSpPr>
          <p:nvPr>
            <p:ph type="sldNum" sz="quarter" idx="13"/>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36620918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2E27D-BF41-72B7-747F-16F057F6C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16BD90-AB2E-35A1-0754-56EFC307ED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9E8ABC-65F6-A3CC-BF3B-D3AA72B8342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985D74E-FA9D-BE3F-9D13-40376E9280F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4AC5897-F405-CEF8-B44C-CB6A63FBEC1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C531A97-EB38-7F1E-9B26-4B52814F85AE}"/>
              </a:ext>
            </a:extLst>
          </p:cNvPr>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a:extLst>
              <a:ext uri="{FF2B5EF4-FFF2-40B4-BE49-F238E27FC236}">
                <a16:creationId xmlns:a16="http://schemas.microsoft.com/office/drawing/2014/main" id="{B815D949-9C8F-431C-5B27-E6958BA8DBED}"/>
              </a:ext>
            </a:extLst>
          </p:cNvPr>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12198450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323863695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2194800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talk about building our own Copilots. In that case, you'll build your own Copilot code with orchestration either built on your own code or maybe one of the popular open-source frameworks. </a:t>
            </a:r>
          </a:p>
          <a:p>
            <a:r>
              <a:rPr lang="en-US"/>
              <a:t>Then you'll need a retrieval system that can capture data from whatever it is that you store it. Maybe in some database systems, maybe these are PDFs and Office documents in Blob Storage, or who knows? </a:t>
            </a:r>
          </a:p>
          <a:p>
            <a:r>
              <a:rPr lang="en-US"/>
              <a:t>This retrieval system is then what would allow you to retrieve the bits and pieces required to answer any particular question or interaction. </a:t>
            </a:r>
          </a:p>
          <a:p>
            <a:r>
              <a:rPr lang="en-US"/>
              <a:t>Then you'll use a language model like the Azure OpenAI GPT models to actually apply reasoning to that content and produce a response. </a:t>
            </a:r>
          </a:p>
          <a:p>
            <a:endParaRPr lang="en-US"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9/4/24 4:06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5805064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3" name="Picture 2" descr="A colorful wavy fabric with a drop of water&#10;&#10;Description automatically generated with medium confidence">
            <a:extLst>
              <a:ext uri="{FF2B5EF4-FFF2-40B4-BE49-F238E27FC236}">
                <a16:creationId xmlns:a16="http://schemas.microsoft.com/office/drawing/2014/main" id="{CFB88699-BAA0-CC96-0E45-F5BD187031EB}"/>
              </a:ext>
            </a:extLst>
          </p:cNvPr>
          <p:cNvPicPr>
            <a:picLocks noChangeAspect="1"/>
          </p:cNvPicPr>
          <p:nvPr userDrawn="1"/>
        </p:nvPicPr>
        <p:blipFill>
          <a:blip r:embed="rId2"/>
          <a:stretch>
            <a:fillRect/>
          </a:stretch>
        </p:blipFill>
        <p:spPr>
          <a:xfrm>
            <a:off x="17175" y="0"/>
            <a:ext cx="12192000" cy="6858000"/>
          </a:xfrm>
          <a:prstGeom prst="rect">
            <a:avLst/>
          </a:prstGeom>
        </p:spPr>
      </p:pic>
      <p:pic>
        <p:nvPicPr>
          <p:cNvPr id="23" name="MS logo gray - EMF" descr="Microsoft logo, gray text version">
            <a:extLst>
              <a:ext uri="{FF2B5EF4-FFF2-40B4-BE49-F238E27FC236}">
                <a16:creationId xmlns:a16="http://schemas.microsoft.com/office/drawing/2014/main" id="{A7E685B8-AE72-4675-01A2-E2AB5927B70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Freeform: Shape 6">
            <a:extLst>
              <a:ext uri="{FF2B5EF4-FFF2-40B4-BE49-F238E27FC236}">
                <a16:creationId xmlns:a16="http://schemas.microsoft.com/office/drawing/2014/main" id="{EA0023D1-44A8-2DBD-030A-0D79F916D7CA}"/>
              </a:ext>
            </a:extLst>
          </p:cNvPr>
          <p:cNvSpPr/>
          <p:nvPr/>
        </p:nvSpPr>
        <p:spPr>
          <a:xfrm>
            <a:off x="568434" y="2277197"/>
            <a:ext cx="3349297" cy="1345326"/>
          </a:xfrm>
          <a:custGeom>
            <a:avLst/>
            <a:gdLst>
              <a:gd name="connsiteX0" fmla="*/ 639148 w 3828608"/>
              <a:gd name="connsiteY0" fmla="*/ 699140 h 1537853"/>
              <a:gd name="connsiteX1" fmla="*/ 639148 w 3828608"/>
              <a:gd name="connsiteY1" fmla="*/ 284622 h 1537853"/>
              <a:gd name="connsiteX2" fmla="*/ 644576 w 3828608"/>
              <a:gd name="connsiteY2" fmla="*/ 144765 h 1537853"/>
              <a:gd name="connsiteX3" fmla="*/ 642782 w 3828608"/>
              <a:gd name="connsiteY3" fmla="*/ 144765 h 1537853"/>
              <a:gd name="connsiteX4" fmla="*/ 624185 w 3828608"/>
              <a:gd name="connsiteY4" fmla="*/ 217407 h 1537853"/>
              <a:gd name="connsiteX5" fmla="*/ 427121 w 3828608"/>
              <a:gd name="connsiteY5" fmla="*/ 699140 h 1537853"/>
              <a:gd name="connsiteX6" fmla="*/ 356745 w 3828608"/>
              <a:gd name="connsiteY6" fmla="*/ 699140 h 1537853"/>
              <a:gd name="connsiteX7" fmla="*/ 158359 w 3828608"/>
              <a:gd name="connsiteY7" fmla="*/ 221986 h 1537853"/>
              <a:gd name="connsiteX8" fmla="*/ 139762 w 3828608"/>
              <a:gd name="connsiteY8" fmla="*/ 144812 h 1537853"/>
              <a:gd name="connsiteX9" fmla="*/ 137024 w 3828608"/>
              <a:gd name="connsiteY9" fmla="*/ 144812 h 1537853"/>
              <a:gd name="connsiteX10" fmla="*/ 139998 w 3828608"/>
              <a:gd name="connsiteY10" fmla="*/ 208817 h 1537853"/>
              <a:gd name="connsiteX11" fmla="*/ 141603 w 3828608"/>
              <a:gd name="connsiteY11" fmla="*/ 298263 h 1537853"/>
              <a:gd name="connsiteX12" fmla="*/ 141603 w 3828608"/>
              <a:gd name="connsiteY12" fmla="*/ 699140 h 1537853"/>
              <a:gd name="connsiteX13" fmla="*/ 41254 w 3828608"/>
              <a:gd name="connsiteY13" fmla="*/ 699140 h 1537853"/>
              <a:gd name="connsiteX14" fmla="*/ 41254 w 3828608"/>
              <a:gd name="connsiteY14" fmla="*/ 48098 h 1537853"/>
              <a:gd name="connsiteX15" fmla="*/ 195601 w 3828608"/>
              <a:gd name="connsiteY15" fmla="*/ 48098 h 1537853"/>
              <a:gd name="connsiteX16" fmla="*/ 361323 w 3828608"/>
              <a:gd name="connsiteY16" fmla="*/ 459454 h 1537853"/>
              <a:gd name="connsiteX17" fmla="*/ 390824 w 3828608"/>
              <a:gd name="connsiteY17" fmla="*/ 549372 h 1537853"/>
              <a:gd name="connsiteX18" fmla="*/ 393561 w 3828608"/>
              <a:gd name="connsiteY18" fmla="*/ 549372 h 1537853"/>
              <a:gd name="connsiteX19" fmla="*/ 428065 w 3828608"/>
              <a:gd name="connsiteY19" fmla="*/ 458557 h 1537853"/>
              <a:gd name="connsiteX20" fmla="*/ 598319 w 3828608"/>
              <a:gd name="connsiteY20" fmla="*/ 48145 h 1537853"/>
              <a:gd name="connsiteX21" fmla="*/ 746341 w 3828608"/>
              <a:gd name="connsiteY21" fmla="*/ 48145 h 1537853"/>
              <a:gd name="connsiteX22" fmla="*/ 746341 w 3828608"/>
              <a:gd name="connsiteY22" fmla="*/ 699187 h 1537853"/>
              <a:gd name="connsiteX23" fmla="*/ 639195 w 3828608"/>
              <a:gd name="connsiteY23" fmla="*/ 699187 h 1537853"/>
              <a:gd name="connsiteX24" fmla="*/ 1008495 w 3828608"/>
              <a:gd name="connsiteY24" fmla="*/ 69857 h 1537853"/>
              <a:gd name="connsiteX25" fmla="*/ 989662 w 3828608"/>
              <a:gd name="connsiteY25" fmla="*/ 112999 h 1537853"/>
              <a:gd name="connsiteX26" fmla="*/ 944019 w 3828608"/>
              <a:gd name="connsiteY26" fmla="*/ 130275 h 1537853"/>
              <a:gd name="connsiteX27" fmla="*/ 898611 w 3828608"/>
              <a:gd name="connsiteY27" fmla="*/ 112999 h 1537853"/>
              <a:gd name="connsiteX28" fmla="*/ 880014 w 3828608"/>
              <a:gd name="connsiteY28" fmla="*/ 69857 h 1537853"/>
              <a:gd name="connsiteX29" fmla="*/ 898847 w 3828608"/>
              <a:gd name="connsiteY29" fmla="*/ 25819 h 1537853"/>
              <a:gd name="connsiteX30" fmla="*/ 944019 w 3828608"/>
              <a:gd name="connsiteY30" fmla="*/ 8118 h 1537853"/>
              <a:gd name="connsiteX31" fmla="*/ 990087 w 3828608"/>
              <a:gd name="connsiteY31" fmla="*/ 26291 h 1537853"/>
              <a:gd name="connsiteX32" fmla="*/ 1008495 w 3828608"/>
              <a:gd name="connsiteY32" fmla="*/ 69857 h 1537853"/>
              <a:gd name="connsiteX33" fmla="*/ 890446 w 3828608"/>
              <a:gd name="connsiteY33" fmla="*/ 699140 h 1537853"/>
              <a:gd name="connsiteX34" fmla="*/ 890446 w 3828608"/>
              <a:gd name="connsiteY34" fmla="*/ 234211 h 1537853"/>
              <a:gd name="connsiteX35" fmla="*/ 995326 w 3828608"/>
              <a:gd name="connsiteY35" fmla="*/ 234211 h 1537853"/>
              <a:gd name="connsiteX36" fmla="*/ 995326 w 3828608"/>
              <a:gd name="connsiteY36" fmla="*/ 699140 h 1537853"/>
              <a:gd name="connsiteX37" fmla="*/ 890446 w 3828608"/>
              <a:gd name="connsiteY37" fmla="*/ 699140 h 1537853"/>
              <a:gd name="connsiteX38" fmla="*/ 1456857 w 3828608"/>
              <a:gd name="connsiteY38" fmla="*/ 679599 h 1537853"/>
              <a:gd name="connsiteX39" fmla="*/ 1324741 w 3828608"/>
              <a:gd name="connsiteY39" fmla="*/ 710468 h 1537853"/>
              <a:gd name="connsiteX40" fmla="*/ 1205087 w 3828608"/>
              <a:gd name="connsiteY40" fmla="*/ 681393 h 1537853"/>
              <a:gd name="connsiteX41" fmla="*/ 1123382 w 3828608"/>
              <a:gd name="connsiteY41" fmla="*/ 598744 h 1537853"/>
              <a:gd name="connsiteX42" fmla="*/ 1094118 w 3828608"/>
              <a:gd name="connsiteY42" fmla="*/ 478901 h 1537853"/>
              <a:gd name="connsiteX43" fmla="*/ 1124326 w 3828608"/>
              <a:gd name="connsiteY43" fmla="*/ 344944 h 1537853"/>
              <a:gd name="connsiteX44" fmla="*/ 1211931 w 3828608"/>
              <a:gd name="connsiteY44" fmla="*/ 254838 h 1537853"/>
              <a:gd name="connsiteX45" fmla="*/ 1345179 w 3828608"/>
              <a:gd name="connsiteY45" fmla="*/ 222836 h 1537853"/>
              <a:gd name="connsiteX46" fmla="*/ 1406493 w 3828608"/>
              <a:gd name="connsiteY46" fmla="*/ 229396 h 1537853"/>
              <a:gd name="connsiteX47" fmla="*/ 1456904 w 3828608"/>
              <a:gd name="connsiteY47" fmla="*/ 246436 h 1537853"/>
              <a:gd name="connsiteX48" fmla="*/ 1456904 w 3828608"/>
              <a:gd name="connsiteY48" fmla="*/ 345888 h 1537853"/>
              <a:gd name="connsiteX49" fmla="*/ 1349758 w 3828608"/>
              <a:gd name="connsiteY49" fmla="*/ 308647 h 1537853"/>
              <a:gd name="connsiteX50" fmla="*/ 1243744 w 3828608"/>
              <a:gd name="connsiteY50" fmla="*/ 352449 h 1537853"/>
              <a:gd name="connsiteX51" fmla="*/ 1203105 w 3828608"/>
              <a:gd name="connsiteY51" fmla="*/ 469366 h 1537853"/>
              <a:gd name="connsiteX52" fmla="*/ 1242140 w 3828608"/>
              <a:gd name="connsiteY52" fmla="*/ 583309 h 1537853"/>
              <a:gd name="connsiteX53" fmla="*/ 1347917 w 3828608"/>
              <a:gd name="connsiteY53" fmla="*/ 624610 h 1537853"/>
              <a:gd name="connsiteX54" fmla="*/ 1401962 w 3828608"/>
              <a:gd name="connsiteY54" fmla="*/ 614179 h 1537853"/>
              <a:gd name="connsiteX55" fmla="*/ 1456904 w 3828608"/>
              <a:gd name="connsiteY55" fmla="*/ 585575 h 1537853"/>
              <a:gd name="connsiteX56" fmla="*/ 1456904 w 3828608"/>
              <a:gd name="connsiteY56" fmla="*/ 679552 h 1537853"/>
              <a:gd name="connsiteX57" fmla="*/ 1824410 w 3828608"/>
              <a:gd name="connsiteY57" fmla="*/ 336354 h 1537853"/>
              <a:gd name="connsiteX58" fmla="*/ 1797600 w 3828608"/>
              <a:gd name="connsiteY58" fmla="*/ 325450 h 1537853"/>
              <a:gd name="connsiteX59" fmla="*/ 1763568 w 3828608"/>
              <a:gd name="connsiteY59" fmla="*/ 320447 h 1537853"/>
              <a:gd name="connsiteX60" fmla="*/ 1689557 w 3828608"/>
              <a:gd name="connsiteY60" fmla="*/ 359482 h 1537853"/>
              <a:gd name="connsiteX61" fmla="*/ 1661426 w 3828608"/>
              <a:gd name="connsiteY61" fmla="*/ 461200 h 1537853"/>
              <a:gd name="connsiteX62" fmla="*/ 1661426 w 3828608"/>
              <a:gd name="connsiteY62" fmla="*/ 699093 h 1537853"/>
              <a:gd name="connsiteX63" fmla="*/ 1556545 w 3828608"/>
              <a:gd name="connsiteY63" fmla="*/ 699093 h 1537853"/>
              <a:gd name="connsiteX64" fmla="*/ 1556545 w 3828608"/>
              <a:gd name="connsiteY64" fmla="*/ 234164 h 1537853"/>
              <a:gd name="connsiteX65" fmla="*/ 1661426 w 3828608"/>
              <a:gd name="connsiteY65" fmla="*/ 234164 h 1537853"/>
              <a:gd name="connsiteX66" fmla="*/ 1661426 w 3828608"/>
              <a:gd name="connsiteY66" fmla="*/ 324506 h 1537853"/>
              <a:gd name="connsiteX67" fmla="*/ 1663219 w 3828608"/>
              <a:gd name="connsiteY67" fmla="*/ 324506 h 1537853"/>
              <a:gd name="connsiteX68" fmla="*/ 1709995 w 3828608"/>
              <a:gd name="connsiteY68" fmla="*/ 251864 h 1537853"/>
              <a:gd name="connsiteX69" fmla="*/ 1782166 w 3828608"/>
              <a:gd name="connsiteY69" fmla="*/ 225998 h 1537853"/>
              <a:gd name="connsiteX70" fmla="*/ 1824410 w 3828608"/>
              <a:gd name="connsiteY70" fmla="*/ 232370 h 1537853"/>
              <a:gd name="connsiteX71" fmla="*/ 1824410 w 3828608"/>
              <a:gd name="connsiteY71" fmla="*/ 336354 h 1537853"/>
              <a:gd name="connsiteX72" fmla="*/ 2318179 w 3828608"/>
              <a:gd name="connsiteY72" fmla="*/ 462097 h 1537853"/>
              <a:gd name="connsiteX73" fmla="*/ 2252806 w 3828608"/>
              <a:gd name="connsiteY73" fmla="*/ 642782 h 1537853"/>
              <a:gd name="connsiteX74" fmla="*/ 2075283 w 3828608"/>
              <a:gd name="connsiteY74" fmla="*/ 710421 h 1537853"/>
              <a:gd name="connsiteX75" fmla="*/ 1903897 w 3828608"/>
              <a:gd name="connsiteY75" fmla="*/ 646181 h 1537853"/>
              <a:gd name="connsiteX76" fmla="*/ 1840128 w 3828608"/>
              <a:gd name="connsiteY76" fmla="*/ 472056 h 1537853"/>
              <a:gd name="connsiteX77" fmla="*/ 1905502 w 3828608"/>
              <a:gd name="connsiteY77" fmla="*/ 289531 h 1537853"/>
              <a:gd name="connsiteX78" fmla="*/ 2086659 w 3828608"/>
              <a:gd name="connsiteY78" fmla="*/ 222788 h 1537853"/>
              <a:gd name="connsiteX79" fmla="*/ 2256913 w 3828608"/>
              <a:gd name="connsiteY79" fmla="*/ 286557 h 1537853"/>
              <a:gd name="connsiteX80" fmla="*/ 2318227 w 3828608"/>
              <a:gd name="connsiteY80" fmla="*/ 462050 h 1537853"/>
              <a:gd name="connsiteX81" fmla="*/ 2209193 w 3828608"/>
              <a:gd name="connsiteY81" fmla="*/ 465732 h 1537853"/>
              <a:gd name="connsiteX82" fmla="*/ 2174925 w 3828608"/>
              <a:gd name="connsiteY82" fmla="*/ 348579 h 1537853"/>
              <a:gd name="connsiteX83" fmla="*/ 2080711 w 3828608"/>
              <a:gd name="connsiteY83" fmla="*/ 308647 h 1537853"/>
              <a:gd name="connsiteX84" fmla="*/ 1983997 w 3828608"/>
              <a:gd name="connsiteY84" fmla="*/ 350420 h 1537853"/>
              <a:gd name="connsiteX85" fmla="*/ 1949021 w 3828608"/>
              <a:gd name="connsiteY85" fmla="*/ 468469 h 1537853"/>
              <a:gd name="connsiteX86" fmla="*/ 1983997 w 3828608"/>
              <a:gd name="connsiteY86" fmla="*/ 583545 h 1537853"/>
              <a:gd name="connsiteX87" fmla="*/ 2081608 w 3828608"/>
              <a:gd name="connsiteY87" fmla="*/ 624657 h 1537853"/>
              <a:gd name="connsiteX88" fmla="*/ 2176954 w 3828608"/>
              <a:gd name="connsiteY88" fmla="*/ 584253 h 1537853"/>
              <a:gd name="connsiteX89" fmla="*/ 2209193 w 3828608"/>
              <a:gd name="connsiteY89" fmla="*/ 465732 h 1537853"/>
              <a:gd name="connsiteX90" fmla="*/ 2694795 w 3828608"/>
              <a:gd name="connsiteY90" fmla="*/ 566081 h 1537853"/>
              <a:gd name="connsiteX91" fmla="*/ 2644857 w 3828608"/>
              <a:gd name="connsiteY91" fmla="*/ 670725 h 1537853"/>
              <a:gd name="connsiteX92" fmla="*/ 2509579 w 3828608"/>
              <a:gd name="connsiteY92" fmla="*/ 710468 h 1537853"/>
              <a:gd name="connsiteX93" fmla="*/ 2446707 w 3828608"/>
              <a:gd name="connsiteY93" fmla="*/ 703199 h 1537853"/>
              <a:gd name="connsiteX94" fmla="*/ 2387895 w 3828608"/>
              <a:gd name="connsiteY94" fmla="*/ 685027 h 1537853"/>
              <a:gd name="connsiteX95" fmla="*/ 2387895 w 3828608"/>
              <a:gd name="connsiteY95" fmla="*/ 584678 h 1537853"/>
              <a:gd name="connsiteX96" fmla="*/ 2451475 w 3828608"/>
              <a:gd name="connsiteY96" fmla="*/ 616916 h 1537853"/>
              <a:gd name="connsiteX97" fmla="*/ 2513685 w 3828608"/>
              <a:gd name="connsiteY97" fmla="*/ 628244 h 1537853"/>
              <a:gd name="connsiteX98" fmla="*/ 2589066 w 3828608"/>
              <a:gd name="connsiteY98" fmla="*/ 578306 h 1537853"/>
              <a:gd name="connsiteX99" fmla="*/ 2581560 w 3828608"/>
              <a:gd name="connsiteY99" fmla="*/ 549938 h 1537853"/>
              <a:gd name="connsiteX100" fmla="*/ 2555694 w 3828608"/>
              <a:gd name="connsiteY100" fmla="*/ 528603 h 1537853"/>
              <a:gd name="connsiteX101" fmla="*/ 2498723 w 3828608"/>
              <a:gd name="connsiteY101" fmla="*/ 502029 h 1537853"/>
              <a:gd name="connsiteX102" fmla="*/ 2431320 w 3828608"/>
              <a:gd name="connsiteY102" fmla="*/ 464363 h 1537853"/>
              <a:gd name="connsiteX103" fmla="*/ 2398610 w 3828608"/>
              <a:gd name="connsiteY103" fmla="*/ 421693 h 1537853"/>
              <a:gd name="connsiteX104" fmla="*/ 2387942 w 3828608"/>
              <a:gd name="connsiteY104" fmla="*/ 364486 h 1537853"/>
              <a:gd name="connsiteX105" fmla="*/ 2437409 w 3828608"/>
              <a:gd name="connsiteY105" fmla="*/ 262343 h 1537853"/>
              <a:gd name="connsiteX106" fmla="*/ 2565465 w 3828608"/>
              <a:gd name="connsiteY106" fmla="*/ 222836 h 1537853"/>
              <a:gd name="connsiteX107" fmla="*/ 2620171 w 3828608"/>
              <a:gd name="connsiteY107" fmla="*/ 228500 h 1537853"/>
              <a:gd name="connsiteX108" fmla="*/ 2669873 w 3828608"/>
              <a:gd name="connsiteY108" fmla="*/ 242330 h 1537853"/>
              <a:gd name="connsiteX109" fmla="*/ 2669873 w 3828608"/>
              <a:gd name="connsiteY109" fmla="*/ 337203 h 1537853"/>
              <a:gd name="connsiteX110" fmla="*/ 2619463 w 3828608"/>
              <a:gd name="connsiteY110" fmla="*/ 313839 h 1537853"/>
              <a:gd name="connsiteX111" fmla="*/ 2561783 w 3828608"/>
              <a:gd name="connsiteY111" fmla="*/ 304965 h 1537853"/>
              <a:gd name="connsiteX112" fmla="*/ 2512317 w 3828608"/>
              <a:gd name="connsiteY112" fmla="*/ 319031 h 1537853"/>
              <a:gd name="connsiteX113" fmla="*/ 2494145 w 3828608"/>
              <a:gd name="connsiteY113" fmla="*/ 354904 h 1537853"/>
              <a:gd name="connsiteX114" fmla="*/ 2508446 w 3828608"/>
              <a:gd name="connsiteY114" fmla="*/ 393278 h 1537853"/>
              <a:gd name="connsiteX115" fmla="*/ 2575849 w 3828608"/>
              <a:gd name="connsiteY115" fmla="*/ 428443 h 1537853"/>
              <a:gd name="connsiteX116" fmla="*/ 2668033 w 3828608"/>
              <a:gd name="connsiteY116" fmla="*/ 487019 h 1537853"/>
              <a:gd name="connsiteX117" fmla="*/ 2694843 w 3828608"/>
              <a:gd name="connsiteY117" fmla="*/ 566034 h 1537853"/>
              <a:gd name="connsiteX118" fmla="*/ 3230762 w 3828608"/>
              <a:gd name="connsiteY118" fmla="*/ 462097 h 1537853"/>
              <a:gd name="connsiteX119" fmla="*/ 3165389 w 3828608"/>
              <a:gd name="connsiteY119" fmla="*/ 642782 h 1537853"/>
              <a:gd name="connsiteX120" fmla="*/ 2987866 w 3828608"/>
              <a:gd name="connsiteY120" fmla="*/ 710421 h 1537853"/>
              <a:gd name="connsiteX121" fmla="*/ 2816480 w 3828608"/>
              <a:gd name="connsiteY121" fmla="*/ 646181 h 1537853"/>
              <a:gd name="connsiteX122" fmla="*/ 2752711 w 3828608"/>
              <a:gd name="connsiteY122" fmla="*/ 472056 h 1537853"/>
              <a:gd name="connsiteX123" fmla="*/ 2818085 w 3828608"/>
              <a:gd name="connsiteY123" fmla="*/ 289531 h 1537853"/>
              <a:gd name="connsiteX124" fmla="*/ 2999241 w 3828608"/>
              <a:gd name="connsiteY124" fmla="*/ 222788 h 1537853"/>
              <a:gd name="connsiteX125" fmla="*/ 3169495 w 3828608"/>
              <a:gd name="connsiteY125" fmla="*/ 286557 h 1537853"/>
              <a:gd name="connsiteX126" fmla="*/ 3230809 w 3828608"/>
              <a:gd name="connsiteY126" fmla="*/ 462050 h 1537853"/>
              <a:gd name="connsiteX127" fmla="*/ 3121775 w 3828608"/>
              <a:gd name="connsiteY127" fmla="*/ 465732 h 1537853"/>
              <a:gd name="connsiteX128" fmla="*/ 3087507 w 3828608"/>
              <a:gd name="connsiteY128" fmla="*/ 348579 h 1537853"/>
              <a:gd name="connsiteX129" fmla="*/ 2993294 w 3828608"/>
              <a:gd name="connsiteY129" fmla="*/ 308647 h 1537853"/>
              <a:gd name="connsiteX130" fmla="*/ 2896579 w 3828608"/>
              <a:gd name="connsiteY130" fmla="*/ 350420 h 1537853"/>
              <a:gd name="connsiteX131" fmla="*/ 2861604 w 3828608"/>
              <a:gd name="connsiteY131" fmla="*/ 468469 h 1537853"/>
              <a:gd name="connsiteX132" fmla="*/ 2896579 w 3828608"/>
              <a:gd name="connsiteY132" fmla="*/ 583545 h 1537853"/>
              <a:gd name="connsiteX133" fmla="*/ 2994191 w 3828608"/>
              <a:gd name="connsiteY133" fmla="*/ 624657 h 1537853"/>
              <a:gd name="connsiteX134" fmla="*/ 3089537 w 3828608"/>
              <a:gd name="connsiteY134" fmla="*/ 584253 h 1537853"/>
              <a:gd name="connsiteX135" fmla="*/ 3121775 w 3828608"/>
              <a:gd name="connsiteY135" fmla="*/ 465732 h 1537853"/>
              <a:gd name="connsiteX136" fmla="*/ 3568296 w 3828608"/>
              <a:gd name="connsiteY136" fmla="*/ 96620 h 1537853"/>
              <a:gd name="connsiteX137" fmla="*/ 3518357 w 3828608"/>
              <a:gd name="connsiteY137" fmla="*/ 85292 h 1537853"/>
              <a:gd name="connsiteX138" fmla="*/ 3464784 w 3828608"/>
              <a:gd name="connsiteY138" fmla="*/ 107335 h 1537853"/>
              <a:gd name="connsiteX139" fmla="*/ 3445715 w 3828608"/>
              <a:gd name="connsiteY139" fmla="*/ 172047 h 1537853"/>
              <a:gd name="connsiteX140" fmla="*/ 3445715 w 3828608"/>
              <a:gd name="connsiteY140" fmla="*/ 234258 h 1537853"/>
              <a:gd name="connsiteX141" fmla="*/ 3549699 w 3828608"/>
              <a:gd name="connsiteY141" fmla="*/ 234258 h 1537853"/>
              <a:gd name="connsiteX142" fmla="*/ 3549699 w 3828608"/>
              <a:gd name="connsiteY142" fmla="*/ 318701 h 1537853"/>
              <a:gd name="connsiteX143" fmla="*/ 3445715 w 3828608"/>
              <a:gd name="connsiteY143" fmla="*/ 318701 h 1537853"/>
              <a:gd name="connsiteX144" fmla="*/ 3445715 w 3828608"/>
              <a:gd name="connsiteY144" fmla="*/ 699187 h 1537853"/>
              <a:gd name="connsiteX145" fmla="*/ 3339466 w 3828608"/>
              <a:gd name="connsiteY145" fmla="*/ 699187 h 1537853"/>
              <a:gd name="connsiteX146" fmla="*/ 3339466 w 3828608"/>
              <a:gd name="connsiteY146" fmla="*/ 318701 h 1537853"/>
              <a:gd name="connsiteX147" fmla="*/ 3261396 w 3828608"/>
              <a:gd name="connsiteY147" fmla="*/ 318701 h 1537853"/>
              <a:gd name="connsiteX148" fmla="*/ 3261396 w 3828608"/>
              <a:gd name="connsiteY148" fmla="*/ 234258 h 1537853"/>
              <a:gd name="connsiteX149" fmla="*/ 3339466 w 3828608"/>
              <a:gd name="connsiteY149" fmla="*/ 234258 h 1537853"/>
              <a:gd name="connsiteX150" fmla="*/ 3339466 w 3828608"/>
              <a:gd name="connsiteY150" fmla="*/ 166147 h 1537853"/>
              <a:gd name="connsiteX151" fmla="*/ 3360565 w 3828608"/>
              <a:gd name="connsiteY151" fmla="*/ 79675 h 1537853"/>
              <a:gd name="connsiteX152" fmla="*/ 3420038 w 3828608"/>
              <a:gd name="connsiteY152" fmla="*/ 20863 h 1537853"/>
              <a:gd name="connsiteX153" fmla="*/ 3506982 w 3828608"/>
              <a:gd name="connsiteY153" fmla="*/ 0 h 1537853"/>
              <a:gd name="connsiteX154" fmla="*/ 3568296 w 3828608"/>
              <a:gd name="connsiteY154" fmla="*/ 8166 h 1537853"/>
              <a:gd name="connsiteX155" fmla="*/ 3568296 w 3828608"/>
              <a:gd name="connsiteY155" fmla="*/ 96715 h 1537853"/>
              <a:gd name="connsiteX156" fmla="*/ 3828609 w 3828608"/>
              <a:gd name="connsiteY156" fmla="*/ 694562 h 1537853"/>
              <a:gd name="connsiteX157" fmla="*/ 3794766 w 3828608"/>
              <a:gd name="connsiteY157" fmla="*/ 705229 h 1537853"/>
              <a:gd name="connsiteX158" fmla="*/ 3747754 w 3828608"/>
              <a:gd name="connsiteY158" fmla="*/ 710468 h 1537853"/>
              <a:gd name="connsiteX159" fmla="*/ 3611107 w 3828608"/>
              <a:gd name="connsiteY159" fmla="*/ 563343 h 1537853"/>
              <a:gd name="connsiteX160" fmla="*/ 3611107 w 3828608"/>
              <a:gd name="connsiteY160" fmla="*/ 318606 h 1537853"/>
              <a:gd name="connsiteX161" fmla="*/ 3533934 w 3828608"/>
              <a:gd name="connsiteY161" fmla="*/ 318606 h 1537853"/>
              <a:gd name="connsiteX162" fmla="*/ 3533934 w 3828608"/>
              <a:gd name="connsiteY162" fmla="*/ 234164 h 1537853"/>
              <a:gd name="connsiteX163" fmla="*/ 3611107 w 3828608"/>
              <a:gd name="connsiteY163" fmla="*/ 234164 h 1537853"/>
              <a:gd name="connsiteX164" fmla="*/ 3611107 w 3828608"/>
              <a:gd name="connsiteY164" fmla="*/ 127018 h 1537853"/>
              <a:gd name="connsiteX165" fmla="*/ 3716460 w 3828608"/>
              <a:gd name="connsiteY165" fmla="*/ 94779 h 1537853"/>
              <a:gd name="connsiteX166" fmla="*/ 3716460 w 3828608"/>
              <a:gd name="connsiteY166" fmla="*/ 234164 h 1537853"/>
              <a:gd name="connsiteX167" fmla="*/ 3828609 w 3828608"/>
              <a:gd name="connsiteY167" fmla="*/ 234164 h 1537853"/>
              <a:gd name="connsiteX168" fmla="*/ 3828609 w 3828608"/>
              <a:gd name="connsiteY168" fmla="*/ 318606 h 1537853"/>
              <a:gd name="connsiteX169" fmla="*/ 3716460 w 3828608"/>
              <a:gd name="connsiteY169" fmla="*/ 318606 h 1537853"/>
              <a:gd name="connsiteX170" fmla="*/ 3716460 w 3828608"/>
              <a:gd name="connsiteY170" fmla="*/ 543802 h 1537853"/>
              <a:gd name="connsiteX171" fmla="*/ 3732366 w 3828608"/>
              <a:gd name="connsiteY171" fmla="*/ 606249 h 1537853"/>
              <a:gd name="connsiteX172" fmla="*/ 3782305 w 3828608"/>
              <a:gd name="connsiteY172" fmla="*/ 624657 h 1537853"/>
              <a:gd name="connsiteX173" fmla="*/ 3805245 w 3828608"/>
              <a:gd name="connsiteY173" fmla="*/ 620787 h 1537853"/>
              <a:gd name="connsiteX174" fmla="*/ 3828609 w 3828608"/>
              <a:gd name="connsiteY174" fmla="*/ 610591 h 1537853"/>
              <a:gd name="connsiteX175" fmla="*/ 3828609 w 3828608"/>
              <a:gd name="connsiteY175" fmla="*/ 694562 h 1537853"/>
              <a:gd name="connsiteX176" fmla="*/ 494855 w 3828608"/>
              <a:gd name="connsiteY176" fmla="*/ 1526478 h 1537853"/>
              <a:gd name="connsiteX177" fmla="*/ 435381 w 3828608"/>
              <a:gd name="connsiteY177" fmla="*/ 1362124 h 1537853"/>
              <a:gd name="connsiteX178" fmla="*/ 174785 w 3828608"/>
              <a:gd name="connsiteY178" fmla="*/ 1362124 h 1537853"/>
              <a:gd name="connsiteX179" fmla="*/ 118050 w 3828608"/>
              <a:gd name="connsiteY179" fmla="*/ 1526478 h 1537853"/>
              <a:gd name="connsiteX180" fmla="*/ 0 w 3828608"/>
              <a:gd name="connsiteY180" fmla="*/ 1526478 h 1537853"/>
              <a:gd name="connsiteX181" fmla="*/ 246530 w 3828608"/>
              <a:gd name="connsiteY181" fmla="*/ 875436 h 1537853"/>
              <a:gd name="connsiteX182" fmla="*/ 366374 w 3828608"/>
              <a:gd name="connsiteY182" fmla="*/ 875436 h 1537853"/>
              <a:gd name="connsiteX183" fmla="*/ 613801 w 3828608"/>
              <a:gd name="connsiteY183" fmla="*/ 1526478 h 1537853"/>
              <a:gd name="connsiteX184" fmla="*/ 494855 w 3828608"/>
              <a:gd name="connsiteY184" fmla="*/ 1526478 h 1537853"/>
              <a:gd name="connsiteX185" fmla="*/ 306004 w 3828608"/>
              <a:gd name="connsiteY185" fmla="*/ 973047 h 1537853"/>
              <a:gd name="connsiteX186" fmla="*/ 303266 w 3828608"/>
              <a:gd name="connsiteY186" fmla="*/ 973047 h 1537853"/>
              <a:gd name="connsiteX187" fmla="*/ 293731 w 3828608"/>
              <a:gd name="connsiteY187" fmla="*/ 1019823 h 1537853"/>
              <a:gd name="connsiteX188" fmla="*/ 204758 w 3828608"/>
              <a:gd name="connsiteY188" fmla="*/ 1270885 h 1537853"/>
              <a:gd name="connsiteX189" fmla="*/ 404512 w 3828608"/>
              <a:gd name="connsiteY189" fmla="*/ 1270885 h 1537853"/>
              <a:gd name="connsiteX190" fmla="*/ 315066 w 3828608"/>
              <a:gd name="connsiteY190" fmla="*/ 1019823 h 1537853"/>
              <a:gd name="connsiteX191" fmla="*/ 306004 w 3828608"/>
              <a:gd name="connsiteY191" fmla="*/ 973047 h 1537853"/>
              <a:gd name="connsiteX192" fmla="*/ 690786 w 3828608"/>
              <a:gd name="connsiteY192" fmla="*/ 1526478 h 1537853"/>
              <a:gd name="connsiteX193" fmla="*/ 690786 w 3828608"/>
              <a:gd name="connsiteY193" fmla="*/ 875436 h 1537853"/>
              <a:gd name="connsiteX194" fmla="*/ 798829 w 3828608"/>
              <a:gd name="connsiteY194" fmla="*/ 875436 h 1537853"/>
              <a:gd name="connsiteX195" fmla="*/ 798829 w 3828608"/>
              <a:gd name="connsiteY195" fmla="*/ 1526478 h 1537853"/>
              <a:gd name="connsiteX196" fmla="*/ 690786 w 3828608"/>
              <a:gd name="connsiteY196" fmla="*/ 1526478 h 1537853"/>
              <a:gd name="connsiteX197" fmla="*/ 1389973 w 3828608"/>
              <a:gd name="connsiteY197" fmla="*/ 968469 h 1537853"/>
              <a:gd name="connsiteX198" fmla="*/ 1389973 w 3828608"/>
              <a:gd name="connsiteY198" fmla="*/ 1526478 h 1537853"/>
              <a:gd name="connsiteX199" fmla="*/ 1280986 w 3828608"/>
              <a:gd name="connsiteY199" fmla="*/ 1526478 h 1537853"/>
              <a:gd name="connsiteX200" fmla="*/ 1280986 w 3828608"/>
              <a:gd name="connsiteY200" fmla="*/ 968469 h 1537853"/>
              <a:gd name="connsiteX201" fmla="*/ 1094401 w 3828608"/>
              <a:gd name="connsiteY201" fmla="*/ 968469 h 1537853"/>
              <a:gd name="connsiteX202" fmla="*/ 1094401 w 3828608"/>
              <a:gd name="connsiteY202" fmla="*/ 875388 h 1537853"/>
              <a:gd name="connsiteX203" fmla="*/ 1577030 w 3828608"/>
              <a:gd name="connsiteY203" fmla="*/ 875388 h 1537853"/>
              <a:gd name="connsiteX204" fmla="*/ 1577030 w 3828608"/>
              <a:gd name="connsiteY204" fmla="*/ 968469 h 1537853"/>
              <a:gd name="connsiteX205" fmla="*/ 1389973 w 3828608"/>
              <a:gd name="connsiteY205" fmla="*/ 968469 h 1537853"/>
              <a:gd name="connsiteX206" fmla="*/ 1967288 w 3828608"/>
              <a:gd name="connsiteY206" fmla="*/ 1289482 h 1537853"/>
              <a:gd name="connsiteX207" fmla="*/ 1901914 w 3828608"/>
              <a:gd name="connsiteY207" fmla="*/ 1470167 h 1537853"/>
              <a:gd name="connsiteX208" fmla="*/ 1724392 w 3828608"/>
              <a:gd name="connsiteY208" fmla="*/ 1537806 h 1537853"/>
              <a:gd name="connsiteX209" fmla="*/ 1553005 w 3828608"/>
              <a:gd name="connsiteY209" fmla="*/ 1473566 h 1537853"/>
              <a:gd name="connsiteX210" fmla="*/ 1489237 w 3828608"/>
              <a:gd name="connsiteY210" fmla="*/ 1299442 h 1537853"/>
              <a:gd name="connsiteX211" fmla="*/ 1554610 w 3828608"/>
              <a:gd name="connsiteY211" fmla="*/ 1116916 h 1537853"/>
              <a:gd name="connsiteX212" fmla="*/ 1735767 w 3828608"/>
              <a:gd name="connsiteY212" fmla="*/ 1050174 h 1537853"/>
              <a:gd name="connsiteX213" fmla="*/ 1906021 w 3828608"/>
              <a:gd name="connsiteY213" fmla="*/ 1113942 h 1537853"/>
              <a:gd name="connsiteX214" fmla="*/ 1967335 w 3828608"/>
              <a:gd name="connsiteY214" fmla="*/ 1289435 h 1537853"/>
              <a:gd name="connsiteX215" fmla="*/ 1858301 w 3828608"/>
              <a:gd name="connsiteY215" fmla="*/ 1293117 h 1537853"/>
              <a:gd name="connsiteX216" fmla="*/ 1824033 w 3828608"/>
              <a:gd name="connsiteY216" fmla="*/ 1175964 h 1537853"/>
              <a:gd name="connsiteX217" fmla="*/ 1729820 w 3828608"/>
              <a:gd name="connsiteY217" fmla="*/ 1136032 h 1537853"/>
              <a:gd name="connsiteX218" fmla="*/ 1633105 w 3828608"/>
              <a:gd name="connsiteY218" fmla="*/ 1177805 h 1537853"/>
              <a:gd name="connsiteX219" fmla="*/ 1598129 w 3828608"/>
              <a:gd name="connsiteY219" fmla="*/ 1295854 h 1537853"/>
              <a:gd name="connsiteX220" fmla="*/ 1633105 w 3828608"/>
              <a:gd name="connsiteY220" fmla="*/ 1410930 h 1537853"/>
              <a:gd name="connsiteX221" fmla="*/ 1730717 w 3828608"/>
              <a:gd name="connsiteY221" fmla="*/ 1452042 h 1537853"/>
              <a:gd name="connsiteX222" fmla="*/ 1826062 w 3828608"/>
              <a:gd name="connsiteY222" fmla="*/ 1411638 h 1537853"/>
              <a:gd name="connsiteX223" fmla="*/ 1858301 w 3828608"/>
              <a:gd name="connsiteY223" fmla="*/ 1293117 h 1537853"/>
              <a:gd name="connsiteX224" fmla="*/ 2363398 w 3828608"/>
              <a:gd name="connsiteY224" fmla="*/ 1526478 h 1537853"/>
              <a:gd name="connsiteX225" fmla="*/ 2363398 w 3828608"/>
              <a:gd name="connsiteY225" fmla="*/ 1456574 h 1537853"/>
              <a:gd name="connsiteX226" fmla="*/ 2361604 w 3828608"/>
              <a:gd name="connsiteY226" fmla="*/ 1456574 h 1537853"/>
              <a:gd name="connsiteX227" fmla="*/ 2303736 w 3828608"/>
              <a:gd name="connsiteY227" fmla="*/ 1516047 h 1537853"/>
              <a:gd name="connsiteX228" fmla="*/ 2221323 w 3828608"/>
              <a:gd name="connsiteY228" fmla="*/ 1537854 h 1537853"/>
              <a:gd name="connsiteX229" fmla="*/ 2097374 w 3828608"/>
              <a:gd name="connsiteY229" fmla="*/ 1489284 h 1537853"/>
              <a:gd name="connsiteX230" fmla="*/ 2054704 w 3828608"/>
              <a:gd name="connsiteY230" fmla="*/ 1343527 h 1537853"/>
              <a:gd name="connsiteX231" fmla="*/ 2054704 w 3828608"/>
              <a:gd name="connsiteY231" fmla="*/ 1061596 h 1537853"/>
              <a:gd name="connsiteX232" fmla="*/ 2160953 w 3828608"/>
              <a:gd name="connsiteY232" fmla="*/ 1061596 h 1537853"/>
              <a:gd name="connsiteX233" fmla="*/ 2160953 w 3828608"/>
              <a:gd name="connsiteY233" fmla="*/ 1330358 h 1537853"/>
              <a:gd name="connsiteX234" fmla="*/ 2257668 w 3828608"/>
              <a:gd name="connsiteY234" fmla="*/ 1452042 h 1537853"/>
              <a:gd name="connsiteX235" fmla="*/ 2334416 w 3828608"/>
              <a:gd name="connsiteY235" fmla="*/ 1418435 h 1537853"/>
              <a:gd name="connsiteX236" fmla="*/ 2363492 w 3828608"/>
              <a:gd name="connsiteY236" fmla="*/ 1330358 h 1537853"/>
              <a:gd name="connsiteX237" fmla="*/ 2363492 w 3828608"/>
              <a:gd name="connsiteY237" fmla="*/ 1061596 h 1537853"/>
              <a:gd name="connsiteX238" fmla="*/ 2469270 w 3828608"/>
              <a:gd name="connsiteY238" fmla="*/ 1061596 h 1537853"/>
              <a:gd name="connsiteX239" fmla="*/ 2469270 w 3828608"/>
              <a:gd name="connsiteY239" fmla="*/ 1526525 h 1537853"/>
              <a:gd name="connsiteX240" fmla="*/ 2363492 w 3828608"/>
              <a:gd name="connsiteY240" fmla="*/ 1526525 h 1537853"/>
              <a:gd name="connsiteX241" fmla="*/ 2869392 w 3828608"/>
              <a:gd name="connsiteY241" fmla="*/ 1163739 h 1537853"/>
              <a:gd name="connsiteX242" fmla="*/ 2842582 w 3828608"/>
              <a:gd name="connsiteY242" fmla="*/ 1152836 h 1537853"/>
              <a:gd name="connsiteX243" fmla="*/ 2808550 w 3828608"/>
              <a:gd name="connsiteY243" fmla="*/ 1147832 h 1537853"/>
              <a:gd name="connsiteX244" fmla="*/ 2734539 w 3828608"/>
              <a:gd name="connsiteY244" fmla="*/ 1186867 h 1537853"/>
              <a:gd name="connsiteX245" fmla="*/ 2706407 w 3828608"/>
              <a:gd name="connsiteY245" fmla="*/ 1288585 h 1537853"/>
              <a:gd name="connsiteX246" fmla="*/ 2706407 w 3828608"/>
              <a:gd name="connsiteY246" fmla="*/ 1526478 h 1537853"/>
              <a:gd name="connsiteX247" fmla="*/ 2601527 w 3828608"/>
              <a:gd name="connsiteY247" fmla="*/ 1526478 h 1537853"/>
              <a:gd name="connsiteX248" fmla="*/ 2601527 w 3828608"/>
              <a:gd name="connsiteY248" fmla="*/ 1061549 h 1537853"/>
              <a:gd name="connsiteX249" fmla="*/ 2706407 w 3828608"/>
              <a:gd name="connsiteY249" fmla="*/ 1061549 h 1537853"/>
              <a:gd name="connsiteX250" fmla="*/ 2706407 w 3828608"/>
              <a:gd name="connsiteY250" fmla="*/ 1151891 h 1537853"/>
              <a:gd name="connsiteX251" fmla="*/ 2708201 w 3828608"/>
              <a:gd name="connsiteY251" fmla="*/ 1151891 h 1537853"/>
              <a:gd name="connsiteX252" fmla="*/ 2754977 w 3828608"/>
              <a:gd name="connsiteY252" fmla="*/ 1079249 h 1537853"/>
              <a:gd name="connsiteX253" fmla="*/ 2827147 w 3828608"/>
              <a:gd name="connsiteY253" fmla="*/ 1053383 h 1537853"/>
              <a:gd name="connsiteX254" fmla="*/ 2869392 w 3828608"/>
              <a:gd name="connsiteY254" fmla="*/ 1059755 h 1537853"/>
              <a:gd name="connsiteX255" fmla="*/ 2869392 w 3828608"/>
              <a:gd name="connsiteY255" fmla="*/ 1163739 h 153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3828608" h="1537853">
                <a:moveTo>
                  <a:pt x="639148" y="699140"/>
                </a:moveTo>
                <a:lnTo>
                  <a:pt x="639148" y="284622"/>
                </a:lnTo>
                <a:cubicBezTo>
                  <a:pt x="639148" y="253139"/>
                  <a:pt x="640941" y="206551"/>
                  <a:pt x="644576" y="144765"/>
                </a:cubicBezTo>
                <a:lnTo>
                  <a:pt x="642782" y="144765"/>
                </a:lnTo>
                <a:cubicBezTo>
                  <a:pt x="636741" y="177475"/>
                  <a:pt x="630510" y="201690"/>
                  <a:pt x="624185" y="217407"/>
                </a:cubicBezTo>
                <a:lnTo>
                  <a:pt x="427121" y="699140"/>
                </a:lnTo>
                <a:lnTo>
                  <a:pt x="356745" y="699140"/>
                </a:lnTo>
                <a:cubicBezTo>
                  <a:pt x="356745" y="699140"/>
                  <a:pt x="158359" y="221986"/>
                  <a:pt x="158359" y="221986"/>
                </a:cubicBezTo>
                <a:cubicBezTo>
                  <a:pt x="153214" y="205938"/>
                  <a:pt x="147031" y="180213"/>
                  <a:pt x="139762" y="144812"/>
                </a:cubicBezTo>
                <a:lnTo>
                  <a:pt x="137024" y="144812"/>
                </a:lnTo>
                <a:cubicBezTo>
                  <a:pt x="137921" y="152978"/>
                  <a:pt x="138912" y="174313"/>
                  <a:pt x="139998" y="208817"/>
                </a:cubicBezTo>
                <a:cubicBezTo>
                  <a:pt x="141036" y="243321"/>
                  <a:pt x="141603" y="273152"/>
                  <a:pt x="141603" y="298263"/>
                </a:cubicBezTo>
                <a:lnTo>
                  <a:pt x="141603" y="699140"/>
                </a:lnTo>
                <a:lnTo>
                  <a:pt x="41254" y="699140"/>
                </a:lnTo>
                <a:lnTo>
                  <a:pt x="41254" y="48098"/>
                </a:lnTo>
                <a:lnTo>
                  <a:pt x="195601" y="48098"/>
                </a:lnTo>
                <a:cubicBezTo>
                  <a:pt x="195601" y="48098"/>
                  <a:pt x="361323" y="459454"/>
                  <a:pt x="361323" y="459454"/>
                </a:cubicBezTo>
                <a:cubicBezTo>
                  <a:pt x="377041" y="499103"/>
                  <a:pt x="386906" y="529075"/>
                  <a:pt x="390824" y="549372"/>
                </a:cubicBezTo>
                <a:lnTo>
                  <a:pt x="393561" y="549372"/>
                </a:lnTo>
                <a:cubicBezTo>
                  <a:pt x="393561" y="549372"/>
                  <a:pt x="428065" y="458557"/>
                  <a:pt x="428065" y="458557"/>
                </a:cubicBezTo>
                <a:lnTo>
                  <a:pt x="598319" y="48145"/>
                </a:lnTo>
                <a:lnTo>
                  <a:pt x="746341" y="48145"/>
                </a:lnTo>
                <a:lnTo>
                  <a:pt x="746341" y="699187"/>
                </a:lnTo>
                <a:lnTo>
                  <a:pt x="639195" y="699187"/>
                </a:lnTo>
                <a:close/>
                <a:moveTo>
                  <a:pt x="1008495" y="69857"/>
                </a:moveTo>
                <a:cubicBezTo>
                  <a:pt x="1008495" y="87133"/>
                  <a:pt x="1002217" y="101482"/>
                  <a:pt x="989662" y="112999"/>
                </a:cubicBezTo>
                <a:cubicBezTo>
                  <a:pt x="977106" y="124516"/>
                  <a:pt x="961908" y="130275"/>
                  <a:pt x="944019" y="130275"/>
                </a:cubicBezTo>
                <a:cubicBezTo>
                  <a:pt x="926129" y="130275"/>
                  <a:pt x="911025" y="124516"/>
                  <a:pt x="898611" y="112999"/>
                </a:cubicBezTo>
                <a:cubicBezTo>
                  <a:pt x="886197" y="101482"/>
                  <a:pt x="880014" y="87133"/>
                  <a:pt x="880014" y="69857"/>
                </a:cubicBezTo>
                <a:cubicBezTo>
                  <a:pt x="880014" y="52582"/>
                  <a:pt x="886292" y="37619"/>
                  <a:pt x="898847" y="25819"/>
                </a:cubicBezTo>
                <a:cubicBezTo>
                  <a:pt x="911403" y="14019"/>
                  <a:pt x="926460" y="8118"/>
                  <a:pt x="944019" y="8118"/>
                </a:cubicBezTo>
                <a:cubicBezTo>
                  <a:pt x="962474" y="8118"/>
                  <a:pt x="977862" y="14160"/>
                  <a:pt x="990087" y="26291"/>
                </a:cubicBezTo>
                <a:cubicBezTo>
                  <a:pt x="1002359" y="38422"/>
                  <a:pt x="1008495" y="52912"/>
                  <a:pt x="1008495" y="69857"/>
                </a:cubicBezTo>
                <a:close/>
                <a:moveTo>
                  <a:pt x="890446" y="699140"/>
                </a:moveTo>
                <a:lnTo>
                  <a:pt x="890446" y="234211"/>
                </a:lnTo>
                <a:lnTo>
                  <a:pt x="995326" y="234211"/>
                </a:lnTo>
                <a:lnTo>
                  <a:pt x="995326" y="699140"/>
                </a:lnTo>
                <a:lnTo>
                  <a:pt x="890446" y="699140"/>
                </a:lnTo>
                <a:close/>
                <a:moveTo>
                  <a:pt x="1456857" y="679599"/>
                </a:moveTo>
                <a:cubicBezTo>
                  <a:pt x="1421126" y="700179"/>
                  <a:pt x="1377087" y="710468"/>
                  <a:pt x="1324741" y="710468"/>
                </a:cubicBezTo>
                <a:cubicBezTo>
                  <a:pt x="1279948" y="710468"/>
                  <a:pt x="1240063" y="700792"/>
                  <a:pt x="1205087" y="681393"/>
                </a:cubicBezTo>
                <a:cubicBezTo>
                  <a:pt x="1170111" y="662040"/>
                  <a:pt x="1142876" y="634475"/>
                  <a:pt x="1123382" y="598744"/>
                </a:cubicBezTo>
                <a:cubicBezTo>
                  <a:pt x="1103841" y="563013"/>
                  <a:pt x="1094118" y="523081"/>
                  <a:pt x="1094118" y="478901"/>
                </a:cubicBezTo>
                <a:cubicBezTo>
                  <a:pt x="1094118" y="428348"/>
                  <a:pt x="1104171" y="383696"/>
                  <a:pt x="1124326" y="344944"/>
                </a:cubicBezTo>
                <a:cubicBezTo>
                  <a:pt x="1144434" y="306192"/>
                  <a:pt x="1173651" y="276173"/>
                  <a:pt x="1211931" y="254838"/>
                </a:cubicBezTo>
                <a:cubicBezTo>
                  <a:pt x="1250211" y="233503"/>
                  <a:pt x="1294627" y="222836"/>
                  <a:pt x="1345179" y="222836"/>
                </a:cubicBezTo>
                <a:cubicBezTo>
                  <a:pt x="1364862" y="222836"/>
                  <a:pt x="1385300" y="225054"/>
                  <a:pt x="1406493" y="229396"/>
                </a:cubicBezTo>
                <a:cubicBezTo>
                  <a:pt x="1427687" y="233786"/>
                  <a:pt x="1444490" y="239450"/>
                  <a:pt x="1456904" y="246436"/>
                </a:cubicBezTo>
                <a:lnTo>
                  <a:pt x="1456904" y="345888"/>
                </a:lnTo>
                <a:cubicBezTo>
                  <a:pt x="1422683" y="321061"/>
                  <a:pt x="1386999" y="308647"/>
                  <a:pt x="1349758" y="308647"/>
                </a:cubicBezTo>
                <a:cubicBezTo>
                  <a:pt x="1306191" y="308647"/>
                  <a:pt x="1270838" y="323232"/>
                  <a:pt x="1243744" y="352449"/>
                </a:cubicBezTo>
                <a:cubicBezTo>
                  <a:pt x="1216651" y="381667"/>
                  <a:pt x="1203105" y="420607"/>
                  <a:pt x="1203105" y="469366"/>
                </a:cubicBezTo>
                <a:cubicBezTo>
                  <a:pt x="1203105" y="518125"/>
                  <a:pt x="1216132" y="555791"/>
                  <a:pt x="1242140" y="583309"/>
                </a:cubicBezTo>
                <a:cubicBezTo>
                  <a:pt x="1268147" y="610874"/>
                  <a:pt x="1303454" y="624610"/>
                  <a:pt x="1347917" y="624610"/>
                </a:cubicBezTo>
                <a:cubicBezTo>
                  <a:pt x="1363965" y="624610"/>
                  <a:pt x="1381949" y="621117"/>
                  <a:pt x="1401962" y="614179"/>
                </a:cubicBezTo>
                <a:cubicBezTo>
                  <a:pt x="1421928" y="607240"/>
                  <a:pt x="1440242" y="597705"/>
                  <a:pt x="1456904" y="585575"/>
                </a:cubicBezTo>
                <a:lnTo>
                  <a:pt x="1456904" y="679552"/>
                </a:lnTo>
                <a:close/>
                <a:moveTo>
                  <a:pt x="1824410" y="336354"/>
                </a:moveTo>
                <a:cubicBezTo>
                  <a:pt x="1818982" y="332436"/>
                  <a:pt x="1810014" y="328802"/>
                  <a:pt x="1797600" y="325450"/>
                </a:cubicBezTo>
                <a:cubicBezTo>
                  <a:pt x="1785186" y="322146"/>
                  <a:pt x="1773858" y="320447"/>
                  <a:pt x="1763568" y="320447"/>
                </a:cubicBezTo>
                <a:cubicBezTo>
                  <a:pt x="1732982" y="320447"/>
                  <a:pt x="1708343" y="333475"/>
                  <a:pt x="1689557" y="359482"/>
                </a:cubicBezTo>
                <a:cubicBezTo>
                  <a:pt x="1670771" y="385537"/>
                  <a:pt x="1661426" y="419427"/>
                  <a:pt x="1661426" y="461200"/>
                </a:cubicBezTo>
                <a:lnTo>
                  <a:pt x="1661426" y="699093"/>
                </a:lnTo>
                <a:lnTo>
                  <a:pt x="1556545" y="699093"/>
                </a:lnTo>
                <a:lnTo>
                  <a:pt x="1556545" y="234164"/>
                </a:lnTo>
                <a:lnTo>
                  <a:pt x="1661426" y="234164"/>
                </a:lnTo>
                <a:lnTo>
                  <a:pt x="1661426" y="324506"/>
                </a:lnTo>
                <a:cubicBezTo>
                  <a:pt x="1661426" y="324506"/>
                  <a:pt x="1663219" y="324506"/>
                  <a:pt x="1663219" y="324506"/>
                </a:cubicBezTo>
                <a:cubicBezTo>
                  <a:pt x="1673509" y="293354"/>
                  <a:pt x="1689085" y="269140"/>
                  <a:pt x="1709995" y="251864"/>
                </a:cubicBezTo>
                <a:cubicBezTo>
                  <a:pt x="1730905" y="234589"/>
                  <a:pt x="1754930" y="225998"/>
                  <a:pt x="1782166" y="225998"/>
                </a:cubicBezTo>
                <a:cubicBezTo>
                  <a:pt x="1800338" y="225998"/>
                  <a:pt x="1814404" y="228122"/>
                  <a:pt x="1824410" y="232370"/>
                </a:cubicBezTo>
                <a:lnTo>
                  <a:pt x="1824410" y="336354"/>
                </a:lnTo>
                <a:close/>
                <a:moveTo>
                  <a:pt x="2318179" y="462097"/>
                </a:moveTo>
                <a:cubicBezTo>
                  <a:pt x="2318179" y="537477"/>
                  <a:pt x="2296373" y="597705"/>
                  <a:pt x="2252806" y="642782"/>
                </a:cubicBezTo>
                <a:cubicBezTo>
                  <a:pt x="2209239" y="687906"/>
                  <a:pt x="2150050" y="710421"/>
                  <a:pt x="2075283" y="710421"/>
                </a:cubicBezTo>
                <a:cubicBezTo>
                  <a:pt x="2000517" y="710421"/>
                  <a:pt x="1946425" y="688992"/>
                  <a:pt x="1903897" y="646181"/>
                </a:cubicBezTo>
                <a:cubicBezTo>
                  <a:pt x="1861369" y="603369"/>
                  <a:pt x="1840128" y="545312"/>
                  <a:pt x="1840128" y="472056"/>
                </a:cubicBezTo>
                <a:cubicBezTo>
                  <a:pt x="1840128" y="394883"/>
                  <a:pt x="1861935" y="334041"/>
                  <a:pt x="1905502" y="289531"/>
                </a:cubicBezTo>
                <a:cubicBezTo>
                  <a:pt x="1949068" y="245020"/>
                  <a:pt x="2009485" y="222788"/>
                  <a:pt x="2086659" y="222788"/>
                </a:cubicBezTo>
                <a:cubicBezTo>
                  <a:pt x="2159301" y="222788"/>
                  <a:pt x="2216036" y="244076"/>
                  <a:pt x="2256913" y="286557"/>
                </a:cubicBezTo>
                <a:cubicBezTo>
                  <a:pt x="2297788" y="329085"/>
                  <a:pt x="2318227" y="387567"/>
                  <a:pt x="2318227" y="462050"/>
                </a:cubicBezTo>
                <a:close/>
                <a:moveTo>
                  <a:pt x="2209193" y="465732"/>
                </a:moveTo>
                <a:cubicBezTo>
                  <a:pt x="2209193" y="414283"/>
                  <a:pt x="2197770" y="375247"/>
                  <a:pt x="2174925" y="348579"/>
                </a:cubicBezTo>
                <a:cubicBezTo>
                  <a:pt x="2152079" y="321958"/>
                  <a:pt x="2120691" y="308647"/>
                  <a:pt x="2080711" y="308647"/>
                </a:cubicBezTo>
                <a:cubicBezTo>
                  <a:pt x="2040732" y="308647"/>
                  <a:pt x="2007314" y="322571"/>
                  <a:pt x="1983997" y="350420"/>
                </a:cubicBezTo>
                <a:cubicBezTo>
                  <a:pt x="1960679" y="378268"/>
                  <a:pt x="1949021" y="417634"/>
                  <a:pt x="1949021" y="468469"/>
                </a:cubicBezTo>
                <a:cubicBezTo>
                  <a:pt x="1949021" y="519305"/>
                  <a:pt x="1960679" y="556169"/>
                  <a:pt x="1983997" y="583545"/>
                </a:cubicBezTo>
                <a:cubicBezTo>
                  <a:pt x="2007314" y="610922"/>
                  <a:pt x="2039836" y="624657"/>
                  <a:pt x="2081608" y="624657"/>
                </a:cubicBezTo>
                <a:cubicBezTo>
                  <a:pt x="2123664" y="624657"/>
                  <a:pt x="2155478" y="611205"/>
                  <a:pt x="2176954" y="584253"/>
                </a:cubicBezTo>
                <a:cubicBezTo>
                  <a:pt x="2198431" y="557301"/>
                  <a:pt x="2209193" y="517794"/>
                  <a:pt x="2209193" y="465732"/>
                </a:cubicBezTo>
                <a:close/>
                <a:moveTo>
                  <a:pt x="2694795" y="566081"/>
                </a:moveTo>
                <a:cubicBezTo>
                  <a:pt x="2694795" y="609364"/>
                  <a:pt x="2678134" y="644245"/>
                  <a:pt x="2644857" y="670725"/>
                </a:cubicBezTo>
                <a:cubicBezTo>
                  <a:pt x="2611580" y="697205"/>
                  <a:pt x="2566456" y="710468"/>
                  <a:pt x="2509579" y="710468"/>
                </a:cubicBezTo>
                <a:cubicBezTo>
                  <a:pt x="2491124" y="710468"/>
                  <a:pt x="2470166" y="708061"/>
                  <a:pt x="2446707" y="703199"/>
                </a:cubicBezTo>
                <a:cubicBezTo>
                  <a:pt x="2423249" y="698338"/>
                  <a:pt x="2403660" y="692296"/>
                  <a:pt x="2387895" y="685027"/>
                </a:cubicBezTo>
                <a:lnTo>
                  <a:pt x="2387895" y="584678"/>
                </a:lnTo>
                <a:cubicBezTo>
                  <a:pt x="2407247" y="598602"/>
                  <a:pt x="2428441" y="609364"/>
                  <a:pt x="2451475" y="616916"/>
                </a:cubicBezTo>
                <a:cubicBezTo>
                  <a:pt x="2474462" y="624468"/>
                  <a:pt x="2495230" y="628244"/>
                  <a:pt x="2513685" y="628244"/>
                </a:cubicBezTo>
                <a:cubicBezTo>
                  <a:pt x="2563907" y="628244"/>
                  <a:pt x="2589066" y="611583"/>
                  <a:pt x="2589066" y="578306"/>
                </a:cubicBezTo>
                <a:cubicBezTo>
                  <a:pt x="2589066" y="566506"/>
                  <a:pt x="2586564" y="557065"/>
                  <a:pt x="2581560" y="549938"/>
                </a:cubicBezTo>
                <a:cubicBezTo>
                  <a:pt x="2576557" y="542811"/>
                  <a:pt x="2567920" y="535731"/>
                  <a:pt x="2555694" y="528603"/>
                </a:cubicBezTo>
                <a:cubicBezTo>
                  <a:pt x="2543422" y="521476"/>
                  <a:pt x="2524447" y="512649"/>
                  <a:pt x="2498723" y="502029"/>
                </a:cubicBezTo>
                <a:cubicBezTo>
                  <a:pt x="2468467" y="489002"/>
                  <a:pt x="2446000" y="476446"/>
                  <a:pt x="2431320" y="464363"/>
                </a:cubicBezTo>
                <a:cubicBezTo>
                  <a:pt x="2416640" y="452279"/>
                  <a:pt x="2405737" y="438025"/>
                  <a:pt x="2398610" y="421693"/>
                </a:cubicBezTo>
                <a:cubicBezTo>
                  <a:pt x="2391482" y="405362"/>
                  <a:pt x="2387942" y="386292"/>
                  <a:pt x="2387942" y="364486"/>
                </a:cubicBezTo>
                <a:cubicBezTo>
                  <a:pt x="2387942" y="322713"/>
                  <a:pt x="2404415" y="288681"/>
                  <a:pt x="2437409" y="262343"/>
                </a:cubicBezTo>
                <a:cubicBezTo>
                  <a:pt x="2470402" y="236005"/>
                  <a:pt x="2513072" y="222836"/>
                  <a:pt x="2565465" y="222836"/>
                </a:cubicBezTo>
                <a:cubicBezTo>
                  <a:pt x="2581513" y="222836"/>
                  <a:pt x="2599733" y="224724"/>
                  <a:pt x="2620171" y="228500"/>
                </a:cubicBezTo>
                <a:cubicBezTo>
                  <a:pt x="2640609" y="232276"/>
                  <a:pt x="2657176" y="236901"/>
                  <a:pt x="2669873" y="242330"/>
                </a:cubicBezTo>
                <a:lnTo>
                  <a:pt x="2669873" y="337203"/>
                </a:lnTo>
                <a:cubicBezTo>
                  <a:pt x="2655666" y="327527"/>
                  <a:pt x="2638862" y="319739"/>
                  <a:pt x="2619463" y="313839"/>
                </a:cubicBezTo>
                <a:cubicBezTo>
                  <a:pt x="2600110" y="307939"/>
                  <a:pt x="2580853" y="304965"/>
                  <a:pt x="2561783" y="304965"/>
                </a:cubicBezTo>
                <a:cubicBezTo>
                  <a:pt x="2540921" y="304965"/>
                  <a:pt x="2524400" y="309638"/>
                  <a:pt x="2512317" y="319031"/>
                </a:cubicBezTo>
                <a:cubicBezTo>
                  <a:pt x="2500186" y="328424"/>
                  <a:pt x="2494145" y="340366"/>
                  <a:pt x="2494145" y="354904"/>
                </a:cubicBezTo>
                <a:cubicBezTo>
                  <a:pt x="2494145" y="371235"/>
                  <a:pt x="2498912" y="384027"/>
                  <a:pt x="2508446" y="393278"/>
                </a:cubicBezTo>
                <a:cubicBezTo>
                  <a:pt x="2517981" y="402530"/>
                  <a:pt x="2540449" y="414235"/>
                  <a:pt x="2575849" y="428443"/>
                </a:cubicBezTo>
                <a:cubicBezTo>
                  <a:pt x="2619416" y="446002"/>
                  <a:pt x="2650144" y="465543"/>
                  <a:pt x="2668033" y="487019"/>
                </a:cubicBezTo>
                <a:cubicBezTo>
                  <a:pt x="2685875" y="508496"/>
                  <a:pt x="2694843" y="534834"/>
                  <a:pt x="2694843" y="566034"/>
                </a:cubicBezTo>
                <a:close/>
                <a:moveTo>
                  <a:pt x="3230762" y="462097"/>
                </a:moveTo>
                <a:cubicBezTo>
                  <a:pt x="3230762" y="537477"/>
                  <a:pt x="3208955" y="597705"/>
                  <a:pt x="3165389" y="642782"/>
                </a:cubicBezTo>
                <a:cubicBezTo>
                  <a:pt x="3121822" y="687906"/>
                  <a:pt x="3062633" y="710421"/>
                  <a:pt x="2987866" y="710421"/>
                </a:cubicBezTo>
                <a:cubicBezTo>
                  <a:pt x="2916121" y="710421"/>
                  <a:pt x="2859008" y="688992"/>
                  <a:pt x="2816480" y="646181"/>
                </a:cubicBezTo>
                <a:cubicBezTo>
                  <a:pt x="2773951" y="603369"/>
                  <a:pt x="2752711" y="545312"/>
                  <a:pt x="2752711" y="472056"/>
                </a:cubicBezTo>
                <a:cubicBezTo>
                  <a:pt x="2752711" y="394883"/>
                  <a:pt x="2774518" y="334041"/>
                  <a:pt x="2818085" y="289531"/>
                </a:cubicBezTo>
                <a:cubicBezTo>
                  <a:pt x="2861651" y="245020"/>
                  <a:pt x="2922068" y="222788"/>
                  <a:pt x="2999241" y="222788"/>
                </a:cubicBezTo>
                <a:cubicBezTo>
                  <a:pt x="3071884" y="222788"/>
                  <a:pt x="3128619" y="244076"/>
                  <a:pt x="3169495" y="286557"/>
                </a:cubicBezTo>
                <a:cubicBezTo>
                  <a:pt x="3210371" y="329085"/>
                  <a:pt x="3230809" y="387567"/>
                  <a:pt x="3230809" y="462050"/>
                </a:cubicBezTo>
                <a:close/>
                <a:moveTo>
                  <a:pt x="3121775" y="465732"/>
                </a:moveTo>
                <a:cubicBezTo>
                  <a:pt x="3121775" y="414283"/>
                  <a:pt x="3110353" y="375247"/>
                  <a:pt x="3087507" y="348579"/>
                </a:cubicBezTo>
                <a:cubicBezTo>
                  <a:pt x="3064662" y="321958"/>
                  <a:pt x="3033273" y="308647"/>
                  <a:pt x="2993294" y="308647"/>
                </a:cubicBezTo>
                <a:cubicBezTo>
                  <a:pt x="2953315" y="308647"/>
                  <a:pt x="2919897" y="322571"/>
                  <a:pt x="2896579" y="350420"/>
                </a:cubicBezTo>
                <a:cubicBezTo>
                  <a:pt x="2873262" y="378268"/>
                  <a:pt x="2861604" y="417634"/>
                  <a:pt x="2861604" y="468469"/>
                </a:cubicBezTo>
                <a:cubicBezTo>
                  <a:pt x="2861604" y="517794"/>
                  <a:pt x="2873262" y="556169"/>
                  <a:pt x="2896579" y="583545"/>
                </a:cubicBezTo>
                <a:cubicBezTo>
                  <a:pt x="2919897" y="610922"/>
                  <a:pt x="2952418" y="624657"/>
                  <a:pt x="2994191" y="624657"/>
                </a:cubicBezTo>
                <a:cubicBezTo>
                  <a:pt x="3035964" y="624657"/>
                  <a:pt x="3068060" y="611205"/>
                  <a:pt x="3089537" y="584253"/>
                </a:cubicBezTo>
                <a:cubicBezTo>
                  <a:pt x="3111013" y="557301"/>
                  <a:pt x="3121775" y="517794"/>
                  <a:pt x="3121775" y="465732"/>
                </a:cubicBezTo>
                <a:close/>
                <a:moveTo>
                  <a:pt x="3568296" y="96620"/>
                </a:moveTo>
                <a:cubicBezTo>
                  <a:pt x="3551351" y="89068"/>
                  <a:pt x="3534689" y="85292"/>
                  <a:pt x="3518357" y="85292"/>
                </a:cubicBezTo>
                <a:cubicBezTo>
                  <a:pt x="3495371" y="85292"/>
                  <a:pt x="3477481" y="92655"/>
                  <a:pt x="3464784" y="107335"/>
                </a:cubicBezTo>
                <a:cubicBezTo>
                  <a:pt x="3452087" y="122014"/>
                  <a:pt x="3445715" y="143585"/>
                  <a:pt x="3445715" y="172047"/>
                </a:cubicBezTo>
                <a:lnTo>
                  <a:pt x="3445715" y="234258"/>
                </a:lnTo>
                <a:cubicBezTo>
                  <a:pt x="3445715" y="234258"/>
                  <a:pt x="3549699" y="234258"/>
                  <a:pt x="3549699" y="234258"/>
                </a:cubicBezTo>
                <a:lnTo>
                  <a:pt x="3549699" y="318701"/>
                </a:lnTo>
                <a:lnTo>
                  <a:pt x="3445715" y="318701"/>
                </a:lnTo>
                <a:cubicBezTo>
                  <a:pt x="3445715" y="318701"/>
                  <a:pt x="3445715" y="699187"/>
                  <a:pt x="3445715" y="699187"/>
                </a:cubicBezTo>
                <a:lnTo>
                  <a:pt x="3339466" y="699187"/>
                </a:lnTo>
                <a:lnTo>
                  <a:pt x="3339466" y="318701"/>
                </a:lnTo>
                <a:cubicBezTo>
                  <a:pt x="3339466" y="318701"/>
                  <a:pt x="3261396" y="318701"/>
                  <a:pt x="3261396" y="318701"/>
                </a:cubicBezTo>
                <a:lnTo>
                  <a:pt x="3261396" y="234258"/>
                </a:lnTo>
                <a:lnTo>
                  <a:pt x="3339466" y="234258"/>
                </a:lnTo>
                <a:cubicBezTo>
                  <a:pt x="3339466" y="234258"/>
                  <a:pt x="3339466" y="166147"/>
                  <a:pt x="3339466" y="166147"/>
                </a:cubicBezTo>
                <a:cubicBezTo>
                  <a:pt x="3339466" y="133767"/>
                  <a:pt x="3346499" y="104928"/>
                  <a:pt x="3360565" y="79675"/>
                </a:cubicBezTo>
                <a:cubicBezTo>
                  <a:pt x="3374631" y="54423"/>
                  <a:pt x="3394455" y="34787"/>
                  <a:pt x="3420038" y="20863"/>
                </a:cubicBezTo>
                <a:cubicBezTo>
                  <a:pt x="3445621" y="6938"/>
                  <a:pt x="3474602" y="0"/>
                  <a:pt x="3506982" y="0"/>
                </a:cubicBezTo>
                <a:cubicBezTo>
                  <a:pt x="3532706" y="0"/>
                  <a:pt x="3553144" y="2738"/>
                  <a:pt x="3568296" y="8166"/>
                </a:cubicBezTo>
                <a:lnTo>
                  <a:pt x="3568296" y="96715"/>
                </a:lnTo>
                <a:close/>
                <a:moveTo>
                  <a:pt x="3828609" y="694562"/>
                </a:moveTo>
                <a:cubicBezTo>
                  <a:pt x="3822237" y="698196"/>
                  <a:pt x="3810956" y="701736"/>
                  <a:pt x="3794766" y="705229"/>
                </a:cubicBezTo>
                <a:cubicBezTo>
                  <a:pt x="3778576" y="708722"/>
                  <a:pt x="3762905" y="710468"/>
                  <a:pt x="3747754" y="710468"/>
                </a:cubicBezTo>
                <a:cubicBezTo>
                  <a:pt x="3656656" y="710468"/>
                  <a:pt x="3611107" y="661427"/>
                  <a:pt x="3611107" y="563343"/>
                </a:cubicBezTo>
                <a:lnTo>
                  <a:pt x="3611107" y="318606"/>
                </a:lnTo>
                <a:cubicBezTo>
                  <a:pt x="3611107" y="318606"/>
                  <a:pt x="3533934" y="318606"/>
                  <a:pt x="3533934" y="318606"/>
                </a:cubicBezTo>
                <a:lnTo>
                  <a:pt x="3533934" y="234164"/>
                </a:lnTo>
                <a:lnTo>
                  <a:pt x="3611107" y="234164"/>
                </a:lnTo>
                <a:cubicBezTo>
                  <a:pt x="3611107" y="234164"/>
                  <a:pt x="3611107" y="127018"/>
                  <a:pt x="3611107" y="127018"/>
                </a:cubicBezTo>
                <a:lnTo>
                  <a:pt x="3716460" y="94779"/>
                </a:lnTo>
                <a:lnTo>
                  <a:pt x="3716460" y="234164"/>
                </a:lnTo>
                <a:cubicBezTo>
                  <a:pt x="3716460" y="234164"/>
                  <a:pt x="3828609" y="234164"/>
                  <a:pt x="3828609" y="234164"/>
                </a:cubicBezTo>
                <a:lnTo>
                  <a:pt x="3828609" y="318606"/>
                </a:lnTo>
                <a:lnTo>
                  <a:pt x="3716460" y="318606"/>
                </a:lnTo>
                <a:cubicBezTo>
                  <a:pt x="3716460" y="318606"/>
                  <a:pt x="3716460" y="543802"/>
                  <a:pt x="3716460" y="543802"/>
                </a:cubicBezTo>
                <a:cubicBezTo>
                  <a:pt x="3716460" y="573161"/>
                  <a:pt x="3721746" y="593977"/>
                  <a:pt x="3732366" y="606249"/>
                </a:cubicBezTo>
                <a:cubicBezTo>
                  <a:pt x="3742939" y="618521"/>
                  <a:pt x="3759601" y="624657"/>
                  <a:pt x="3782305" y="624657"/>
                </a:cubicBezTo>
                <a:cubicBezTo>
                  <a:pt x="3788347" y="624657"/>
                  <a:pt x="3795993" y="623383"/>
                  <a:pt x="3805245" y="620787"/>
                </a:cubicBezTo>
                <a:cubicBezTo>
                  <a:pt x="3814496" y="618238"/>
                  <a:pt x="3822284" y="614792"/>
                  <a:pt x="3828609" y="610591"/>
                </a:cubicBezTo>
                <a:lnTo>
                  <a:pt x="3828609" y="694562"/>
                </a:lnTo>
                <a:close/>
                <a:moveTo>
                  <a:pt x="494855" y="1526478"/>
                </a:moveTo>
                <a:lnTo>
                  <a:pt x="435381" y="1362124"/>
                </a:lnTo>
                <a:lnTo>
                  <a:pt x="174785" y="1362124"/>
                </a:lnTo>
                <a:cubicBezTo>
                  <a:pt x="174785" y="1362124"/>
                  <a:pt x="118050" y="1526478"/>
                  <a:pt x="118050" y="1526478"/>
                </a:cubicBezTo>
                <a:lnTo>
                  <a:pt x="0" y="1526478"/>
                </a:lnTo>
                <a:cubicBezTo>
                  <a:pt x="0" y="1526478"/>
                  <a:pt x="246530" y="875436"/>
                  <a:pt x="246530" y="875436"/>
                </a:cubicBezTo>
                <a:lnTo>
                  <a:pt x="366374" y="875436"/>
                </a:lnTo>
                <a:cubicBezTo>
                  <a:pt x="366374" y="875436"/>
                  <a:pt x="613801" y="1526478"/>
                  <a:pt x="613801" y="1526478"/>
                </a:cubicBezTo>
                <a:lnTo>
                  <a:pt x="494855" y="1526478"/>
                </a:lnTo>
                <a:close/>
                <a:moveTo>
                  <a:pt x="306004" y="973047"/>
                </a:moveTo>
                <a:lnTo>
                  <a:pt x="303266" y="973047"/>
                </a:lnTo>
                <a:cubicBezTo>
                  <a:pt x="301142" y="991220"/>
                  <a:pt x="297979" y="1006796"/>
                  <a:pt x="293731" y="1019823"/>
                </a:cubicBezTo>
                <a:lnTo>
                  <a:pt x="204758" y="1270885"/>
                </a:lnTo>
                <a:lnTo>
                  <a:pt x="404512" y="1270885"/>
                </a:lnTo>
                <a:cubicBezTo>
                  <a:pt x="404512" y="1270885"/>
                  <a:pt x="315066" y="1019823"/>
                  <a:pt x="315066" y="1019823"/>
                </a:cubicBezTo>
                <a:cubicBezTo>
                  <a:pt x="312045" y="1011941"/>
                  <a:pt x="309025" y="996364"/>
                  <a:pt x="306004" y="973047"/>
                </a:cubicBezTo>
                <a:close/>
                <a:moveTo>
                  <a:pt x="690786" y="1526478"/>
                </a:moveTo>
                <a:lnTo>
                  <a:pt x="690786" y="875436"/>
                </a:lnTo>
                <a:lnTo>
                  <a:pt x="798829" y="875436"/>
                </a:lnTo>
                <a:lnTo>
                  <a:pt x="798829" y="1526478"/>
                </a:lnTo>
                <a:lnTo>
                  <a:pt x="690786" y="1526478"/>
                </a:lnTo>
                <a:close/>
                <a:moveTo>
                  <a:pt x="1389973" y="968469"/>
                </a:moveTo>
                <a:lnTo>
                  <a:pt x="1389973" y="1526478"/>
                </a:lnTo>
                <a:lnTo>
                  <a:pt x="1280986" y="1526478"/>
                </a:lnTo>
                <a:lnTo>
                  <a:pt x="1280986" y="968469"/>
                </a:lnTo>
                <a:cubicBezTo>
                  <a:pt x="1280986" y="968469"/>
                  <a:pt x="1094401" y="968469"/>
                  <a:pt x="1094401" y="968469"/>
                </a:cubicBezTo>
                <a:lnTo>
                  <a:pt x="1094401" y="875388"/>
                </a:lnTo>
                <a:lnTo>
                  <a:pt x="1577030" y="875388"/>
                </a:lnTo>
                <a:lnTo>
                  <a:pt x="1577030" y="968469"/>
                </a:lnTo>
                <a:lnTo>
                  <a:pt x="1389973" y="968469"/>
                </a:lnTo>
                <a:close/>
                <a:moveTo>
                  <a:pt x="1967288" y="1289482"/>
                </a:moveTo>
                <a:cubicBezTo>
                  <a:pt x="1967288" y="1364862"/>
                  <a:pt x="1945481" y="1425090"/>
                  <a:pt x="1901914" y="1470167"/>
                </a:cubicBezTo>
                <a:cubicBezTo>
                  <a:pt x="1858348" y="1515292"/>
                  <a:pt x="1799158" y="1537806"/>
                  <a:pt x="1724392" y="1537806"/>
                </a:cubicBezTo>
                <a:cubicBezTo>
                  <a:pt x="1652646" y="1537806"/>
                  <a:pt x="1595533" y="1516377"/>
                  <a:pt x="1553005" y="1473566"/>
                </a:cubicBezTo>
                <a:cubicBezTo>
                  <a:pt x="1510477" y="1430755"/>
                  <a:pt x="1489237" y="1372698"/>
                  <a:pt x="1489237" y="1299442"/>
                </a:cubicBezTo>
                <a:cubicBezTo>
                  <a:pt x="1489237" y="1222268"/>
                  <a:pt x="1511043" y="1161426"/>
                  <a:pt x="1554610" y="1116916"/>
                </a:cubicBezTo>
                <a:cubicBezTo>
                  <a:pt x="1598176" y="1072405"/>
                  <a:pt x="1658594" y="1050174"/>
                  <a:pt x="1735767" y="1050174"/>
                </a:cubicBezTo>
                <a:cubicBezTo>
                  <a:pt x="1808409" y="1050174"/>
                  <a:pt x="1865145" y="1071461"/>
                  <a:pt x="1906021" y="1113942"/>
                </a:cubicBezTo>
                <a:cubicBezTo>
                  <a:pt x="1946897" y="1156470"/>
                  <a:pt x="1967335" y="1214952"/>
                  <a:pt x="1967335" y="1289435"/>
                </a:cubicBezTo>
                <a:close/>
                <a:moveTo>
                  <a:pt x="1858301" y="1293117"/>
                </a:moveTo>
                <a:cubicBezTo>
                  <a:pt x="1858301" y="1241668"/>
                  <a:pt x="1846878" y="1202632"/>
                  <a:pt x="1824033" y="1175964"/>
                </a:cubicBezTo>
                <a:cubicBezTo>
                  <a:pt x="1801188" y="1149343"/>
                  <a:pt x="1769799" y="1136032"/>
                  <a:pt x="1729820" y="1136032"/>
                </a:cubicBezTo>
                <a:cubicBezTo>
                  <a:pt x="1689841" y="1136032"/>
                  <a:pt x="1656422" y="1149956"/>
                  <a:pt x="1633105" y="1177805"/>
                </a:cubicBezTo>
                <a:cubicBezTo>
                  <a:pt x="1609788" y="1205653"/>
                  <a:pt x="1598129" y="1245019"/>
                  <a:pt x="1598129" y="1295854"/>
                </a:cubicBezTo>
                <a:cubicBezTo>
                  <a:pt x="1598129" y="1345179"/>
                  <a:pt x="1609788" y="1383554"/>
                  <a:pt x="1633105" y="1410930"/>
                </a:cubicBezTo>
                <a:cubicBezTo>
                  <a:pt x="1656422" y="1438307"/>
                  <a:pt x="1688944" y="1452042"/>
                  <a:pt x="1730717" y="1452042"/>
                </a:cubicBezTo>
                <a:cubicBezTo>
                  <a:pt x="1772489" y="1452042"/>
                  <a:pt x="1804586" y="1438590"/>
                  <a:pt x="1826062" y="1411638"/>
                </a:cubicBezTo>
                <a:cubicBezTo>
                  <a:pt x="1847539" y="1384686"/>
                  <a:pt x="1858301" y="1345179"/>
                  <a:pt x="1858301" y="1293117"/>
                </a:cubicBezTo>
                <a:close/>
                <a:moveTo>
                  <a:pt x="2363398" y="1526478"/>
                </a:moveTo>
                <a:lnTo>
                  <a:pt x="2363398" y="1456574"/>
                </a:lnTo>
                <a:cubicBezTo>
                  <a:pt x="2363398" y="1456574"/>
                  <a:pt x="2361604" y="1456574"/>
                  <a:pt x="2361604" y="1456574"/>
                </a:cubicBezTo>
                <a:cubicBezTo>
                  <a:pt x="2347397" y="1481684"/>
                  <a:pt x="2328091" y="1501509"/>
                  <a:pt x="2303736" y="1516047"/>
                </a:cubicBezTo>
                <a:cubicBezTo>
                  <a:pt x="2279380" y="1530585"/>
                  <a:pt x="2251909" y="1537854"/>
                  <a:pt x="2221323" y="1537854"/>
                </a:cubicBezTo>
                <a:cubicBezTo>
                  <a:pt x="2167136" y="1537854"/>
                  <a:pt x="2125836" y="1521664"/>
                  <a:pt x="2097374" y="1489284"/>
                </a:cubicBezTo>
                <a:cubicBezTo>
                  <a:pt x="2068911" y="1456904"/>
                  <a:pt x="2054704" y="1408334"/>
                  <a:pt x="2054704" y="1343527"/>
                </a:cubicBezTo>
                <a:lnTo>
                  <a:pt x="2054704" y="1061596"/>
                </a:lnTo>
                <a:lnTo>
                  <a:pt x="2160953" y="1061596"/>
                </a:lnTo>
                <a:lnTo>
                  <a:pt x="2160953" y="1330358"/>
                </a:lnTo>
                <a:cubicBezTo>
                  <a:pt x="2160953" y="1411497"/>
                  <a:pt x="2193191" y="1452042"/>
                  <a:pt x="2257668" y="1452042"/>
                </a:cubicBezTo>
                <a:cubicBezTo>
                  <a:pt x="2289434" y="1452042"/>
                  <a:pt x="2315017" y="1440856"/>
                  <a:pt x="2334416" y="1418435"/>
                </a:cubicBezTo>
                <a:cubicBezTo>
                  <a:pt x="2353769" y="1396062"/>
                  <a:pt x="2363492" y="1366656"/>
                  <a:pt x="2363492" y="1330358"/>
                </a:cubicBezTo>
                <a:lnTo>
                  <a:pt x="2363492" y="1061596"/>
                </a:lnTo>
                <a:lnTo>
                  <a:pt x="2469270" y="1061596"/>
                </a:lnTo>
                <a:lnTo>
                  <a:pt x="2469270" y="1526525"/>
                </a:lnTo>
                <a:lnTo>
                  <a:pt x="2363492" y="1526525"/>
                </a:lnTo>
                <a:close/>
                <a:moveTo>
                  <a:pt x="2869392" y="1163739"/>
                </a:moveTo>
                <a:cubicBezTo>
                  <a:pt x="2863964" y="1159821"/>
                  <a:pt x="2854995" y="1156187"/>
                  <a:pt x="2842582" y="1152836"/>
                </a:cubicBezTo>
                <a:cubicBezTo>
                  <a:pt x="2830168" y="1149531"/>
                  <a:pt x="2818840" y="1147832"/>
                  <a:pt x="2808550" y="1147832"/>
                </a:cubicBezTo>
                <a:cubicBezTo>
                  <a:pt x="2777964" y="1147832"/>
                  <a:pt x="2753325" y="1160860"/>
                  <a:pt x="2734539" y="1186867"/>
                </a:cubicBezTo>
                <a:cubicBezTo>
                  <a:pt x="2715753" y="1212922"/>
                  <a:pt x="2706407" y="1246813"/>
                  <a:pt x="2706407" y="1288585"/>
                </a:cubicBezTo>
                <a:lnTo>
                  <a:pt x="2706407" y="1526478"/>
                </a:lnTo>
                <a:lnTo>
                  <a:pt x="2601527" y="1526478"/>
                </a:lnTo>
                <a:lnTo>
                  <a:pt x="2601527" y="1061549"/>
                </a:lnTo>
                <a:lnTo>
                  <a:pt x="2706407" y="1061549"/>
                </a:lnTo>
                <a:lnTo>
                  <a:pt x="2706407" y="1151891"/>
                </a:lnTo>
                <a:cubicBezTo>
                  <a:pt x="2706407" y="1151891"/>
                  <a:pt x="2708201" y="1151891"/>
                  <a:pt x="2708201" y="1151891"/>
                </a:cubicBezTo>
                <a:cubicBezTo>
                  <a:pt x="2718490" y="1120739"/>
                  <a:pt x="2734067" y="1096525"/>
                  <a:pt x="2754977" y="1079249"/>
                </a:cubicBezTo>
                <a:cubicBezTo>
                  <a:pt x="2775887" y="1061974"/>
                  <a:pt x="2799912" y="1053383"/>
                  <a:pt x="2827147" y="1053383"/>
                </a:cubicBezTo>
                <a:cubicBezTo>
                  <a:pt x="2845319" y="1053383"/>
                  <a:pt x="2859385" y="1055507"/>
                  <a:pt x="2869392" y="1059755"/>
                </a:cubicBezTo>
                <a:lnTo>
                  <a:pt x="2869392" y="1163739"/>
                </a:lnTo>
                <a:close/>
              </a:path>
            </a:pathLst>
          </a:custGeom>
          <a:gradFill>
            <a:gsLst>
              <a:gs pos="15000">
                <a:srgbClr val="7F62AA"/>
              </a:gs>
              <a:gs pos="43000">
                <a:srgbClr val="67508E"/>
              </a:gs>
              <a:gs pos="79000">
                <a:srgbClr val="4F3D72"/>
              </a:gs>
              <a:gs pos="100000">
                <a:srgbClr val="463768"/>
              </a:gs>
            </a:gsLst>
            <a:lin ang="0" scaled="1"/>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71815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46956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9711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70488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668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12625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90372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372294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77287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7135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548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607539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014114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75356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5473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69190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66707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80068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657173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33746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533692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70991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9880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457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16568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71281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58980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86255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3940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17836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66262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0436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51840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154629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288671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68744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129829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200653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702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B3BB"/>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92988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11298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70257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B3BB"/>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138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93027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5844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2">
    <p:bg>
      <p:bgPr>
        <a:solidFill>
          <a:srgbClr val="7025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9339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2866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871096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34866-B5E6-6513-7B9F-B2C23B36B6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D3035F-6F54-E01D-E523-03F98FE0A15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64F199C-A44E-91F8-3393-3AB1E097C050}"/>
              </a:ext>
            </a:extLst>
          </p:cNvPr>
          <p:cNvSpPr>
            <a:spLocks noGrp="1"/>
          </p:cNvSpPr>
          <p:nvPr>
            <p:ph type="dt" sz="half" idx="10"/>
          </p:nvPr>
        </p:nvSpPr>
        <p:spPr/>
        <p:txBody>
          <a:bodyPr/>
          <a:lstStyle/>
          <a:p>
            <a:fld id="{E00163B5-A4D6-4690-A74E-22C030D05EEA}" type="datetimeFigureOut">
              <a:rPr lang="en-US" smtClean="0"/>
              <a:t>9/4/24</a:t>
            </a:fld>
            <a:endParaRPr lang="en-US"/>
          </a:p>
        </p:txBody>
      </p:sp>
      <p:sp>
        <p:nvSpPr>
          <p:cNvPr id="5" name="Footer Placeholder 4">
            <a:extLst>
              <a:ext uri="{FF2B5EF4-FFF2-40B4-BE49-F238E27FC236}">
                <a16:creationId xmlns:a16="http://schemas.microsoft.com/office/drawing/2014/main" id="{AB38D3C9-EEA8-7672-AEB0-CA2D85A53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1C4B0-99B0-AEA1-88A4-2DAC3C0002BB}"/>
              </a:ext>
            </a:extLst>
          </p:cNvPr>
          <p:cNvSpPr>
            <a:spLocks noGrp="1"/>
          </p:cNvSpPr>
          <p:nvPr>
            <p:ph type="sldNum" sz="quarter" idx="12"/>
          </p:nvPr>
        </p:nvSpPr>
        <p:spPr/>
        <p:txBody>
          <a:bodyPr/>
          <a:lstStyle/>
          <a:p>
            <a:fld id="{2B6632E2-CC13-43FA-93DA-99FFC637F9A1}" type="slidenum">
              <a:rPr lang="en-US" smtClean="0"/>
              <a:t>‹#›</a:t>
            </a:fld>
            <a:endParaRPr lang="en-US"/>
          </a:p>
        </p:txBody>
      </p:sp>
    </p:spTree>
    <p:extLst>
      <p:ext uri="{BB962C8B-B14F-4D97-AF65-F5344CB8AC3E}">
        <p14:creationId xmlns:p14="http://schemas.microsoft.com/office/powerpoint/2010/main" val="250136391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683F-4189-A418-0FFC-95F5A8A41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8D5F58-655F-F7EB-CFAA-D4294B4E2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57FAF2-FC17-E22D-716D-E8296EE866E0}"/>
              </a:ext>
            </a:extLst>
          </p:cNvPr>
          <p:cNvSpPr>
            <a:spLocks noGrp="1"/>
          </p:cNvSpPr>
          <p:nvPr>
            <p:ph type="dt" sz="half" idx="10"/>
          </p:nvPr>
        </p:nvSpPr>
        <p:spPr/>
        <p:txBody>
          <a:bodyPr/>
          <a:lstStyle/>
          <a:p>
            <a:fld id="{E00163B5-A4D6-4690-A74E-22C030D05EEA}" type="datetimeFigureOut">
              <a:rPr lang="en-US" smtClean="0"/>
              <a:t>9/4/24</a:t>
            </a:fld>
            <a:endParaRPr lang="en-US"/>
          </a:p>
        </p:txBody>
      </p:sp>
      <p:sp>
        <p:nvSpPr>
          <p:cNvPr id="5" name="Footer Placeholder 4">
            <a:extLst>
              <a:ext uri="{FF2B5EF4-FFF2-40B4-BE49-F238E27FC236}">
                <a16:creationId xmlns:a16="http://schemas.microsoft.com/office/drawing/2014/main" id="{E686BB1C-2181-E809-BDE6-13EE12A51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2AD838-A20B-8B1A-B5AA-1B0D275CB6CD}"/>
              </a:ext>
            </a:extLst>
          </p:cNvPr>
          <p:cNvSpPr>
            <a:spLocks noGrp="1"/>
          </p:cNvSpPr>
          <p:nvPr>
            <p:ph type="sldNum" sz="quarter" idx="12"/>
          </p:nvPr>
        </p:nvSpPr>
        <p:spPr/>
        <p:txBody>
          <a:bodyPr/>
          <a:lstStyle/>
          <a:p>
            <a:fld id="{2B6632E2-CC13-43FA-93DA-99FFC637F9A1}" type="slidenum">
              <a:rPr lang="en-US" smtClean="0"/>
              <a:t>‹#›</a:t>
            </a:fld>
            <a:endParaRPr lang="en-US"/>
          </a:p>
        </p:txBody>
      </p:sp>
    </p:spTree>
    <p:extLst>
      <p:ext uri="{BB962C8B-B14F-4D97-AF65-F5344CB8AC3E}">
        <p14:creationId xmlns:p14="http://schemas.microsoft.com/office/powerpoint/2010/main" val="390637255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FDF8-26ED-451F-5819-1CFCD32CF3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B464D2-FFBC-64D8-919F-D26CB9BDAA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F99019-F8A4-3B19-0AD8-E47241123D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11CB12-C668-1B19-8609-3AE258DB3F8F}"/>
              </a:ext>
            </a:extLst>
          </p:cNvPr>
          <p:cNvSpPr>
            <a:spLocks noGrp="1"/>
          </p:cNvSpPr>
          <p:nvPr>
            <p:ph type="dt" sz="half" idx="10"/>
          </p:nvPr>
        </p:nvSpPr>
        <p:spPr/>
        <p:txBody>
          <a:bodyPr/>
          <a:lstStyle/>
          <a:p>
            <a:fld id="{E00163B5-A4D6-4690-A74E-22C030D05EEA}" type="datetimeFigureOut">
              <a:rPr lang="en-US" smtClean="0"/>
              <a:t>9/4/24</a:t>
            </a:fld>
            <a:endParaRPr lang="en-US"/>
          </a:p>
        </p:txBody>
      </p:sp>
      <p:sp>
        <p:nvSpPr>
          <p:cNvPr id="6" name="Footer Placeholder 5">
            <a:extLst>
              <a:ext uri="{FF2B5EF4-FFF2-40B4-BE49-F238E27FC236}">
                <a16:creationId xmlns:a16="http://schemas.microsoft.com/office/drawing/2014/main" id="{E05E18D0-8C11-E1D1-830D-16C51E985D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EFDD97-925D-21C0-A1FA-C698129C0780}"/>
              </a:ext>
            </a:extLst>
          </p:cNvPr>
          <p:cNvSpPr>
            <a:spLocks noGrp="1"/>
          </p:cNvSpPr>
          <p:nvPr>
            <p:ph type="sldNum" sz="quarter" idx="12"/>
          </p:nvPr>
        </p:nvSpPr>
        <p:spPr/>
        <p:txBody>
          <a:bodyPr/>
          <a:lstStyle/>
          <a:p>
            <a:fld id="{2B6632E2-CC13-43FA-93DA-99FFC637F9A1}" type="slidenum">
              <a:rPr lang="en-US" smtClean="0"/>
              <a:t>‹#›</a:t>
            </a:fld>
            <a:endParaRPr lang="en-US"/>
          </a:p>
        </p:txBody>
      </p:sp>
    </p:spTree>
    <p:extLst>
      <p:ext uri="{BB962C8B-B14F-4D97-AF65-F5344CB8AC3E}">
        <p14:creationId xmlns:p14="http://schemas.microsoft.com/office/powerpoint/2010/main" val="176671146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612D3-17A4-2F20-789C-B2B912BBFC1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20C49-5E71-8FDC-3AB7-92F3981856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7EC4AC-35C2-0493-4D3B-748CCA46A6D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D56ACBA-3CA2-E260-AB6D-A15655CD36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0F3B40-AAA6-54EC-3A37-C7072BC50E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218872B-E7CD-FA7E-924C-9524A97BA5FE}"/>
              </a:ext>
            </a:extLst>
          </p:cNvPr>
          <p:cNvSpPr>
            <a:spLocks noGrp="1"/>
          </p:cNvSpPr>
          <p:nvPr>
            <p:ph type="dt" sz="half" idx="10"/>
          </p:nvPr>
        </p:nvSpPr>
        <p:spPr/>
        <p:txBody>
          <a:bodyPr/>
          <a:lstStyle/>
          <a:p>
            <a:fld id="{E00163B5-A4D6-4690-A74E-22C030D05EEA}" type="datetimeFigureOut">
              <a:rPr lang="en-US" smtClean="0"/>
              <a:t>9/4/24</a:t>
            </a:fld>
            <a:endParaRPr lang="en-US"/>
          </a:p>
        </p:txBody>
      </p:sp>
      <p:sp>
        <p:nvSpPr>
          <p:cNvPr id="8" name="Footer Placeholder 7">
            <a:extLst>
              <a:ext uri="{FF2B5EF4-FFF2-40B4-BE49-F238E27FC236}">
                <a16:creationId xmlns:a16="http://schemas.microsoft.com/office/drawing/2014/main" id="{689949C9-FED8-FB56-C672-D57A549FB5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9E7F6BE-04A2-A1CC-DF17-0F11614DE267}"/>
              </a:ext>
            </a:extLst>
          </p:cNvPr>
          <p:cNvSpPr>
            <a:spLocks noGrp="1"/>
          </p:cNvSpPr>
          <p:nvPr>
            <p:ph type="sldNum" sz="quarter" idx="12"/>
          </p:nvPr>
        </p:nvSpPr>
        <p:spPr/>
        <p:txBody>
          <a:bodyPr/>
          <a:lstStyle/>
          <a:p>
            <a:fld id="{2B6632E2-CC13-43FA-93DA-99FFC637F9A1}" type="slidenum">
              <a:rPr lang="en-US" smtClean="0"/>
              <a:t>‹#›</a:t>
            </a:fld>
            <a:endParaRPr lang="en-US"/>
          </a:p>
        </p:txBody>
      </p:sp>
    </p:spTree>
    <p:extLst>
      <p:ext uri="{BB962C8B-B14F-4D97-AF65-F5344CB8AC3E}">
        <p14:creationId xmlns:p14="http://schemas.microsoft.com/office/powerpoint/2010/main" val="1617262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0C696-57EB-3273-F786-110C63735F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6F2F36-785C-22B1-4C08-3722168EBC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796FA0-F616-4445-E57C-557403959404}"/>
              </a:ext>
            </a:extLst>
          </p:cNvPr>
          <p:cNvSpPr>
            <a:spLocks noGrp="1"/>
          </p:cNvSpPr>
          <p:nvPr>
            <p:ph type="dt" sz="half" idx="10"/>
          </p:nvPr>
        </p:nvSpPr>
        <p:spPr/>
        <p:txBody>
          <a:bodyPr/>
          <a:lstStyle/>
          <a:p>
            <a:fld id="{E00163B5-A4D6-4690-A74E-22C030D05EEA}" type="datetimeFigureOut">
              <a:rPr lang="en-US" smtClean="0"/>
              <a:t>9/4/24</a:t>
            </a:fld>
            <a:endParaRPr lang="en-US"/>
          </a:p>
        </p:txBody>
      </p:sp>
      <p:sp>
        <p:nvSpPr>
          <p:cNvPr id="5" name="Footer Placeholder 4">
            <a:extLst>
              <a:ext uri="{FF2B5EF4-FFF2-40B4-BE49-F238E27FC236}">
                <a16:creationId xmlns:a16="http://schemas.microsoft.com/office/drawing/2014/main" id="{0C4337B9-FEC6-CB20-E457-1FB3DA3AA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52984D-B914-6027-C5B9-941A0F2BE7BF}"/>
              </a:ext>
            </a:extLst>
          </p:cNvPr>
          <p:cNvSpPr>
            <a:spLocks noGrp="1"/>
          </p:cNvSpPr>
          <p:nvPr>
            <p:ph type="sldNum" sz="quarter" idx="12"/>
          </p:nvPr>
        </p:nvSpPr>
        <p:spPr/>
        <p:txBody>
          <a:bodyPr/>
          <a:lstStyle/>
          <a:p>
            <a:fld id="{2B6632E2-CC13-43FA-93DA-99FFC637F9A1}" type="slidenum">
              <a:rPr lang="en-US" smtClean="0"/>
              <a:t>‹#›</a:t>
            </a:fld>
            <a:endParaRPr lang="en-US"/>
          </a:p>
        </p:txBody>
      </p:sp>
    </p:spTree>
    <p:extLst>
      <p:ext uri="{BB962C8B-B14F-4D97-AF65-F5344CB8AC3E}">
        <p14:creationId xmlns:p14="http://schemas.microsoft.com/office/powerpoint/2010/main" val="10697965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3" name="Picture 2" descr="A colorful wavy fabric with a drop of water&#10;&#10;Description automatically generated with medium confidence">
            <a:extLst>
              <a:ext uri="{FF2B5EF4-FFF2-40B4-BE49-F238E27FC236}">
                <a16:creationId xmlns:a16="http://schemas.microsoft.com/office/drawing/2014/main" id="{DEA5241A-A891-1663-1284-B4F1ECA900A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1687814"/>
            <a:ext cx="3995683" cy="1231106"/>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gradFill>
                  <a:gsLst>
                    <a:gs pos="15000">
                      <a:srgbClr val="7F62AA"/>
                    </a:gs>
                    <a:gs pos="43000">
                      <a:srgbClr val="67508E"/>
                    </a:gs>
                    <a:gs pos="79000">
                      <a:srgbClr val="4F3D72"/>
                    </a:gs>
                    <a:gs pos="100000">
                      <a:srgbClr val="463768"/>
                    </a:gs>
                  </a:gsLst>
                  <a:lin ang="0" scaled="1"/>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347544"/>
            <a:ext cx="39956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0A7A748E-68FA-1746-B6A6-ED75ED8371C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40" name="Picture 39" descr="A colorful swirly paper&#10;&#10;Description automatically generated with medium confidence">
            <a:extLst>
              <a:ext uri="{FF2B5EF4-FFF2-40B4-BE49-F238E27FC236}">
                <a16:creationId xmlns:a16="http://schemas.microsoft.com/office/drawing/2014/main" id="{480550E2-4765-5A23-0709-5F98B71FE5A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2" name="MS logo gray - EMF" descr="Microsoft logo, gray text version">
            <a:extLst>
              <a:ext uri="{FF2B5EF4-FFF2-40B4-BE49-F238E27FC236}">
                <a16:creationId xmlns:a16="http://schemas.microsoft.com/office/drawing/2014/main" id="{41AB5FC0-038B-48B6-C6EF-0B85690B56B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Freeform: Shape 2">
            <a:extLst>
              <a:ext uri="{FF2B5EF4-FFF2-40B4-BE49-F238E27FC236}">
                <a16:creationId xmlns:a16="http://schemas.microsoft.com/office/drawing/2014/main" id="{C17126F7-F958-1D5B-8954-6D2FCCBA3E80}"/>
              </a:ext>
            </a:extLst>
          </p:cNvPr>
          <p:cNvSpPr/>
          <p:nvPr/>
        </p:nvSpPr>
        <p:spPr>
          <a:xfrm>
            <a:off x="584200" y="1771830"/>
            <a:ext cx="3349297" cy="1345326"/>
          </a:xfrm>
          <a:custGeom>
            <a:avLst/>
            <a:gdLst>
              <a:gd name="connsiteX0" fmla="*/ 639148 w 3828608"/>
              <a:gd name="connsiteY0" fmla="*/ 699140 h 1537853"/>
              <a:gd name="connsiteX1" fmla="*/ 639148 w 3828608"/>
              <a:gd name="connsiteY1" fmla="*/ 284622 h 1537853"/>
              <a:gd name="connsiteX2" fmla="*/ 644576 w 3828608"/>
              <a:gd name="connsiteY2" fmla="*/ 144765 h 1537853"/>
              <a:gd name="connsiteX3" fmla="*/ 642782 w 3828608"/>
              <a:gd name="connsiteY3" fmla="*/ 144765 h 1537853"/>
              <a:gd name="connsiteX4" fmla="*/ 624185 w 3828608"/>
              <a:gd name="connsiteY4" fmla="*/ 217407 h 1537853"/>
              <a:gd name="connsiteX5" fmla="*/ 427121 w 3828608"/>
              <a:gd name="connsiteY5" fmla="*/ 699140 h 1537853"/>
              <a:gd name="connsiteX6" fmla="*/ 356745 w 3828608"/>
              <a:gd name="connsiteY6" fmla="*/ 699140 h 1537853"/>
              <a:gd name="connsiteX7" fmla="*/ 158359 w 3828608"/>
              <a:gd name="connsiteY7" fmla="*/ 221986 h 1537853"/>
              <a:gd name="connsiteX8" fmla="*/ 139762 w 3828608"/>
              <a:gd name="connsiteY8" fmla="*/ 144812 h 1537853"/>
              <a:gd name="connsiteX9" fmla="*/ 137024 w 3828608"/>
              <a:gd name="connsiteY9" fmla="*/ 144812 h 1537853"/>
              <a:gd name="connsiteX10" fmla="*/ 139998 w 3828608"/>
              <a:gd name="connsiteY10" fmla="*/ 208817 h 1537853"/>
              <a:gd name="connsiteX11" fmla="*/ 141603 w 3828608"/>
              <a:gd name="connsiteY11" fmla="*/ 298263 h 1537853"/>
              <a:gd name="connsiteX12" fmla="*/ 141603 w 3828608"/>
              <a:gd name="connsiteY12" fmla="*/ 699140 h 1537853"/>
              <a:gd name="connsiteX13" fmla="*/ 41254 w 3828608"/>
              <a:gd name="connsiteY13" fmla="*/ 699140 h 1537853"/>
              <a:gd name="connsiteX14" fmla="*/ 41254 w 3828608"/>
              <a:gd name="connsiteY14" fmla="*/ 48098 h 1537853"/>
              <a:gd name="connsiteX15" fmla="*/ 195601 w 3828608"/>
              <a:gd name="connsiteY15" fmla="*/ 48098 h 1537853"/>
              <a:gd name="connsiteX16" fmla="*/ 361323 w 3828608"/>
              <a:gd name="connsiteY16" fmla="*/ 459454 h 1537853"/>
              <a:gd name="connsiteX17" fmla="*/ 390824 w 3828608"/>
              <a:gd name="connsiteY17" fmla="*/ 549372 h 1537853"/>
              <a:gd name="connsiteX18" fmla="*/ 393561 w 3828608"/>
              <a:gd name="connsiteY18" fmla="*/ 549372 h 1537853"/>
              <a:gd name="connsiteX19" fmla="*/ 428065 w 3828608"/>
              <a:gd name="connsiteY19" fmla="*/ 458557 h 1537853"/>
              <a:gd name="connsiteX20" fmla="*/ 598319 w 3828608"/>
              <a:gd name="connsiteY20" fmla="*/ 48145 h 1537853"/>
              <a:gd name="connsiteX21" fmla="*/ 746341 w 3828608"/>
              <a:gd name="connsiteY21" fmla="*/ 48145 h 1537853"/>
              <a:gd name="connsiteX22" fmla="*/ 746341 w 3828608"/>
              <a:gd name="connsiteY22" fmla="*/ 699187 h 1537853"/>
              <a:gd name="connsiteX23" fmla="*/ 639195 w 3828608"/>
              <a:gd name="connsiteY23" fmla="*/ 699187 h 1537853"/>
              <a:gd name="connsiteX24" fmla="*/ 1008495 w 3828608"/>
              <a:gd name="connsiteY24" fmla="*/ 69857 h 1537853"/>
              <a:gd name="connsiteX25" fmla="*/ 989662 w 3828608"/>
              <a:gd name="connsiteY25" fmla="*/ 112999 h 1537853"/>
              <a:gd name="connsiteX26" fmla="*/ 944019 w 3828608"/>
              <a:gd name="connsiteY26" fmla="*/ 130275 h 1537853"/>
              <a:gd name="connsiteX27" fmla="*/ 898611 w 3828608"/>
              <a:gd name="connsiteY27" fmla="*/ 112999 h 1537853"/>
              <a:gd name="connsiteX28" fmla="*/ 880014 w 3828608"/>
              <a:gd name="connsiteY28" fmla="*/ 69857 h 1537853"/>
              <a:gd name="connsiteX29" fmla="*/ 898847 w 3828608"/>
              <a:gd name="connsiteY29" fmla="*/ 25819 h 1537853"/>
              <a:gd name="connsiteX30" fmla="*/ 944019 w 3828608"/>
              <a:gd name="connsiteY30" fmla="*/ 8118 h 1537853"/>
              <a:gd name="connsiteX31" fmla="*/ 990087 w 3828608"/>
              <a:gd name="connsiteY31" fmla="*/ 26291 h 1537853"/>
              <a:gd name="connsiteX32" fmla="*/ 1008495 w 3828608"/>
              <a:gd name="connsiteY32" fmla="*/ 69857 h 1537853"/>
              <a:gd name="connsiteX33" fmla="*/ 890446 w 3828608"/>
              <a:gd name="connsiteY33" fmla="*/ 699140 h 1537853"/>
              <a:gd name="connsiteX34" fmla="*/ 890446 w 3828608"/>
              <a:gd name="connsiteY34" fmla="*/ 234211 h 1537853"/>
              <a:gd name="connsiteX35" fmla="*/ 995326 w 3828608"/>
              <a:gd name="connsiteY35" fmla="*/ 234211 h 1537853"/>
              <a:gd name="connsiteX36" fmla="*/ 995326 w 3828608"/>
              <a:gd name="connsiteY36" fmla="*/ 699140 h 1537853"/>
              <a:gd name="connsiteX37" fmla="*/ 890446 w 3828608"/>
              <a:gd name="connsiteY37" fmla="*/ 699140 h 1537853"/>
              <a:gd name="connsiteX38" fmla="*/ 1456857 w 3828608"/>
              <a:gd name="connsiteY38" fmla="*/ 679599 h 1537853"/>
              <a:gd name="connsiteX39" fmla="*/ 1324741 w 3828608"/>
              <a:gd name="connsiteY39" fmla="*/ 710468 h 1537853"/>
              <a:gd name="connsiteX40" fmla="*/ 1205087 w 3828608"/>
              <a:gd name="connsiteY40" fmla="*/ 681393 h 1537853"/>
              <a:gd name="connsiteX41" fmla="*/ 1123382 w 3828608"/>
              <a:gd name="connsiteY41" fmla="*/ 598744 h 1537853"/>
              <a:gd name="connsiteX42" fmla="*/ 1094118 w 3828608"/>
              <a:gd name="connsiteY42" fmla="*/ 478901 h 1537853"/>
              <a:gd name="connsiteX43" fmla="*/ 1124326 w 3828608"/>
              <a:gd name="connsiteY43" fmla="*/ 344944 h 1537853"/>
              <a:gd name="connsiteX44" fmla="*/ 1211931 w 3828608"/>
              <a:gd name="connsiteY44" fmla="*/ 254838 h 1537853"/>
              <a:gd name="connsiteX45" fmla="*/ 1345179 w 3828608"/>
              <a:gd name="connsiteY45" fmla="*/ 222836 h 1537853"/>
              <a:gd name="connsiteX46" fmla="*/ 1406493 w 3828608"/>
              <a:gd name="connsiteY46" fmla="*/ 229396 h 1537853"/>
              <a:gd name="connsiteX47" fmla="*/ 1456904 w 3828608"/>
              <a:gd name="connsiteY47" fmla="*/ 246436 h 1537853"/>
              <a:gd name="connsiteX48" fmla="*/ 1456904 w 3828608"/>
              <a:gd name="connsiteY48" fmla="*/ 345888 h 1537853"/>
              <a:gd name="connsiteX49" fmla="*/ 1349758 w 3828608"/>
              <a:gd name="connsiteY49" fmla="*/ 308647 h 1537853"/>
              <a:gd name="connsiteX50" fmla="*/ 1243744 w 3828608"/>
              <a:gd name="connsiteY50" fmla="*/ 352449 h 1537853"/>
              <a:gd name="connsiteX51" fmla="*/ 1203105 w 3828608"/>
              <a:gd name="connsiteY51" fmla="*/ 469366 h 1537853"/>
              <a:gd name="connsiteX52" fmla="*/ 1242140 w 3828608"/>
              <a:gd name="connsiteY52" fmla="*/ 583309 h 1537853"/>
              <a:gd name="connsiteX53" fmla="*/ 1347917 w 3828608"/>
              <a:gd name="connsiteY53" fmla="*/ 624610 h 1537853"/>
              <a:gd name="connsiteX54" fmla="*/ 1401962 w 3828608"/>
              <a:gd name="connsiteY54" fmla="*/ 614179 h 1537853"/>
              <a:gd name="connsiteX55" fmla="*/ 1456904 w 3828608"/>
              <a:gd name="connsiteY55" fmla="*/ 585575 h 1537853"/>
              <a:gd name="connsiteX56" fmla="*/ 1456904 w 3828608"/>
              <a:gd name="connsiteY56" fmla="*/ 679552 h 1537853"/>
              <a:gd name="connsiteX57" fmla="*/ 1824410 w 3828608"/>
              <a:gd name="connsiteY57" fmla="*/ 336354 h 1537853"/>
              <a:gd name="connsiteX58" fmla="*/ 1797600 w 3828608"/>
              <a:gd name="connsiteY58" fmla="*/ 325450 h 1537853"/>
              <a:gd name="connsiteX59" fmla="*/ 1763568 w 3828608"/>
              <a:gd name="connsiteY59" fmla="*/ 320447 h 1537853"/>
              <a:gd name="connsiteX60" fmla="*/ 1689557 w 3828608"/>
              <a:gd name="connsiteY60" fmla="*/ 359482 h 1537853"/>
              <a:gd name="connsiteX61" fmla="*/ 1661426 w 3828608"/>
              <a:gd name="connsiteY61" fmla="*/ 461200 h 1537853"/>
              <a:gd name="connsiteX62" fmla="*/ 1661426 w 3828608"/>
              <a:gd name="connsiteY62" fmla="*/ 699093 h 1537853"/>
              <a:gd name="connsiteX63" fmla="*/ 1556545 w 3828608"/>
              <a:gd name="connsiteY63" fmla="*/ 699093 h 1537853"/>
              <a:gd name="connsiteX64" fmla="*/ 1556545 w 3828608"/>
              <a:gd name="connsiteY64" fmla="*/ 234164 h 1537853"/>
              <a:gd name="connsiteX65" fmla="*/ 1661426 w 3828608"/>
              <a:gd name="connsiteY65" fmla="*/ 234164 h 1537853"/>
              <a:gd name="connsiteX66" fmla="*/ 1661426 w 3828608"/>
              <a:gd name="connsiteY66" fmla="*/ 324506 h 1537853"/>
              <a:gd name="connsiteX67" fmla="*/ 1663219 w 3828608"/>
              <a:gd name="connsiteY67" fmla="*/ 324506 h 1537853"/>
              <a:gd name="connsiteX68" fmla="*/ 1709995 w 3828608"/>
              <a:gd name="connsiteY68" fmla="*/ 251864 h 1537853"/>
              <a:gd name="connsiteX69" fmla="*/ 1782166 w 3828608"/>
              <a:gd name="connsiteY69" fmla="*/ 225998 h 1537853"/>
              <a:gd name="connsiteX70" fmla="*/ 1824410 w 3828608"/>
              <a:gd name="connsiteY70" fmla="*/ 232370 h 1537853"/>
              <a:gd name="connsiteX71" fmla="*/ 1824410 w 3828608"/>
              <a:gd name="connsiteY71" fmla="*/ 336354 h 1537853"/>
              <a:gd name="connsiteX72" fmla="*/ 2318179 w 3828608"/>
              <a:gd name="connsiteY72" fmla="*/ 462097 h 1537853"/>
              <a:gd name="connsiteX73" fmla="*/ 2252806 w 3828608"/>
              <a:gd name="connsiteY73" fmla="*/ 642782 h 1537853"/>
              <a:gd name="connsiteX74" fmla="*/ 2075283 w 3828608"/>
              <a:gd name="connsiteY74" fmla="*/ 710421 h 1537853"/>
              <a:gd name="connsiteX75" fmla="*/ 1903897 w 3828608"/>
              <a:gd name="connsiteY75" fmla="*/ 646181 h 1537853"/>
              <a:gd name="connsiteX76" fmla="*/ 1840128 w 3828608"/>
              <a:gd name="connsiteY76" fmla="*/ 472056 h 1537853"/>
              <a:gd name="connsiteX77" fmla="*/ 1905502 w 3828608"/>
              <a:gd name="connsiteY77" fmla="*/ 289531 h 1537853"/>
              <a:gd name="connsiteX78" fmla="*/ 2086659 w 3828608"/>
              <a:gd name="connsiteY78" fmla="*/ 222788 h 1537853"/>
              <a:gd name="connsiteX79" fmla="*/ 2256913 w 3828608"/>
              <a:gd name="connsiteY79" fmla="*/ 286557 h 1537853"/>
              <a:gd name="connsiteX80" fmla="*/ 2318227 w 3828608"/>
              <a:gd name="connsiteY80" fmla="*/ 462050 h 1537853"/>
              <a:gd name="connsiteX81" fmla="*/ 2209193 w 3828608"/>
              <a:gd name="connsiteY81" fmla="*/ 465732 h 1537853"/>
              <a:gd name="connsiteX82" fmla="*/ 2174925 w 3828608"/>
              <a:gd name="connsiteY82" fmla="*/ 348579 h 1537853"/>
              <a:gd name="connsiteX83" fmla="*/ 2080711 w 3828608"/>
              <a:gd name="connsiteY83" fmla="*/ 308647 h 1537853"/>
              <a:gd name="connsiteX84" fmla="*/ 1983997 w 3828608"/>
              <a:gd name="connsiteY84" fmla="*/ 350420 h 1537853"/>
              <a:gd name="connsiteX85" fmla="*/ 1949021 w 3828608"/>
              <a:gd name="connsiteY85" fmla="*/ 468469 h 1537853"/>
              <a:gd name="connsiteX86" fmla="*/ 1983997 w 3828608"/>
              <a:gd name="connsiteY86" fmla="*/ 583545 h 1537853"/>
              <a:gd name="connsiteX87" fmla="*/ 2081608 w 3828608"/>
              <a:gd name="connsiteY87" fmla="*/ 624657 h 1537853"/>
              <a:gd name="connsiteX88" fmla="*/ 2176954 w 3828608"/>
              <a:gd name="connsiteY88" fmla="*/ 584253 h 1537853"/>
              <a:gd name="connsiteX89" fmla="*/ 2209193 w 3828608"/>
              <a:gd name="connsiteY89" fmla="*/ 465732 h 1537853"/>
              <a:gd name="connsiteX90" fmla="*/ 2694795 w 3828608"/>
              <a:gd name="connsiteY90" fmla="*/ 566081 h 1537853"/>
              <a:gd name="connsiteX91" fmla="*/ 2644857 w 3828608"/>
              <a:gd name="connsiteY91" fmla="*/ 670725 h 1537853"/>
              <a:gd name="connsiteX92" fmla="*/ 2509579 w 3828608"/>
              <a:gd name="connsiteY92" fmla="*/ 710468 h 1537853"/>
              <a:gd name="connsiteX93" fmla="*/ 2446707 w 3828608"/>
              <a:gd name="connsiteY93" fmla="*/ 703199 h 1537853"/>
              <a:gd name="connsiteX94" fmla="*/ 2387895 w 3828608"/>
              <a:gd name="connsiteY94" fmla="*/ 685027 h 1537853"/>
              <a:gd name="connsiteX95" fmla="*/ 2387895 w 3828608"/>
              <a:gd name="connsiteY95" fmla="*/ 584678 h 1537853"/>
              <a:gd name="connsiteX96" fmla="*/ 2451475 w 3828608"/>
              <a:gd name="connsiteY96" fmla="*/ 616916 h 1537853"/>
              <a:gd name="connsiteX97" fmla="*/ 2513685 w 3828608"/>
              <a:gd name="connsiteY97" fmla="*/ 628244 h 1537853"/>
              <a:gd name="connsiteX98" fmla="*/ 2589066 w 3828608"/>
              <a:gd name="connsiteY98" fmla="*/ 578306 h 1537853"/>
              <a:gd name="connsiteX99" fmla="*/ 2581560 w 3828608"/>
              <a:gd name="connsiteY99" fmla="*/ 549938 h 1537853"/>
              <a:gd name="connsiteX100" fmla="*/ 2555694 w 3828608"/>
              <a:gd name="connsiteY100" fmla="*/ 528603 h 1537853"/>
              <a:gd name="connsiteX101" fmla="*/ 2498723 w 3828608"/>
              <a:gd name="connsiteY101" fmla="*/ 502029 h 1537853"/>
              <a:gd name="connsiteX102" fmla="*/ 2431320 w 3828608"/>
              <a:gd name="connsiteY102" fmla="*/ 464363 h 1537853"/>
              <a:gd name="connsiteX103" fmla="*/ 2398610 w 3828608"/>
              <a:gd name="connsiteY103" fmla="*/ 421693 h 1537853"/>
              <a:gd name="connsiteX104" fmla="*/ 2387942 w 3828608"/>
              <a:gd name="connsiteY104" fmla="*/ 364486 h 1537853"/>
              <a:gd name="connsiteX105" fmla="*/ 2437409 w 3828608"/>
              <a:gd name="connsiteY105" fmla="*/ 262343 h 1537853"/>
              <a:gd name="connsiteX106" fmla="*/ 2565465 w 3828608"/>
              <a:gd name="connsiteY106" fmla="*/ 222836 h 1537853"/>
              <a:gd name="connsiteX107" fmla="*/ 2620171 w 3828608"/>
              <a:gd name="connsiteY107" fmla="*/ 228500 h 1537853"/>
              <a:gd name="connsiteX108" fmla="*/ 2669873 w 3828608"/>
              <a:gd name="connsiteY108" fmla="*/ 242330 h 1537853"/>
              <a:gd name="connsiteX109" fmla="*/ 2669873 w 3828608"/>
              <a:gd name="connsiteY109" fmla="*/ 337203 h 1537853"/>
              <a:gd name="connsiteX110" fmla="*/ 2619463 w 3828608"/>
              <a:gd name="connsiteY110" fmla="*/ 313839 h 1537853"/>
              <a:gd name="connsiteX111" fmla="*/ 2561783 w 3828608"/>
              <a:gd name="connsiteY111" fmla="*/ 304965 h 1537853"/>
              <a:gd name="connsiteX112" fmla="*/ 2512317 w 3828608"/>
              <a:gd name="connsiteY112" fmla="*/ 319031 h 1537853"/>
              <a:gd name="connsiteX113" fmla="*/ 2494145 w 3828608"/>
              <a:gd name="connsiteY113" fmla="*/ 354904 h 1537853"/>
              <a:gd name="connsiteX114" fmla="*/ 2508446 w 3828608"/>
              <a:gd name="connsiteY114" fmla="*/ 393278 h 1537853"/>
              <a:gd name="connsiteX115" fmla="*/ 2575849 w 3828608"/>
              <a:gd name="connsiteY115" fmla="*/ 428443 h 1537853"/>
              <a:gd name="connsiteX116" fmla="*/ 2668033 w 3828608"/>
              <a:gd name="connsiteY116" fmla="*/ 487019 h 1537853"/>
              <a:gd name="connsiteX117" fmla="*/ 2694843 w 3828608"/>
              <a:gd name="connsiteY117" fmla="*/ 566034 h 1537853"/>
              <a:gd name="connsiteX118" fmla="*/ 3230762 w 3828608"/>
              <a:gd name="connsiteY118" fmla="*/ 462097 h 1537853"/>
              <a:gd name="connsiteX119" fmla="*/ 3165389 w 3828608"/>
              <a:gd name="connsiteY119" fmla="*/ 642782 h 1537853"/>
              <a:gd name="connsiteX120" fmla="*/ 2987866 w 3828608"/>
              <a:gd name="connsiteY120" fmla="*/ 710421 h 1537853"/>
              <a:gd name="connsiteX121" fmla="*/ 2816480 w 3828608"/>
              <a:gd name="connsiteY121" fmla="*/ 646181 h 1537853"/>
              <a:gd name="connsiteX122" fmla="*/ 2752711 w 3828608"/>
              <a:gd name="connsiteY122" fmla="*/ 472056 h 1537853"/>
              <a:gd name="connsiteX123" fmla="*/ 2818085 w 3828608"/>
              <a:gd name="connsiteY123" fmla="*/ 289531 h 1537853"/>
              <a:gd name="connsiteX124" fmla="*/ 2999241 w 3828608"/>
              <a:gd name="connsiteY124" fmla="*/ 222788 h 1537853"/>
              <a:gd name="connsiteX125" fmla="*/ 3169495 w 3828608"/>
              <a:gd name="connsiteY125" fmla="*/ 286557 h 1537853"/>
              <a:gd name="connsiteX126" fmla="*/ 3230809 w 3828608"/>
              <a:gd name="connsiteY126" fmla="*/ 462050 h 1537853"/>
              <a:gd name="connsiteX127" fmla="*/ 3121775 w 3828608"/>
              <a:gd name="connsiteY127" fmla="*/ 465732 h 1537853"/>
              <a:gd name="connsiteX128" fmla="*/ 3087507 w 3828608"/>
              <a:gd name="connsiteY128" fmla="*/ 348579 h 1537853"/>
              <a:gd name="connsiteX129" fmla="*/ 2993294 w 3828608"/>
              <a:gd name="connsiteY129" fmla="*/ 308647 h 1537853"/>
              <a:gd name="connsiteX130" fmla="*/ 2896579 w 3828608"/>
              <a:gd name="connsiteY130" fmla="*/ 350420 h 1537853"/>
              <a:gd name="connsiteX131" fmla="*/ 2861604 w 3828608"/>
              <a:gd name="connsiteY131" fmla="*/ 468469 h 1537853"/>
              <a:gd name="connsiteX132" fmla="*/ 2896579 w 3828608"/>
              <a:gd name="connsiteY132" fmla="*/ 583545 h 1537853"/>
              <a:gd name="connsiteX133" fmla="*/ 2994191 w 3828608"/>
              <a:gd name="connsiteY133" fmla="*/ 624657 h 1537853"/>
              <a:gd name="connsiteX134" fmla="*/ 3089537 w 3828608"/>
              <a:gd name="connsiteY134" fmla="*/ 584253 h 1537853"/>
              <a:gd name="connsiteX135" fmla="*/ 3121775 w 3828608"/>
              <a:gd name="connsiteY135" fmla="*/ 465732 h 1537853"/>
              <a:gd name="connsiteX136" fmla="*/ 3568296 w 3828608"/>
              <a:gd name="connsiteY136" fmla="*/ 96620 h 1537853"/>
              <a:gd name="connsiteX137" fmla="*/ 3518357 w 3828608"/>
              <a:gd name="connsiteY137" fmla="*/ 85292 h 1537853"/>
              <a:gd name="connsiteX138" fmla="*/ 3464784 w 3828608"/>
              <a:gd name="connsiteY138" fmla="*/ 107335 h 1537853"/>
              <a:gd name="connsiteX139" fmla="*/ 3445715 w 3828608"/>
              <a:gd name="connsiteY139" fmla="*/ 172047 h 1537853"/>
              <a:gd name="connsiteX140" fmla="*/ 3445715 w 3828608"/>
              <a:gd name="connsiteY140" fmla="*/ 234258 h 1537853"/>
              <a:gd name="connsiteX141" fmla="*/ 3549699 w 3828608"/>
              <a:gd name="connsiteY141" fmla="*/ 234258 h 1537853"/>
              <a:gd name="connsiteX142" fmla="*/ 3549699 w 3828608"/>
              <a:gd name="connsiteY142" fmla="*/ 318701 h 1537853"/>
              <a:gd name="connsiteX143" fmla="*/ 3445715 w 3828608"/>
              <a:gd name="connsiteY143" fmla="*/ 318701 h 1537853"/>
              <a:gd name="connsiteX144" fmla="*/ 3445715 w 3828608"/>
              <a:gd name="connsiteY144" fmla="*/ 699187 h 1537853"/>
              <a:gd name="connsiteX145" fmla="*/ 3339466 w 3828608"/>
              <a:gd name="connsiteY145" fmla="*/ 699187 h 1537853"/>
              <a:gd name="connsiteX146" fmla="*/ 3339466 w 3828608"/>
              <a:gd name="connsiteY146" fmla="*/ 318701 h 1537853"/>
              <a:gd name="connsiteX147" fmla="*/ 3261396 w 3828608"/>
              <a:gd name="connsiteY147" fmla="*/ 318701 h 1537853"/>
              <a:gd name="connsiteX148" fmla="*/ 3261396 w 3828608"/>
              <a:gd name="connsiteY148" fmla="*/ 234258 h 1537853"/>
              <a:gd name="connsiteX149" fmla="*/ 3339466 w 3828608"/>
              <a:gd name="connsiteY149" fmla="*/ 234258 h 1537853"/>
              <a:gd name="connsiteX150" fmla="*/ 3339466 w 3828608"/>
              <a:gd name="connsiteY150" fmla="*/ 166147 h 1537853"/>
              <a:gd name="connsiteX151" fmla="*/ 3360565 w 3828608"/>
              <a:gd name="connsiteY151" fmla="*/ 79675 h 1537853"/>
              <a:gd name="connsiteX152" fmla="*/ 3420038 w 3828608"/>
              <a:gd name="connsiteY152" fmla="*/ 20863 h 1537853"/>
              <a:gd name="connsiteX153" fmla="*/ 3506982 w 3828608"/>
              <a:gd name="connsiteY153" fmla="*/ 0 h 1537853"/>
              <a:gd name="connsiteX154" fmla="*/ 3568296 w 3828608"/>
              <a:gd name="connsiteY154" fmla="*/ 8166 h 1537853"/>
              <a:gd name="connsiteX155" fmla="*/ 3568296 w 3828608"/>
              <a:gd name="connsiteY155" fmla="*/ 96715 h 1537853"/>
              <a:gd name="connsiteX156" fmla="*/ 3828609 w 3828608"/>
              <a:gd name="connsiteY156" fmla="*/ 694562 h 1537853"/>
              <a:gd name="connsiteX157" fmla="*/ 3794766 w 3828608"/>
              <a:gd name="connsiteY157" fmla="*/ 705229 h 1537853"/>
              <a:gd name="connsiteX158" fmla="*/ 3747754 w 3828608"/>
              <a:gd name="connsiteY158" fmla="*/ 710468 h 1537853"/>
              <a:gd name="connsiteX159" fmla="*/ 3611107 w 3828608"/>
              <a:gd name="connsiteY159" fmla="*/ 563343 h 1537853"/>
              <a:gd name="connsiteX160" fmla="*/ 3611107 w 3828608"/>
              <a:gd name="connsiteY160" fmla="*/ 318606 h 1537853"/>
              <a:gd name="connsiteX161" fmla="*/ 3533934 w 3828608"/>
              <a:gd name="connsiteY161" fmla="*/ 318606 h 1537853"/>
              <a:gd name="connsiteX162" fmla="*/ 3533934 w 3828608"/>
              <a:gd name="connsiteY162" fmla="*/ 234164 h 1537853"/>
              <a:gd name="connsiteX163" fmla="*/ 3611107 w 3828608"/>
              <a:gd name="connsiteY163" fmla="*/ 234164 h 1537853"/>
              <a:gd name="connsiteX164" fmla="*/ 3611107 w 3828608"/>
              <a:gd name="connsiteY164" fmla="*/ 127018 h 1537853"/>
              <a:gd name="connsiteX165" fmla="*/ 3716460 w 3828608"/>
              <a:gd name="connsiteY165" fmla="*/ 94779 h 1537853"/>
              <a:gd name="connsiteX166" fmla="*/ 3716460 w 3828608"/>
              <a:gd name="connsiteY166" fmla="*/ 234164 h 1537853"/>
              <a:gd name="connsiteX167" fmla="*/ 3828609 w 3828608"/>
              <a:gd name="connsiteY167" fmla="*/ 234164 h 1537853"/>
              <a:gd name="connsiteX168" fmla="*/ 3828609 w 3828608"/>
              <a:gd name="connsiteY168" fmla="*/ 318606 h 1537853"/>
              <a:gd name="connsiteX169" fmla="*/ 3716460 w 3828608"/>
              <a:gd name="connsiteY169" fmla="*/ 318606 h 1537853"/>
              <a:gd name="connsiteX170" fmla="*/ 3716460 w 3828608"/>
              <a:gd name="connsiteY170" fmla="*/ 543802 h 1537853"/>
              <a:gd name="connsiteX171" fmla="*/ 3732366 w 3828608"/>
              <a:gd name="connsiteY171" fmla="*/ 606249 h 1537853"/>
              <a:gd name="connsiteX172" fmla="*/ 3782305 w 3828608"/>
              <a:gd name="connsiteY172" fmla="*/ 624657 h 1537853"/>
              <a:gd name="connsiteX173" fmla="*/ 3805245 w 3828608"/>
              <a:gd name="connsiteY173" fmla="*/ 620787 h 1537853"/>
              <a:gd name="connsiteX174" fmla="*/ 3828609 w 3828608"/>
              <a:gd name="connsiteY174" fmla="*/ 610591 h 1537853"/>
              <a:gd name="connsiteX175" fmla="*/ 3828609 w 3828608"/>
              <a:gd name="connsiteY175" fmla="*/ 694562 h 1537853"/>
              <a:gd name="connsiteX176" fmla="*/ 494855 w 3828608"/>
              <a:gd name="connsiteY176" fmla="*/ 1526478 h 1537853"/>
              <a:gd name="connsiteX177" fmla="*/ 435381 w 3828608"/>
              <a:gd name="connsiteY177" fmla="*/ 1362124 h 1537853"/>
              <a:gd name="connsiteX178" fmla="*/ 174785 w 3828608"/>
              <a:gd name="connsiteY178" fmla="*/ 1362124 h 1537853"/>
              <a:gd name="connsiteX179" fmla="*/ 118050 w 3828608"/>
              <a:gd name="connsiteY179" fmla="*/ 1526478 h 1537853"/>
              <a:gd name="connsiteX180" fmla="*/ 0 w 3828608"/>
              <a:gd name="connsiteY180" fmla="*/ 1526478 h 1537853"/>
              <a:gd name="connsiteX181" fmla="*/ 246530 w 3828608"/>
              <a:gd name="connsiteY181" fmla="*/ 875436 h 1537853"/>
              <a:gd name="connsiteX182" fmla="*/ 366374 w 3828608"/>
              <a:gd name="connsiteY182" fmla="*/ 875436 h 1537853"/>
              <a:gd name="connsiteX183" fmla="*/ 613801 w 3828608"/>
              <a:gd name="connsiteY183" fmla="*/ 1526478 h 1537853"/>
              <a:gd name="connsiteX184" fmla="*/ 494855 w 3828608"/>
              <a:gd name="connsiteY184" fmla="*/ 1526478 h 1537853"/>
              <a:gd name="connsiteX185" fmla="*/ 306004 w 3828608"/>
              <a:gd name="connsiteY185" fmla="*/ 973047 h 1537853"/>
              <a:gd name="connsiteX186" fmla="*/ 303266 w 3828608"/>
              <a:gd name="connsiteY186" fmla="*/ 973047 h 1537853"/>
              <a:gd name="connsiteX187" fmla="*/ 293731 w 3828608"/>
              <a:gd name="connsiteY187" fmla="*/ 1019823 h 1537853"/>
              <a:gd name="connsiteX188" fmla="*/ 204758 w 3828608"/>
              <a:gd name="connsiteY188" fmla="*/ 1270885 h 1537853"/>
              <a:gd name="connsiteX189" fmla="*/ 404512 w 3828608"/>
              <a:gd name="connsiteY189" fmla="*/ 1270885 h 1537853"/>
              <a:gd name="connsiteX190" fmla="*/ 315066 w 3828608"/>
              <a:gd name="connsiteY190" fmla="*/ 1019823 h 1537853"/>
              <a:gd name="connsiteX191" fmla="*/ 306004 w 3828608"/>
              <a:gd name="connsiteY191" fmla="*/ 973047 h 1537853"/>
              <a:gd name="connsiteX192" fmla="*/ 690786 w 3828608"/>
              <a:gd name="connsiteY192" fmla="*/ 1526478 h 1537853"/>
              <a:gd name="connsiteX193" fmla="*/ 690786 w 3828608"/>
              <a:gd name="connsiteY193" fmla="*/ 875436 h 1537853"/>
              <a:gd name="connsiteX194" fmla="*/ 798829 w 3828608"/>
              <a:gd name="connsiteY194" fmla="*/ 875436 h 1537853"/>
              <a:gd name="connsiteX195" fmla="*/ 798829 w 3828608"/>
              <a:gd name="connsiteY195" fmla="*/ 1526478 h 1537853"/>
              <a:gd name="connsiteX196" fmla="*/ 690786 w 3828608"/>
              <a:gd name="connsiteY196" fmla="*/ 1526478 h 1537853"/>
              <a:gd name="connsiteX197" fmla="*/ 1389973 w 3828608"/>
              <a:gd name="connsiteY197" fmla="*/ 968469 h 1537853"/>
              <a:gd name="connsiteX198" fmla="*/ 1389973 w 3828608"/>
              <a:gd name="connsiteY198" fmla="*/ 1526478 h 1537853"/>
              <a:gd name="connsiteX199" fmla="*/ 1280986 w 3828608"/>
              <a:gd name="connsiteY199" fmla="*/ 1526478 h 1537853"/>
              <a:gd name="connsiteX200" fmla="*/ 1280986 w 3828608"/>
              <a:gd name="connsiteY200" fmla="*/ 968469 h 1537853"/>
              <a:gd name="connsiteX201" fmla="*/ 1094401 w 3828608"/>
              <a:gd name="connsiteY201" fmla="*/ 968469 h 1537853"/>
              <a:gd name="connsiteX202" fmla="*/ 1094401 w 3828608"/>
              <a:gd name="connsiteY202" fmla="*/ 875388 h 1537853"/>
              <a:gd name="connsiteX203" fmla="*/ 1577030 w 3828608"/>
              <a:gd name="connsiteY203" fmla="*/ 875388 h 1537853"/>
              <a:gd name="connsiteX204" fmla="*/ 1577030 w 3828608"/>
              <a:gd name="connsiteY204" fmla="*/ 968469 h 1537853"/>
              <a:gd name="connsiteX205" fmla="*/ 1389973 w 3828608"/>
              <a:gd name="connsiteY205" fmla="*/ 968469 h 1537853"/>
              <a:gd name="connsiteX206" fmla="*/ 1967288 w 3828608"/>
              <a:gd name="connsiteY206" fmla="*/ 1289482 h 1537853"/>
              <a:gd name="connsiteX207" fmla="*/ 1901914 w 3828608"/>
              <a:gd name="connsiteY207" fmla="*/ 1470167 h 1537853"/>
              <a:gd name="connsiteX208" fmla="*/ 1724392 w 3828608"/>
              <a:gd name="connsiteY208" fmla="*/ 1537806 h 1537853"/>
              <a:gd name="connsiteX209" fmla="*/ 1553005 w 3828608"/>
              <a:gd name="connsiteY209" fmla="*/ 1473566 h 1537853"/>
              <a:gd name="connsiteX210" fmla="*/ 1489237 w 3828608"/>
              <a:gd name="connsiteY210" fmla="*/ 1299442 h 1537853"/>
              <a:gd name="connsiteX211" fmla="*/ 1554610 w 3828608"/>
              <a:gd name="connsiteY211" fmla="*/ 1116916 h 1537853"/>
              <a:gd name="connsiteX212" fmla="*/ 1735767 w 3828608"/>
              <a:gd name="connsiteY212" fmla="*/ 1050174 h 1537853"/>
              <a:gd name="connsiteX213" fmla="*/ 1906021 w 3828608"/>
              <a:gd name="connsiteY213" fmla="*/ 1113942 h 1537853"/>
              <a:gd name="connsiteX214" fmla="*/ 1967335 w 3828608"/>
              <a:gd name="connsiteY214" fmla="*/ 1289435 h 1537853"/>
              <a:gd name="connsiteX215" fmla="*/ 1858301 w 3828608"/>
              <a:gd name="connsiteY215" fmla="*/ 1293117 h 1537853"/>
              <a:gd name="connsiteX216" fmla="*/ 1824033 w 3828608"/>
              <a:gd name="connsiteY216" fmla="*/ 1175964 h 1537853"/>
              <a:gd name="connsiteX217" fmla="*/ 1729820 w 3828608"/>
              <a:gd name="connsiteY217" fmla="*/ 1136032 h 1537853"/>
              <a:gd name="connsiteX218" fmla="*/ 1633105 w 3828608"/>
              <a:gd name="connsiteY218" fmla="*/ 1177805 h 1537853"/>
              <a:gd name="connsiteX219" fmla="*/ 1598129 w 3828608"/>
              <a:gd name="connsiteY219" fmla="*/ 1295854 h 1537853"/>
              <a:gd name="connsiteX220" fmla="*/ 1633105 w 3828608"/>
              <a:gd name="connsiteY220" fmla="*/ 1410930 h 1537853"/>
              <a:gd name="connsiteX221" fmla="*/ 1730717 w 3828608"/>
              <a:gd name="connsiteY221" fmla="*/ 1452042 h 1537853"/>
              <a:gd name="connsiteX222" fmla="*/ 1826062 w 3828608"/>
              <a:gd name="connsiteY222" fmla="*/ 1411638 h 1537853"/>
              <a:gd name="connsiteX223" fmla="*/ 1858301 w 3828608"/>
              <a:gd name="connsiteY223" fmla="*/ 1293117 h 1537853"/>
              <a:gd name="connsiteX224" fmla="*/ 2363398 w 3828608"/>
              <a:gd name="connsiteY224" fmla="*/ 1526478 h 1537853"/>
              <a:gd name="connsiteX225" fmla="*/ 2363398 w 3828608"/>
              <a:gd name="connsiteY225" fmla="*/ 1456574 h 1537853"/>
              <a:gd name="connsiteX226" fmla="*/ 2361604 w 3828608"/>
              <a:gd name="connsiteY226" fmla="*/ 1456574 h 1537853"/>
              <a:gd name="connsiteX227" fmla="*/ 2303736 w 3828608"/>
              <a:gd name="connsiteY227" fmla="*/ 1516047 h 1537853"/>
              <a:gd name="connsiteX228" fmla="*/ 2221323 w 3828608"/>
              <a:gd name="connsiteY228" fmla="*/ 1537854 h 1537853"/>
              <a:gd name="connsiteX229" fmla="*/ 2097374 w 3828608"/>
              <a:gd name="connsiteY229" fmla="*/ 1489284 h 1537853"/>
              <a:gd name="connsiteX230" fmla="*/ 2054704 w 3828608"/>
              <a:gd name="connsiteY230" fmla="*/ 1343527 h 1537853"/>
              <a:gd name="connsiteX231" fmla="*/ 2054704 w 3828608"/>
              <a:gd name="connsiteY231" fmla="*/ 1061596 h 1537853"/>
              <a:gd name="connsiteX232" fmla="*/ 2160953 w 3828608"/>
              <a:gd name="connsiteY232" fmla="*/ 1061596 h 1537853"/>
              <a:gd name="connsiteX233" fmla="*/ 2160953 w 3828608"/>
              <a:gd name="connsiteY233" fmla="*/ 1330358 h 1537853"/>
              <a:gd name="connsiteX234" fmla="*/ 2257668 w 3828608"/>
              <a:gd name="connsiteY234" fmla="*/ 1452042 h 1537853"/>
              <a:gd name="connsiteX235" fmla="*/ 2334416 w 3828608"/>
              <a:gd name="connsiteY235" fmla="*/ 1418435 h 1537853"/>
              <a:gd name="connsiteX236" fmla="*/ 2363492 w 3828608"/>
              <a:gd name="connsiteY236" fmla="*/ 1330358 h 1537853"/>
              <a:gd name="connsiteX237" fmla="*/ 2363492 w 3828608"/>
              <a:gd name="connsiteY237" fmla="*/ 1061596 h 1537853"/>
              <a:gd name="connsiteX238" fmla="*/ 2469270 w 3828608"/>
              <a:gd name="connsiteY238" fmla="*/ 1061596 h 1537853"/>
              <a:gd name="connsiteX239" fmla="*/ 2469270 w 3828608"/>
              <a:gd name="connsiteY239" fmla="*/ 1526525 h 1537853"/>
              <a:gd name="connsiteX240" fmla="*/ 2363492 w 3828608"/>
              <a:gd name="connsiteY240" fmla="*/ 1526525 h 1537853"/>
              <a:gd name="connsiteX241" fmla="*/ 2869392 w 3828608"/>
              <a:gd name="connsiteY241" fmla="*/ 1163739 h 1537853"/>
              <a:gd name="connsiteX242" fmla="*/ 2842582 w 3828608"/>
              <a:gd name="connsiteY242" fmla="*/ 1152836 h 1537853"/>
              <a:gd name="connsiteX243" fmla="*/ 2808550 w 3828608"/>
              <a:gd name="connsiteY243" fmla="*/ 1147832 h 1537853"/>
              <a:gd name="connsiteX244" fmla="*/ 2734539 w 3828608"/>
              <a:gd name="connsiteY244" fmla="*/ 1186867 h 1537853"/>
              <a:gd name="connsiteX245" fmla="*/ 2706407 w 3828608"/>
              <a:gd name="connsiteY245" fmla="*/ 1288585 h 1537853"/>
              <a:gd name="connsiteX246" fmla="*/ 2706407 w 3828608"/>
              <a:gd name="connsiteY246" fmla="*/ 1526478 h 1537853"/>
              <a:gd name="connsiteX247" fmla="*/ 2601527 w 3828608"/>
              <a:gd name="connsiteY247" fmla="*/ 1526478 h 1537853"/>
              <a:gd name="connsiteX248" fmla="*/ 2601527 w 3828608"/>
              <a:gd name="connsiteY248" fmla="*/ 1061549 h 1537853"/>
              <a:gd name="connsiteX249" fmla="*/ 2706407 w 3828608"/>
              <a:gd name="connsiteY249" fmla="*/ 1061549 h 1537853"/>
              <a:gd name="connsiteX250" fmla="*/ 2706407 w 3828608"/>
              <a:gd name="connsiteY250" fmla="*/ 1151891 h 1537853"/>
              <a:gd name="connsiteX251" fmla="*/ 2708201 w 3828608"/>
              <a:gd name="connsiteY251" fmla="*/ 1151891 h 1537853"/>
              <a:gd name="connsiteX252" fmla="*/ 2754977 w 3828608"/>
              <a:gd name="connsiteY252" fmla="*/ 1079249 h 1537853"/>
              <a:gd name="connsiteX253" fmla="*/ 2827147 w 3828608"/>
              <a:gd name="connsiteY253" fmla="*/ 1053383 h 1537853"/>
              <a:gd name="connsiteX254" fmla="*/ 2869392 w 3828608"/>
              <a:gd name="connsiteY254" fmla="*/ 1059755 h 1537853"/>
              <a:gd name="connsiteX255" fmla="*/ 2869392 w 3828608"/>
              <a:gd name="connsiteY255" fmla="*/ 1163739 h 153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3828608" h="1537853">
                <a:moveTo>
                  <a:pt x="639148" y="699140"/>
                </a:moveTo>
                <a:lnTo>
                  <a:pt x="639148" y="284622"/>
                </a:lnTo>
                <a:cubicBezTo>
                  <a:pt x="639148" y="253139"/>
                  <a:pt x="640941" y="206551"/>
                  <a:pt x="644576" y="144765"/>
                </a:cubicBezTo>
                <a:lnTo>
                  <a:pt x="642782" y="144765"/>
                </a:lnTo>
                <a:cubicBezTo>
                  <a:pt x="636741" y="177475"/>
                  <a:pt x="630510" y="201690"/>
                  <a:pt x="624185" y="217407"/>
                </a:cubicBezTo>
                <a:lnTo>
                  <a:pt x="427121" y="699140"/>
                </a:lnTo>
                <a:lnTo>
                  <a:pt x="356745" y="699140"/>
                </a:lnTo>
                <a:cubicBezTo>
                  <a:pt x="356745" y="699140"/>
                  <a:pt x="158359" y="221986"/>
                  <a:pt x="158359" y="221986"/>
                </a:cubicBezTo>
                <a:cubicBezTo>
                  <a:pt x="153214" y="205938"/>
                  <a:pt x="147031" y="180213"/>
                  <a:pt x="139762" y="144812"/>
                </a:cubicBezTo>
                <a:lnTo>
                  <a:pt x="137024" y="144812"/>
                </a:lnTo>
                <a:cubicBezTo>
                  <a:pt x="137921" y="152978"/>
                  <a:pt x="138912" y="174313"/>
                  <a:pt x="139998" y="208817"/>
                </a:cubicBezTo>
                <a:cubicBezTo>
                  <a:pt x="141036" y="243321"/>
                  <a:pt x="141603" y="273152"/>
                  <a:pt x="141603" y="298263"/>
                </a:cubicBezTo>
                <a:lnTo>
                  <a:pt x="141603" y="699140"/>
                </a:lnTo>
                <a:lnTo>
                  <a:pt x="41254" y="699140"/>
                </a:lnTo>
                <a:lnTo>
                  <a:pt x="41254" y="48098"/>
                </a:lnTo>
                <a:lnTo>
                  <a:pt x="195601" y="48098"/>
                </a:lnTo>
                <a:cubicBezTo>
                  <a:pt x="195601" y="48098"/>
                  <a:pt x="361323" y="459454"/>
                  <a:pt x="361323" y="459454"/>
                </a:cubicBezTo>
                <a:cubicBezTo>
                  <a:pt x="377041" y="499103"/>
                  <a:pt x="386906" y="529075"/>
                  <a:pt x="390824" y="549372"/>
                </a:cubicBezTo>
                <a:lnTo>
                  <a:pt x="393561" y="549372"/>
                </a:lnTo>
                <a:cubicBezTo>
                  <a:pt x="393561" y="549372"/>
                  <a:pt x="428065" y="458557"/>
                  <a:pt x="428065" y="458557"/>
                </a:cubicBezTo>
                <a:lnTo>
                  <a:pt x="598319" y="48145"/>
                </a:lnTo>
                <a:lnTo>
                  <a:pt x="746341" y="48145"/>
                </a:lnTo>
                <a:lnTo>
                  <a:pt x="746341" y="699187"/>
                </a:lnTo>
                <a:lnTo>
                  <a:pt x="639195" y="699187"/>
                </a:lnTo>
                <a:close/>
                <a:moveTo>
                  <a:pt x="1008495" y="69857"/>
                </a:moveTo>
                <a:cubicBezTo>
                  <a:pt x="1008495" y="87133"/>
                  <a:pt x="1002217" y="101482"/>
                  <a:pt x="989662" y="112999"/>
                </a:cubicBezTo>
                <a:cubicBezTo>
                  <a:pt x="977106" y="124516"/>
                  <a:pt x="961908" y="130275"/>
                  <a:pt x="944019" y="130275"/>
                </a:cubicBezTo>
                <a:cubicBezTo>
                  <a:pt x="926129" y="130275"/>
                  <a:pt x="911025" y="124516"/>
                  <a:pt x="898611" y="112999"/>
                </a:cubicBezTo>
                <a:cubicBezTo>
                  <a:pt x="886197" y="101482"/>
                  <a:pt x="880014" y="87133"/>
                  <a:pt x="880014" y="69857"/>
                </a:cubicBezTo>
                <a:cubicBezTo>
                  <a:pt x="880014" y="52582"/>
                  <a:pt x="886292" y="37619"/>
                  <a:pt x="898847" y="25819"/>
                </a:cubicBezTo>
                <a:cubicBezTo>
                  <a:pt x="911403" y="14019"/>
                  <a:pt x="926460" y="8118"/>
                  <a:pt x="944019" y="8118"/>
                </a:cubicBezTo>
                <a:cubicBezTo>
                  <a:pt x="962474" y="8118"/>
                  <a:pt x="977862" y="14160"/>
                  <a:pt x="990087" y="26291"/>
                </a:cubicBezTo>
                <a:cubicBezTo>
                  <a:pt x="1002359" y="38422"/>
                  <a:pt x="1008495" y="52912"/>
                  <a:pt x="1008495" y="69857"/>
                </a:cubicBezTo>
                <a:close/>
                <a:moveTo>
                  <a:pt x="890446" y="699140"/>
                </a:moveTo>
                <a:lnTo>
                  <a:pt x="890446" y="234211"/>
                </a:lnTo>
                <a:lnTo>
                  <a:pt x="995326" y="234211"/>
                </a:lnTo>
                <a:lnTo>
                  <a:pt x="995326" y="699140"/>
                </a:lnTo>
                <a:lnTo>
                  <a:pt x="890446" y="699140"/>
                </a:lnTo>
                <a:close/>
                <a:moveTo>
                  <a:pt x="1456857" y="679599"/>
                </a:moveTo>
                <a:cubicBezTo>
                  <a:pt x="1421126" y="700179"/>
                  <a:pt x="1377087" y="710468"/>
                  <a:pt x="1324741" y="710468"/>
                </a:cubicBezTo>
                <a:cubicBezTo>
                  <a:pt x="1279948" y="710468"/>
                  <a:pt x="1240063" y="700792"/>
                  <a:pt x="1205087" y="681393"/>
                </a:cubicBezTo>
                <a:cubicBezTo>
                  <a:pt x="1170111" y="662040"/>
                  <a:pt x="1142876" y="634475"/>
                  <a:pt x="1123382" y="598744"/>
                </a:cubicBezTo>
                <a:cubicBezTo>
                  <a:pt x="1103841" y="563013"/>
                  <a:pt x="1094118" y="523081"/>
                  <a:pt x="1094118" y="478901"/>
                </a:cubicBezTo>
                <a:cubicBezTo>
                  <a:pt x="1094118" y="428348"/>
                  <a:pt x="1104171" y="383696"/>
                  <a:pt x="1124326" y="344944"/>
                </a:cubicBezTo>
                <a:cubicBezTo>
                  <a:pt x="1144434" y="306192"/>
                  <a:pt x="1173651" y="276173"/>
                  <a:pt x="1211931" y="254838"/>
                </a:cubicBezTo>
                <a:cubicBezTo>
                  <a:pt x="1250211" y="233503"/>
                  <a:pt x="1294627" y="222836"/>
                  <a:pt x="1345179" y="222836"/>
                </a:cubicBezTo>
                <a:cubicBezTo>
                  <a:pt x="1364862" y="222836"/>
                  <a:pt x="1385300" y="225054"/>
                  <a:pt x="1406493" y="229396"/>
                </a:cubicBezTo>
                <a:cubicBezTo>
                  <a:pt x="1427687" y="233786"/>
                  <a:pt x="1444490" y="239450"/>
                  <a:pt x="1456904" y="246436"/>
                </a:cubicBezTo>
                <a:lnTo>
                  <a:pt x="1456904" y="345888"/>
                </a:lnTo>
                <a:cubicBezTo>
                  <a:pt x="1422683" y="321061"/>
                  <a:pt x="1386999" y="308647"/>
                  <a:pt x="1349758" y="308647"/>
                </a:cubicBezTo>
                <a:cubicBezTo>
                  <a:pt x="1306191" y="308647"/>
                  <a:pt x="1270838" y="323232"/>
                  <a:pt x="1243744" y="352449"/>
                </a:cubicBezTo>
                <a:cubicBezTo>
                  <a:pt x="1216651" y="381667"/>
                  <a:pt x="1203105" y="420607"/>
                  <a:pt x="1203105" y="469366"/>
                </a:cubicBezTo>
                <a:cubicBezTo>
                  <a:pt x="1203105" y="518125"/>
                  <a:pt x="1216132" y="555791"/>
                  <a:pt x="1242140" y="583309"/>
                </a:cubicBezTo>
                <a:cubicBezTo>
                  <a:pt x="1268147" y="610874"/>
                  <a:pt x="1303454" y="624610"/>
                  <a:pt x="1347917" y="624610"/>
                </a:cubicBezTo>
                <a:cubicBezTo>
                  <a:pt x="1363965" y="624610"/>
                  <a:pt x="1381949" y="621117"/>
                  <a:pt x="1401962" y="614179"/>
                </a:cubicBezTo>
                <a:cubicBezTo>
                  <a:pt x="1421928" y="607240"/>
                  <a:pt x="1440242" y="597705"/>
                  <a:pt x="1456904" y="585575"/>
                </a:cubicBezTo>
                <a:lnTo>
                  <a:pt x="1456904" y="679552"/>
                </a:lnTo>
                <a:close/>
                <a:moveTo>
                  <a:pt x="1824410" y="336354"/>
                </a:moveTo>
                <a:cubicBezTo>
                  <a:pt x="1818982" y="332436"/>
                  <a:pt x="1810014" y="328802"/>
                  <a:pt x="1797600" y="325450"/>
                </a:cubicBezTo>
                <a:cubicBezTo>
                  <a:pt x="1785186" y="322146"/>
                  <a:pt x="1773858" y="320447"/>
                  <a:pt x="1763568" y="320447"/>
                </a:cubicBezTo>
                <a:cubicBezTo>
                  <a:pt x="1732982" y="320447"/>
                  <a:pt x="1708343" y="333475"/>
                  <a:pt x="1689557" y="359482"/>
                </a:cubicBezTo>
                <a:cubicBezTo>
                  <a:pt x="1670771" y="385537"/>
                  <a:pt x="1661426" y="419427"/>
                  <a:pt x="1661426" y="461200"/>
                </a:cubicBezTo>
                <a:lnTo>
                  <a:pt x="1661426" y="699093"/>
                </a:lnTo>
                <a:lnTo>
                  <a:pt x="1556545" y="699093"/>
                </a:lnTo>
                <a:lnTo>
                  <a:pt x="1556545" y="234164"/>
                </a:lnTo>
                <a:lnTo>
                  <a:pt x="1661426" y="234164"/>
                </a:lnTo>
                <a:lnTo>
                  <a:pt x="1661426" y="324506"/>
                </a:lnTo>
                <a:cubicBezTo>
                  <a:pt x="1661426" y="324506"/>
                  <a:pt x="1663219" y="324506"/>
                  <a:pt x="1663219" y="324506"/>
                </a:cubicBezTo>
                <a:cubicBezTo>
                  <a:pt x="1673509" y="293354"/>
                  <a:pt x="1689085" y="269140"/>
                  <a:pt x="1709995" y="251864"/>
                </a:cubicBezTo>
                <a:cubicBezTo>
                  <a:pt x="1730905" y="234589"/>
                  <a:pt x="1754930" y="225998"/>
                  <a:pt x="1782166" y="225998"/>
                </a:cubicBezTo>
                <a:cubicBezTo>
                  <a:pt x="1800338" y="225998"/>
                  <a:pt x="1814404" y="228122"/>
                  <a:pt x="1824410" y="232370"/>
                </a:cubicBezTo>
                <a:lnTo>
                  <a:pt x="1824410" y="336354"/>
                </a:lnTo>
                <a:close/>
                <a:moveTo>
                  <a:pt x="2318179" y="462097"/>
                </a:moveTo>
                <a:cubicBezTo>
                  <a:pt x="2318179" y="537477"/>
                  <a:pt x="2296373" y="597705"/>
                  <a:pt x="2252806" y="642782"/>
                </a:cubicBezTo>
                <a:cubicBezTo>
                  <a:pt x="2209239" y="687906"/>
                  <a:pt x="2150050" y="710421"/>
                  <a:pt x="2075283" y="710421"/>
                </a:cubicBezTo>
                <a:cubicBezTo>
                  <a:pt x="2000517" y="710421"/>
                  <a:pt x="1946425" y="688992"/>
                  <a:pt x="1903897" y="646181"/>
                </a:cubicBezTo>
                <a:cubicBezTo>
                  <a:pt x="1861369" y="603369"/>
                  <a:pt x="1840128" y="545312"/>
                  <a:pt x="1840128" y="472056"/>
                </a:cubicBezTo>
                <a:cubicBezTo>
                  <a:pt x="1840128" y="394883"/>
                  <a:pt x="1861935" y="334041"/>
                  <a:pt x="1905502" y="289531"/>
                </a:cubicBezTo>
                <a:cubicBezTo>
                  <a:pt x="1949068" y="245020"/>
                  <a:pt x="2009485" y="222788"/>
                  <a:pt x="2086659" y="222788"/>
                </a:cubicBezTo>
                <a:cubicBezTo>
                  <a:pt x="2159301" y="222788"/>
                  <a:pt x="2216036" y="244076"/>
                  <a:pt x="2256913" y="286557"/>
                </a:cubicBezTo>
                <a:cubicBezTo>
                  <a:pt x="2297788" y="329085"/>
                  <a:pt x="2318227" y="387567"/>
                  <a:pt x="2318227" y="462050"/>
                </a:cubicBezTo>
                <a:close/>
                <a:moveTo>
                  <a:pt x="2209193" y="465732"/>
                </a:moveTo>
                <a:cubicBezTo>
                  <a:pt x="2209193" y="414283"/>
                  <a:pt x="2197770" y="375247"/>
                  <a:pt x="2174925" y="348579"/>
                </a:cubicBezTo>
                <a:cubicBezTo>
                  <a:pt x="2152079" y="321958"/>
                  <a:pt x="2120691" y="308647"/>
                  <a:pt x="2080711" y="308647"/>
                </a:cubicBezTo>
                <a:cubicBezTo>
                  <a:pt x="2040732" y="308647"/>
                  <a:pt x="2007314" y="322571"/>
                  <a:pt x="1983997" y="350420"/>
                </a:cubicBezTo>
                <a:cubicBezTo>
                  <a:pt x="1960679" y="378268"/>
                  <a:pt x="1949021" y="417634"/>
                  <a:pt x="1949021" y="468469"/>
                </a:cubicBezTo>
                <a:cubicBezTo>
                  <a:pt x="1949021" y="519305"/>
                  <a:pt x="1960679" y="556169"/>
                  <a:pt x="1983997" y="583545"/>
                </a:cubicBezTo>
                <a:cubicBezTo>
                  <a:pt x="2007314" y="610922"/>
                  <a:pt x="2039836" y="624657"/>
                  <a:pt x="2081608" y="624657"/>
                </a:cubicBezTo>
                <a:cubicBezTo>
                  <a:pt x="2123664" y="624657"/>
                  <a:pt x="2155478" y="611205"/>
                  <a:pt x="2176954" y="584253"/>
                </a:cubicBezTo>
                <a:cubicBezTo>
                  <a:pt x="2198431" y="557301"/>
                  <a:pt x="2209193" y="517794"/>
                  <a:pt x="2209193" y="465732"/>
                </a:cubicBezTo>
                <a:close/>
                <a:moveTo>
                  <a:pt x="2694795" y="566081"/>
                </a:moveTo>
                <a:cubicBezTo>
                  <a:pt x="2694795" y="609364"/>
                  <a:pt x="2678134" y="644245"/>
                  <a:pt x="2644857" y="670725"/>
                </a:cubicBezTo>
                <a:cubicBezTo>
                  <a:pt x="2611580" y="697205"/>
                  <a:pt x="2566456" y="710468"/>
                  <a:pt x="2509579" y="710468"/>
                </a:cubicBezTo>
                <a:cubicBezTo>
                  <a:pt x="2491124" y="710468"/>
                  <a:pt x="2470166" y="708061"/>
                  <a:pt x="2446707" y="703199"/>
                </a:cubicBezTo>
                <a:cubicBezTo>
                  <a:pt x="2423249" y="698338"/>
                  <a:pt x="2403660" y="692296"/>
                  <a:pt x="2387895" y="685027"/>
                </a:cubicBezTo>
                <a:lnTo>
                  <a:pt x="2387895" y="584678"/>
                </a:lnTo>
                <a:cubicBezTo>
                  <a:pt x="2407247" y="598602"/>
                  <a:pt x="2428441" y="609364"/>
                  <a:pt x="2451475" y="616916"/>
                </a:cubicBezTo>
                <a:cubicBezTo>
                  <a:pt x="2474462" y="624468"/>
                  <a:pt x="2495230" y="628244"/>
                  <a:pt x="2513685" y="628244"/>
                </a:cubicBezTo>
                <a:cubicBezTo>
                  <a:pt x="2563907" y="628244"/>
                  <a:pt x="2589066" y="611583"/>
                  <a:pt x="2589066" y="578306"/>
                </a:cubicBezTo>
                <a:cubicBezTo>
                  <a:pt x="2589066" y="566506"/>
                  <a:pt x="2586564" y="557065"/>
                  <a:pt x="2581560" y="549938"/>
                </a:cubicBezTo>
                <a:cubicBezTo>
                  <a:pt x="2576557" y="542811"/>
                  <a:pt x="2567920" y="535731"/>
                  <a:pt x="2555694" y="528603"/>
                </a:cubicBezTo>
                <a:cubicBezTo>
                  <a:pt x="2543422" y="521476"/>
                  <a:pt x="2524447" y="512649"/>
                  <a:pt x="2498723" y="502029"/>
                </a:cubicBezTo>
                <a:cubicBezTo>
                  <a:pt x="2468467" y="489002"/>
                  <a:pt x="2446000" y="476446"/>
                  <a:pt x="2431320" y="464363"/>
                </a:cubicBezTo>
                <a:cubicBezTo>
                  <a:pt x="2416640" y="452279"/>
                  <a:pt x="2405737" y="438025"/>
                  <a:pt x="2398610" y="421693"/>
                </a:cubicBezTo>
                <a:cubicBezTo>
                  <a:pt x="2391482" y="405362"/>
                  <a:pt x="2387942" y="386292"/>
                  <a:pt x="2387942" y="364486"/>
                </a:cubicBezTo>
                <a:cubicBezTo>
                  <a:pt x="2387942" y="322713"/>
                  <a:pt x="2404415" y="288681"/>
                  <a:pt x="2437409" y="262343"/>
                </a:cubicBezTo>
                <a:cubicBezTo>
                  <a:pt x="2470402" y="236005"/>
                  <a:pt x="2513072" y="222836"/>
                  <a:pt x="2565465" y="222836"/>
                </a:cubicBezTo>
                <a:cubicBezTo>
                  <a:pt x="2581513" y="222836"/>
                  <a:pt x="2599733" y="224724"/>
                  <a:pt x="2620171" y="228500"/>
                </a:cubicBezTo>
                <a:cubicBezTo>
                  <a:pt x="2640609" y="232276"/>
                  <a:pt x="2657176" y="236901"/>
                  <a:pt x="2669873" y="242330"/>
                </a:cubicBezTo>
                <a:lnTo>
                  <a:pt x="2669873" y="337203"/>
                </a:lnTo>
                <a:cubicBezTo>
                  <a:pt x="2655666" y="327527"/>
                  <a:pt x="2638862" y="319739"/>
                  <a:pt x="2619463" y="313839"/>
                </a:cubicBezTo>
                <a:cubicBezTo>
                  <a:pt x="2600110" y="307939"/>
                  <a:pt x="2580853" y="304965"/>
                  <a:pt x="2561783" y="304965"/>
                </a:cubicBezTo>
                <a:cubicBezTo>
                  <a:pt x="2540921" y="304965"/>
                  <a:pt x="2524400" y="309638"/>
                  <a:pt x="2512317" y="319031"/>
                </a:cubicBezTo>
                <a:cubicBezTo>
                  <a:pt x="2500186" y="328424"/>
                  <a:pt x="2494145" y="340366"/>
                  <a:pt x="2494145" y="354904"/>
                </a:cubicBezTo>
                <a:cubicBezTo>
                  <a:pt x="2494145" y="371235"/>
                  <a:pt x="2498912" y="384027"/>
                  <a:pt x="2508446" y="393278"/>
                </a:cubicBezTo>
                <a:cubicBezTo>
                  <a:pt x="2517981" y="402530"/>
                  <a:pt x="2540449" y="414235"/>
                  <a:pt x="2575849" y="428443"/>
                </a:cubicBezTo>
                <a:cubicBezTo>
                  <a:pt x="2619416" y="446002"/>
                  <a:pt x="2650144" y="465543"/>
                  <a:pt x="2668033" y="487019"/>
                </a:cubicBezTo>
                <a:cubicBezTo>
                  <a:pt x="2685875" y="508496"/>
                  <a:pt x="2694843" y="534834"/>
                  <a:pt x="2694843" y="566034"/>
                </a:cubicBezTo>
                <a:close/>
                <a:moveTo>
                  <a:pt x="3230762" y="462097"/>
                </a:moveTo>
                <a:cubicBezTo>
                  <a:pt x="3230762" y="537477"/>
                  <a:pt x="3208955" y="597705"/>
                  <a:pt x="3165389" y="642782"/>
                </a:cubicBezTo>
                <a:cubicBezTo>
                  <a:pt x="3121822" y="687906"/>
                  <a:pt x="3062633" y="710421"/>
                  <a:pt x="2987866" y="710421"/>
                </a:cubicBezTo>
                <a:cubicBezTo>
                  <a:pt x="2916121" y="710421"/>
                  <a:pt x="2859008" y="688992"/>
                  <a:pt x="2816480" y="646181"/>
                </a:cubicBezTo>
                <a:cubicBezTo>
                  <a:pt x="2773951" y="603369"/>
                  <a:pt x="2752711" y="545312"/>
                  <a:pt x="2752711" y="472056"/>
                </a:cubicBezTo>
                <a:cubicBezTo>
                  <a:pt x="2752711" y="394883"/>
                  <a:pt x="2774518" y="334041"/>
                  <a:pt x="2818085" y="289531"/>
                </a:cubicBezTo>
                <a:cubicBezTo>
                  <a:pt x="2861651" y="245020"/>
                  <a:pt x="2922068" y="222788"/>
                  <a:pt x="2999241" y="222788"/>
                </a:cubicBezTo>
                <a:cubicBezTo>
                  <a:pt x="3071884" y="222788"/>
                  <a:pt x="3128619" y="244076"/>
                  <a:pt x="3169495" y="286557"/>
                </a:cubicBezTo>
                <a:cubicBezTo>
                  <a:pt x="3210371" y="329085"/>
                  <a:pt x="3230809" y="387567"/>
                  <a:pt x="3230809" y="462050"/>
                </a:cubicBezTo>
                <a:close/>
                <a:moveTo>
                  <a:pt x="3121775" y="465732"/>
                </a:moveTo>
                <a:cubicBezTo>
                  <a:pt x="3121775" y="414283"/>
                  <a:pt x="3110353" y="375247"/>
                  <a:pt x="3087507" y="348579"/>
                </a:cubicBezTo>
                <a:cubicBezTo>
                  <a:pt x="3064662" y="321958"/>
                  <a:pt x="3033273" y="308647"/>
                  <a:pt x="2993294" y="308647"/>
                </a:cubicBezTo>
                <a:cubicBezTo>
                  <a:pt x="2953315" y="308647"/>
                  <a:pt x="2919897" y="322571"/>
                  <a:pt x="2896579" y="350420"/>
                </a:cubicBezTo>
                <a:cubicBezTo>
                  <a:pt x="2873262" y="378268"/>
                  <a:pt x="2861604" y="417634"/>
                  <a:pt x="2861604" y="468469"/>
                </a:cubicBezTo>
                <a:cubicBezTo>
                  <a:pt x="2861604" y="517794"/>
                  <a:pt x="2873262" y="556169"/>
                  <a:pt x="2896579" y="583545"/>
                </a:cubicBezTo>
                <a:cubicBezTo>
                  <a:pt x="2919897" y="610922"/>
                  <a:pt x="2952418" y="624657"/>
                  <a:pt x="2994191" y="624657"/>
                </a:cubicBezTo>
                <a:cubicBezTo>
                  <a:pt x="3035964" y="624657"/>
                  <a:pt x="3068060" y="611205"/>
                  <a:pt x="3089537" y="584253"/>
                </a:cubicBezTo>
                <a:cubicBezTo>
                  <a:pt x="3111013" y="557301"/>
                  <a:pt x="3121775" y="517794"/>
                  <a:pt x="3121775" y="465732"/>
                </a:cubicBezTo>
                <a:close/>
                <a:moveTo>
                  <a:pt x="3568296" y="96620"/>
                </a:moveTo>
                <a:cubicBezTo>
                  <a:pt x="3551351" y="89068"/>
                  <a:pt x="3534689" y="85292"/>
                  <a:pt x="3518357" y="85292"/>
                </a:cubicBezTo>
                <a:cubicBezTo>
                  <a:pt x="3495371" y="85292"/>
                  <a:pt x="3477481" y="92655"/>
                  <a:pt x="3464784" y="107335"/>
                </a:cubicBezTo>
                <a:cubicBezTo>
                  <a:pt x="3452087" y="122014"/>
                  <a:pt x="3445715" y="143585"/>
                  <a:pt x="3445715" y="172047"/>
                </a:cubicBezTo>
                <a:lnTo>
                  <a:pt x="3445715" y="234258"/>
                </a:lnTo>
                <a:cubicBezTo>
                  <a:pt x="3445715" y="234258"/>
                  <a:pt x="3549699" y="234258"/>
                  <a:pt x="3549699" y="234258"/>
                </a:cubicBezTo>
                <a:lnTo>
                  <a:pt x="3549699" y="318701"/>
                </a:lnTo>
                <a:lnTo>
                  <a:pt x="3445715" y="318701"/>
                </a:lnTo>
                <a:cubicBezTo>
                  <a:pt x="3445715" y="318701"/>
                  <a:pt x="3445715" y="699187"/>
                  <a:pt x="3445715" y="699187"/>
                </a:cubicBezTo>
                <a:lnTo>
                  <a:pt x="3339466" y="699187"/>
                </a:lnTo>
                <a:lnTo>
                  <a:pt x="3339466" y="318701"/>
                </a:lnTo>
                <a:cubicBezTo>
                  <a:pt x="3339466" y="318701"/>
                  <a:pt x="3261396" y="318701"/>
                  <a:pt x="3261396" y="318701"/>
                </a:cubicBezTo>
                <a:lnTo>
                  <a:pt x="3261396" y="234258"/>
                </a:lnTo>
                <a:lnTo>
                  <a:pt x="3339466" y="234258"/>
                </a:lnTo>
                <a:cubicBezTo>
                  <a:pt x="3339466" y="234258"/>
                  <a:pt x="3339466" y="166147"/>
                  <a:pt x="3339466" y="166147"/>
                </a:cubicBezTo>
                <a:cubicBezTo>
                  <a:pt x="3339466" y="133767"/>
                  <a:pt x="3346499" y="104928"/>
                  <a:pt x="3360565" y="79675"/>
                </a:cubicBezTo>
                <a:cubicBezTo>
                  <a:pt x="3374631" y="54423"/>
                  <a:pt x="3394455" y="34787"/>
                  <a:pt x="3420038" y="20863"/>
                </a:cubicBezTo>
                <a:cubicBezTo>
                  <a:pt x="3445621" y="6938"/>
                  <a:pt x="3474602" y="0"/>
                  <a:pt x="3506982" y="0"/>
                </a:cubicBezTo>
                <a:cubicBezTo>
                  <a:pt x="3532706" y="0"/>
                  <a:pt x="3553144" y="2738"/>
                  <a:pt x="3568296" y="8166"/>
                </a:cubicBezTo>
                <a:lnTo>
                  <a:pt x="3568296" y="96715"/>
                </a:lnTo>
                <a:close/>
                <a:moveTo>
                  <a:pt x="3828609" y="694562"/>
                </a:moveTo>
                <a:cubicBezTo>
                  <a:pt x="3822237" y="698196"/>
                  <a:pt x="3810956" y="701736"/>
                  <a:pt x="3794766" y="705229"/>
                </a:cubicBezTo>
                <a:cubicBezTo>
                  <a:pt x="3778576" y="708722"/>
                  <a:pt x="3762905" y="710468"/>
                  <a:pt x="3747754" y="710468"/>
                </a:cubicBezTo>
                <a:cubicBezTo>
                  <a:pt x="3656656" y="710468"/>
                  <a:pt x="3611107" y="661427"/>
                  <a:pt x="3611107" y="563343"/>
                </a:cubicBezTo>
                <a:lnTo>
                  <a:pt x="3611107" y="318606"/>
                </a:lnTo>
                <a:cubicBezTo>
                  <a:pt x="3611107" y="318606"/>
                  <a:pt x="3533934" y="318606"/>
                  <a:pt x="3533934" y="318606"/>
                </a:cubicBezTo>
                <a:lnTo>
                  <a:pt x="3533934" y="234164"/>
                </a:lnTo>
                <a:lnTo>
                  <a:pt x="3611107" y="234164"/>
                </a:lnTo>
                <a:cubicBezTo>
                  <a:pt x="3611107" y="234164"/>
                  <a:pt x="3611107" y="127018"/>
                  <a:pt x="3611107" y="127018"/>
                </a:cubicBezTo>
                <a:lnTo>
                  <a:pt x="3716460" y="94779"/>
                </a:lnTo>
                <a:lnTo>
                  <a:pt x="3716460" y="234164"/>
                </a:lnTo>
                <a:cubicBezTo>
                  <a:pt x="3716460" y="234164"/>
                  <a:pt x="3828609" y="234164"/>
                  <a:pt x="3828609" y="234164"/>
                </a:cubicBezTo>
                <a:lnTo>
                  <a:pt x="3828609" y="318606"/>
                </a:lnTo>
                <a:lnTo>
                  <a:pt x="3716460" y="318606"/>
                </a:lnTo>
                <a:cubicBezTo>
                  <a:pt x="3716460" y="318606"/>
                  <a:pt x="3716460" y="543802"/>
                  <a:pt x="3716460" y="543802"/>
                </a:cubicBezTo>
                <a:cubicBezTo>
                  <a:pt x="3716460" y="573161"/>
                  <a:pt x="3721746" y="593977"/>
                  <a:pt x="3732366" y="606249"/>
                </a:cubicBezTo>
                <a:cubicBezTo>
                  <a:pt x="3742939" y="618521"/>
                  <a:pt x="3759601" y="624657"/>
                  <a:pt x="3782305" y="624657"/>
                </a:cubicBezTo>
                <a:cubicBezTo>
                  <a:pt x="3788347" y="624657"/>
                  <a:pt x="3795993" y="623383"/>
                  <a:pt x="3805245" y="620787"/>
                </a:cubicBezTo>
                <a:cubicBezTo>
                  <a:pt x="3814496" y="618238"/>
                  <a:pt x="3822284" y="614792"/>
                  <a:pt x="3828609" y="610591"/>
                </a:cubicBezTo>
                <a:lnTo>
                  <a:pt x="3828609" y="694562"/>
                </a:lnTo>
                <a:close/>
                <a:moveTo>
                  <a:pt x="494855" y="1526478"/>
                </a:moveTo>
                <a:lnTo>
                  <a:pt x="435381" y="1362124"/>
                </a:lnTo>
                <a:lnTo>
                  <a:pt x="174785" y="1362124"/>
                </a:lnTo>
                <a:cubicBezTo>
                  <a:pt x="174785" y="1362124"/>
                  <a:pt x="118050" y="1526478"/>
                  <a:pt x="118050" y="1526478"/>
                </a:cubicBezTo>
                <a:lnTo>
                  <a:pt x="0" y="1526478"/>
                </a:lnTo>
                <a:cubicBezTo>
                  <a:pt x="0" y="1526478"/>
                  <a:pt x="246530" y="875436"/>
                  <a:pt x="246530" y="875436"/>
                </a:cubicBezTo>
                <a:lnTo>
                  <a:pt x="366374" y="875436"/>
                </a:lnTo>
                <a:cubicBezTo>
                  <a:pt x="366374" y="875436"/>
                  <a:pt x="613801" y="1526478"/>
                  <a:pt x="613801" y="1526478"/>
                </a:cubicBezTo>
                <a:lnTo>
                  <a:pt x="494855" y="1526478"/>
                </a:lnTo>
                <a:close/>
                <a:moveTo>
                  <a:pt x="306004" y="973047"/>
                </a:moveTo>
                <a:lnTo>
                  <a:pt x="303266" y="973047"/>
                </a:lnTo>
                <a:cubicBezTo>
                  <a:pt x="301142" y="991220"/>
                  <a:pt x="297979" y="1006796"/>
                  <a:pt x="293731" y="1019823"/>
                </a:cubicBezTo>
                <a:lnTo>
                  <a:pt x="204758" y="1270885"/>
                </a:lnTo>
                <a:lnTo>
                  <a:pt x="404512" y="1270885"/>
                </a:lnTo>
                <a:cubicBezTo>
                  <a:pt x="404512" y="1270885"/>
                  <a:pt x="315066" y="1019823"/>
                  <a:pt x="315066" y="1019823"/>
                </a:cubicBezTo>
                <a:cubicBezTo>
                  <a:pt x="312045" y="1011941"/>
                  <a:pt x="309025" y="996364"/>
                  <a:pt x="306004" y="973047"/>
                </a:cubicBezTo>
                <a:close/>
                <a:moveTo>
                  <a:pt x="690786" y="1526478"/>
                </a:moveTo>
                <a:lnTo>
                  <a:pt x="690786" y="875436"/>
                </a:lnTo>
                <a:lnTo>
                  <a:pt x="798829" y="875436"/>
                </a:lnTo>
                <a:lnTo>
                  <a:pt x="798829" y="1526478"/>
                </a:lnTo>
                <a:lnTo>
                  <a:pt x="690786" y="1526478"/>
                </a:lnTo>
                <a:close/>
                <a:moveTo>
                  <a:pt x="1389973" y="968469"/>
                </a:moveTo>
                <a:lnTo>
                  <a:pt x="1389973" y="1526478"/>
                </a:lnTo>
                <a:lnTo>
                  <a:pt x="1280986" y="1526478"/>
                </a:lnTo>
                <a:lnTo>
                  <a:pt x="1280986" y="968469"/>
                </a:lnTo>
                <a:cubicBezTo>
                  <a:pt x="1280986" y="968469"/>
                  <a:pt x="1094401" y="968469"/>
                  <a:pt x="1094401" y="968469"/>
                </a:cubicBezTo>
                <a:lnTo>
                  <a:pt x="1094401" y="875388"/>
                </a:lnTo>
                <a:lnTo>
                  <a:pt x="1577030" y="875388"/>
                </a:lnTo>
                <a:lnTo>
                  <a:pt x="1577030" y="968469"/>
                </a:lnTo>
                <a:lnTo>
                  <a:pt x="1389973" y="968469"/>
                </a:lnTo>
                <a:close/>
                <a:moveTo>
                  <a:pt x="1967288" y="1289482"/>
                </a:moveTo>
                <a:cubicBezTo>
                  <a:pt x="1967288" y="1364862"/>
                  <a:pt x="1945481" y="1425090"/>
                  <a:pt x="1901914" y="1470167"/>
                </a:cubicBezTo>
                <a:cubicBezTo>
                  <a:pt x="1858348" y="1515292"/>
                  <a:pt x="1799158" y="1537806"/>
                  <a:pt x="1724392" y="1537806"/>
                </a:cubicBezTo>
                <a:cubicBezTo>
                  <a:pt x="1652646" y="1537806"/>
                  <a:pt x="1595533" y="1516377"/>
                  <a:pt x="1553005" y="1473566"/>
                </a:cubicBezTo>
                <a:cubicBezTo>
                  <a:pt x="1510477" y="1430755"/>
                  <a:pt x="1489237" y="1372698"/>
                  <a:pt x="1489237" y="1299442"/>
                </a:cubicBezTo>
                <a:cubicBezTo>
                  <a:pt x="1489237" y="1222268"/>
                  <a:pt x="1511043" y="1161426"/>
                  <a:pt x="1554610" y="1116916"/>
                </a:cubicBezTo>
                <a:cubicBezTo>
                  <a:pt x="1598176" y="1072405"/>
                  <a:pt x="1658594" y="1050174"/>
                  <a:pt x="1735767" y="1050174"/>
                </a:cubicBezTo>
                <a:cubicBezTo>
                  <a:pt x="1808409" y="1050174"/>
                  <a:pt x="1865145" y="1071461"/>
                  <a:pt x="1906021" y="1113942"/>
                </a:cubicBezTo>
                <a:cubicBezTo>
                  <a:pt x="1946897" y="1156470"/>
                  <a:pt x="1967335" y="1214952"/>
                  <a:pt x="1967335" y="1289435"/>
                </a:cubicBezTo>
                <a:close/>
                <a:moveTo>
                  <a:pt x="1858301" y="1293117"/>
                </a:moveTo>
                <a:cubicBezTo>
                  <a:pt x="1858301" y="1241668"/>
                  <a:pt x="1846878" y="1202632"/>
                  <a:pt x="1824033" y="1175964"/>
                </a:cubicBezTo>
                <a:cubicBezTo>
                  <a:pt x="1801188" y="1149343"/>
                  <a:pt x="1769799" y="1136032"/>
                  <a:pt x="1729820" y="1136032"/>
                </a:cubicBezTo>
                <a:cubicBezTo>
                  <a:pt x="1689841" y="1136032"/>
                  <a:pt x="1656422" y="1149956"/>
                  <a:pt x="1633105" y="1177805"/>
                </a:cubicBezTo>
                <a:cubicBezTo>
                  <a:pt x="1609788" y="1205653"/>
                  <a:pt x="1598129" y="1245019"/>
                  <a:pt x="1598129" y="1295854"/>
                </a:cubicBezTo>
                <a:cubicBezTo>
                  <a:pt x="1598129" y="1345179"/>
                  <a:pt x="1609788" y="1383554"/>
                  <a:pt x="1633105" y="1410930"/>
                </a:cubicBezTo>
                <a:cubicBezTo>
                  <a:pt x="1656422" y="1438307"/>
                  <a:pt x="1688944" y="1452042"/>
                  <a:pt x="1730717" y="1452042"/>
                </a:cubicBezTo>
                <a:cubicBezTo>
                  <a:pt x="1772489" y="1452042"/>
                  <a:pt x="1804586" y="1438590"/>
                  <a:pt x="1826062" y="1411638"/>
                </a:cubicBezTo>
                <a:cubicBezTo>
                  <a:pt x="1847539" y="1384686"/>
                  <a:pt x="1858301" y="1345179"/>
                  <a:pt x="1858301" y="1293117"/>
                </a:cubicBezTo>
                <a:close/>
                <a:moveTo>
                  <a:pt x="2363398" y="1526478"/>
                </a:moveTo>
                <a:lnTo>
                  <a:pt x="2363398" y="1456574"/>
                </a:lnTo>
                <a:cubicBezTo>
                  <a:pt x="2363398" y="1456574"/>
                  <a:pt x="2361604" y="1456574"/>
                  <a:pt x="2361604" y="1456574"/>
                </a:cubicBezTo>
                <a:cubicBezTo>
                  <a:pt x="2347397" y="1481684"/>
                  <a:pt x="2328091" y="1501509"/>
                  <a:pt x="2303736" y="1516047"/>
                </a:cubicBezTo>
                <a:cubicBezTo>
                  <a:pt x="2279380" y="1530585"/>
                  <a:pt x="2251909" y="1537854"/>
                  <a:pt x="2221323" y="1537854"/>
                </a:cubicBezTo>
                <a:cubicBezTo>
                  <a:pt x="2167136" y="1537854"/>
                  <a:pt x="2125836" y="1521664"/>
                  <a:pt x="2097374" y="1489284"/>
                </a:cubicBezTo>
                <a:cubicBezTo>
                  <a:pt x="2068911" y="1456904"/>
                  <a:pt x="2054704" y="1408334"/>
                  <a:pt x="2054704" y="1343527"/>
                </a:cubicBezTo>
                <a:lnTo>
                  <a:pt x="2054704" y="1061596"/>
                </a:lnTo>
                <a:lnTo>
                  <a:pt x="2160953" y="1061596"/>
                </a:lnTo>
                <a:lnTo>
                  <a:pt x="2160953" y="1330358"/>
                </a:lnTo>
                <a:cubicBezTo>
                  <a:pt x="2160953" y="1411497"/>
                  <a:pt x="2193191" y="1452042"/>
                  <a:pt x="2257668" y="1452042"/>
                </a:cubicBezTo>
                <a:cubicBezTo>
                  <a:pt x="2289434" y="1452042"/>
                  <a:pt x="2315017" y="1440856"/>
                  <a:pt x="2334416" y="1418435"/>
                </a:cubicBezTo>
                <a:cubicBezTo>
                  <a:pt x="2353769" y="1396062"/>
                  <a:pt x="2363492" y="1366656"/>
                  <a:pt x="2363492" y="1330358"/>
                </a:cubicBezTo>
                <a:lnTo>
                  <a:pt x="2363492" y="1061596"/>
                </a:lnTo>
                <a:lnTo>
                  <a:pt x="2469270" y="1061596"/>
                </a:lnTo>
                <a:lnTo>
                  <a:pt x="2469270" y="1526525"/>
                </a:lnTo>
                <a:lnTo>
                  <a:pt x="2363492" y="1526525"/>
                </a:lnTo>
                <a:close/>
                <a:moveTo>
                  <a:pt x="2869392" y="1163739"/>
                </a:moveTo>
                <a:cubicBezTo>
                  <a:pt x="2863964" y="1159821"/>
                  <a:pt x="2854995" y="1156187"/>
                  <a:pt x="2842582" y="1152836"/>
                </a:cubicBezTo>
                <a:cubicBezTo>
                  <a:pt x="2830168" y="1149531"/>
                  <a:pt x="2818840" y="1147832"/>
                  <a:pt x="2808550" y="1147832"/>
                </a:cubicBezTo>
                <a:cubicBezTo>
                  <a:pt x="2777964" y="1147832"/>
                  <a:pt x="2753325" y="1160860"/>
                  <a:pt x="2734539" y="1186867"/>
                </a:cubicBezTo>
                <a:cubicBezTo>
                  <a:pt x="2715753" y="1212922"/>
                  <a:pt x="2706407" y="1246813"/>
                  <a:pt x="2706407" y="1288585"/>
                </a:cubicBezTo>
                <a:lnTo>
                  <a:pt x="2706407" y="1526478"/>
                </a:lnTo>
                <a:lnTo>
                  <a:pt x="2601527" y="1526478"/>
                </a:lnTo>
                <a:lnTo>
                  <a:pt x="2601527" y="1061549"/>
                </a:lnTo>
                <a:lnTo>
                  <a:pt x="2706407" y="1061549"/>
                </a:lnTo>
                <a:lnTo>
                  <a:pt x="2706407" y="1151891"/>
                </a:lnTo>
                <a:cubicBezTo>
                  <a:pt x="2706407" y="1151891"/>
                  <a:pt x="2708201" y="1151891"/>
                  <a:pt x="2708201" y="1151891"/>
                </a:cubicBezTo>
                <a:cubicBezTo>
                  <a:pt x="2718490" y="1120739"/>
                  <a:pt x="2734067" y="1096525"/>
                  <a:pt x="2754977" y="1079249"/>
                </a:cubicBezTo>
                <a:cubicBezTo>
                  <a:pt x="2775887" y="1061974"/>
                  <a:pt x="2799912" y="1053383"/>
                  <a:pt x="2827147" y="1053383"/>
                </a:cubicBezTo>
                <a:cubicBezTo>
                  <a:pt x="2845319" y="1053383"/>
                  <a:pt x="2859385" y="1055507"/>
                  <a:pt x="2869392" y="1059755"/>
                </a:cubicBezTo>
                <a:lnTo>
                  <a:pt x="2869392" y="1163739"/>
                </a:lnTo>
                <a:close/>
              </a:path>
            </a:pathLst>
          </a:custGeom>
          <a:gradFill>
            <a:gsLst>
              <a:gs pos="15000">
                <a:srgbClr val="7F62AA"/>
              </a:gs>
              <a:gs pos="43000">
                <a:srgbClr val="67508E"/>
              </a:gs>
              <a:gs pos="79000">
                <a:srgbClr val="4F3D72"/>
              </a:gs>
              <a:gs pos="100000">
                <a:srgbClr val="463768"/>
              </a:gs>
            </a:gsLst>
            <a:lin ang="0" scaled="1"/>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12847933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4" name="Picture 3" descr="A colorful swirly paper&#10;&#10;Description automatically generated with medium confidence">
            <a:extLst>
              <a:ext uri="{FF2B5EF4-FFF2-40B4-BE49-F238E27FC236}">
                <a16:creationId xmlns:a16="http://schemas.microsoft.com/office/drawing/2014/main" id="{C10FC1FE-00C2-1219-C580-58C124ED058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1719346"/>
            <a:ext cx="4176986" cy="1231106"/>
          </a:xfrm>
          <a:noFill/>
        </p:spPr>
        <p:txBody>
          <a:bodyPr vert="horz" wrap="square" lIns="0" tIns="0" rIns="0" bIns="0" rtlCol="0" anchor="b" anchorCtr="0">
            <a:spAutoFit/>
          </a:bodyPr>
          <a:lstStyle>
            <a:lvl1pPr>
              <a:defRPr lang="en-US" sz="4000" dirty="0">
                <a:gradFill>
                  <a:gsLst>
                    <a:gs pos="15000">
                      <a:srgbClr val="7F62AA"/>
                    </a:gs>
                    <a:gs pos="43000">
                      <a:srgbClr val="67508E"/>
                    </a:gs>
                    <a:gs pos="79000">
                      <a:srgbClr val="4F3D72"/>
                    </a:gs>
                    <a:gs pos="100000">
                      <a:srgbClr val="463768"/>
                    </a:gs>
                  </a:gsLst>
                  <a:lin ang="0" scaled="1"/>
                </a:gra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379076"/>
            <a:ext cx="4176986"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D16811F2-708E-E594-A7AE-4F974BD95CF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683F-4189-A418-0FFC-95F5A8A41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8D5F58-655F-F7EB-CFAA-D4294B4E2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57FAF2-FC17-E22D-716D-E8296EE866E0}"/>
              </a:ext>
            </a:extLst>
          </p:cNvPr>
          <p:cNvSpPr>
            <a:spLocks noGrp="1"/>
          </p:cNvSpPr>
          <p:nvPr>
            <p:ph type="dt" sz="half" idx="10"/>
          </p:nvPr>
        </p:nvSpPr>
        <p:spPr/>
        <p:txBody>
          <a:bodyPr/>
          <a:lstStyle/>
          <a:p>
            <a:fld id="{E00163B5-A4D6-4690-A74E-22C030D05EEA}" type="datetimeFigureOut">
              <a:rPr lang="en-US" smtClean="0"/>
              <a:t>9/4/24</a:t>
            </a:fld>
            <a:endParaRPr lang="en-US"/>
          </a:p>
        </p:txBody>
      </p:sp>
      <p:sp>
        <p:nvSpPr>
          <p:cNvPr id="5" name="Footer Placeholder 4">
            <a:extLst>
              <a:ext uri="{FF2B5EF4-FFF2-40B4-BE49-F238E27FC236}">
                <a16:creationId xmlns:a16="http://schemas.microsoft.com/office/drawing/2014/main" id="{E686BB1C-2181-E809-BDE6-13EE12A51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2AD838-A20B-8B1A-B5AA-1B0D275CB6CD}"/>
              </a:ext>
            </a:extLst>
          </p:cNvPr>
          <p:cNvSpPr>
            <a:spLocks noGrp="1"/>
          </p:cNvSpPr>
          <p:nvPr>
            <p:ph type="sldNum" sz="quarter" idx="12"/>
          </p:nvPr>
        </p:nvSpPr>
        <p:spPr/>
        <p:txBody>
          <a:bodyPr/>
          <a:lstStyle/>
          <a:p>
            <a:fld id="{2B6632E2-CC13-43FA-93DA-99FFC637F9A1}" type="slidenum">
              <a:rPr lang="en-US" smtClean="0"/>
              <a:t>‹#›</a:t>
            </a:fld>
            <a:endParaRPr lang="en-US"/>
          </a:p>
        </p:txBody>
      </p:sp>
    </p:spTree>
    <p:extLst>
      <p:ext uri="{BB962C8B-B14F-4D97-AF65-F5344CB8AC3E}">
        <p14:creationId xmlns:p14="http://schemas.microsoft.com/office/powerpoint/2010/main" val="8923024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bg>
      <p:bgPr>
        <a:solidFill>
          <a:srgbClr val="702573"/>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933A29F-32C8-3D72-CB23-40801C10530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4" name="MS logo gray - EMF" descr="Microsoft logo, gray text version">
            <a:extLst>
              <a:ext uri="{FF2B5EF4-FFF2-40B4-BE49-F238E27FC236}">
                <a16:creationId xmlns:a16="http://schemas.microsoft.com/office/drawing/2014/main" id="{8685BD4B-3E62-146E-1EFC-ABCD9A7D25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25" name="Graphic 5">
            <a:extLst>
              <a:ext uri="{FF2B5EF4-FFF2-40B4-BE49-F238E27FC236}">
                <a16:creationId xmlns:a16="http://schemas.microsoft.com/office/drawing/2014/main" id="{9869975B-4CD3-58FC-DAC0-997A12E9C564}"/>
              </a:ext>
            </a:extLst>
          </p:cNvPr>
          <p:cNvGrpSpPr/>
          <p:nvPr userDrawn="1"/>
        </p:nvGrpSpPr>
        <p:grpSpPr>
          <a:xfrm>
            <a:off x="587450" y="2711278"/>
            <a:ext cx="3247665" cy="1627506"/>
            <a:chOff x="587450" y="2711278"/>
            <a:chExt cx="3247665" cy="1627506"/>
          </a:xfrm>
          <a:gradFill>
            <a:gsLst>
              <a:gs pos="36000">
                <a:srgbClr val="D33244"/>
              </a:gs>
              <a:gs pos="85000">
                <a:srgbClr val="AC35AE"/>
              </a:gs>
            </a:gsLst>
            <a:lin ang="13200000" scaled="0"/>
          </a:gradFill>
        </p:grpSpPr>
        <p:sp>
          <p:nvSpPr>
            <p:cNvPr id="26" name="Freeform: Shape 25">
              <a:extLst>
                <a:ext uri="{FF2B5EF4-FFF2-40B4-BE49-F238E27FC236}">
                  <a16:creationId xmlns:a16="http://schemas.microsoft.com/office/drawing/2014/main" id="{A6DA114E-892D-2154-5D64-D124E6E3C80F}"/>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3B50421-CBF7-943B-8458-69210F8BD6D7}"/>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9BF90F6-7393-86F6-E47D-84A9971D7A7D}"/>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BE31851C-4ED8-00AD-D9E4-F2F0D359644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37438C5-BD29-196D-4304-088CBF89FEBC}"/>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AD100A51-2DC4-4CC8-4C56-E56F32F985B0}"/>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F7FE12BB-EC28-A5AA-481B-43959FE330E2}"/>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B603A97-3CD3-0CC9-1AEC-65E19B67F179}"/>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B7D3D84-4927-DFF8-B8AE-75D31F65221B}"/>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5734E60-586C-5FEB-2DE8-1EBEB42EF01E}"/>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2809940-3789-27EA-161D-4D01FA3EDF56}"/>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DA373B3-2F9A-4FFD-E852-C8A1B56AD151}"/>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F258A24-6163-270F-F4FE-C85BF1E6E5E5}"/>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7DFC1AA-DFA2-41DC-5C07-FE81A722617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706AB9E-B66F-5BB5-0B78-231829014FB3}"/>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2526171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Title Slide">
    <p:bg>
      <p:bgPr>
        <a:solidFill>
          <a:srgbClr val="702573"/>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8BC5F6D-2D3D-9201-3B93-9FF41D430F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302670"/>
            <a:ext cx="9144000" cy="1231106"/>
          </a:xfrm>
          <a:noFill/>
        </p:spPr>
        <p:txBody>
          <a:bodyPr lIns="0" tIns="0" rIns="0" bIns="0" anchor="b" anchorCtr="0">
            <a:spAutoFit/>
          </a:bodyPr>
          <a:lstStyle>
            <a:lvl1pPr>
              <a:defRPr sz="4000" spc="-50" baseline="0">
                <a:solidFill>
                  <a:srgbClr val="AC35AE"/>
                </a:solidFill>
                <a:latin typeface="+mj-lt"/>
                <a:cs typeface="Segoe UI" panose="020B0502040204020203" pitchFamily="34"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2" name="MS logo gray - EMF" descr="Microsoft logo, gray text version">
            <a:extLst>
              <a:ext uri="{FF2B5EF4-FFF2-40B4-BE49-F238E27FC236}">
                <a16:creationId xmlns:a16="http://schemas.microsoft.com/office/drawing/2014/main" id="{BBEE3085-A7E1-6080-02B7-07A2EED8F8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708101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slideLayout" Target="../slideLayouts/slideLayout90.xml"/><Relationship Id="rId47" Type="http://schemas.openxmlformats.org/officeDocument/2006/relationships/slideLayout" Target="../slideLayouts/slideLayout95.xml"/><Relationship Id="rId50" Type="http://schemas.openxmlformats.org/officeDocument/2006/relationships/theme" Target="../theme/theme2.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slideLayout" Target="../slideLayouts/slideLayout93.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49" Type="http://schemas.openxmlformats.org/officeDocument/2006/relationships/slideLayout" Target="../slideLayouts/slideLayout97.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slideLayout" Target="../slideLayouts/slideLayout92.xml"/><Relationship Id="rId52" Type="http://schemas.openxmlformats.org/officeDocument/2006/relationships/image" Target="../media/image2.svg"/><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slideLayout" Target="../slideLayouts/slideLayout91.xml"/><Relationship Id="rId48" Type="http://schemas.openxmlformats.org/officeDocument/2006/relationships/slideLayout" Target="../slideLayouts/slideLayout96.xml"/><Relationship Id="rId8" Type="http://schemas.openxmlformats.org/officeDocument/2006/relationships/slideLayout" Target="../slideLayouts/slideLayout56.xml"/><Relationship Id="rId51" Type="http://schemas.openxmlformats.org/officeDocument/2006/relationships/image" Target="../media/image1.png"/><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46" Type="http://schemas.openxmlformats.org/officeDocument/2006/relationships/slideLayout" Target="../slideLayouts/slideLayout94.xml"/><Relationship Id="rId20" Type="http://schemas.openxmlformats.org/officeDocument/2006/relationships/slideLayout" Target="../slideLayouts/slideLayout68.xml"/><Relationship Id="rId41" Type="http://schemas.openxmlformats.org/officeDocument/2006/relationships/slideLayout" Target="../slideLayouts/slideLayout89.xml"/><Relationship Id="rId1" Type="http://schemas.openxmlformats.org/officeDocument/2006/relationships/slideLayout" Target="../slideLayouts/slideLayout49.xml"/><Relationship Id="rId6"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9" Type="http://schemas.openxmlformats.org/officeDocument/2006/relationships/slideLayout" Target="../slideLayouts/slideLayout136.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47" Type="http://schemas.openxmlformats.org/officeDocument/2006/relationships/slideLayout" Target="../slideLayouts/slideLayout144.xml"/><Relationship Id="rId50" Type="http://schemas.openxmlformats.org/officeDocument/2006/relationships/slideLayout" Target="../slideLayouts/slideLayout147.xml"/><Relationship Id="rId55" Type="http://schemas.openxmlformats.org/officeDocument/2006/relationships/image" Target="../media/image1.png"/><Relationship Id="rId7" Type="http://schemas.openxmlformats.org/officeDocument/2006/relationships/slideLayout" Target="../slideLayouts/slideLayout10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9" Type="http://schemas.openxmlformats.org/officeDocument/2006/relationships/slideLayout" Target="../slideLayouts/slideLayout126.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45" Type="http://schemas.openxmlformats.org/officeDocument/2006/relationships/slideLayout" Target="../slideLayouts/slideLayout142.xml"/><Relationship Id="rId53" Type="http://schemas.openxmlformats.org/officeDocument/2006/relationships/slideLayout" Target="../slideLayouts/slideLayout150.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52" Type="http://schemas.openxmlformats.org/officeDocument/2006/relationships/slideLayout" Target="../slideLayouts/slideLayout149.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48" Type="http://schemas.openxmlformats.org/officeDocument/2006/relationships/slideLayout" Target="../slideLayouts/slideLayout145.xml"/><Relationship Id="rId56" Type="http://schemas.openxmlformats.org/officeDocument/2006/relationships/image" Target="../media/image2.svg"/><Relationship Id="rId8" Type="http://schemas.openxmlformats.org/officeDocument/2006/relationships/slideLayout" Target="../slideLayouts/slideLayout105.xml"/><Relationship Id="rId51" Type="http://schemas.openxmlformats.org/officeDocument/2006/relationships/slideLayout" Target="../slideLayouts/slideLayout148.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slideLayout" Target="../slideLayouts/slideLayout143.xml"/><Relationship Id="rId20" Type="http://schemas.openxmlformats.org/officeDocument/2006/relationships/slideLayout" Target="../slideLayouts/slideLayout117.xml"/><Relationship Id="rId41" Type="http://schemas.openxmlformats.org/officeDocument/2006/relationships/slideLayout" Target="../slideLayouts/slideLayout138.xml"/><Relationship Id="rId54" Type="http://schemas.openxmlformats.org/officeDocument/2006/relationships/theme" Target="../theme/theme3.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49" Type="http://schemas.openxmlformats.org/officeDocument/2006/relationships/slideLayout" Target="../slideLayouts/slideLayout1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2"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57"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5">
            <a:extLst>
              <a:ext uri="{96DAC541-7B7A-43D3-8B79-37D633B846F1}">
                <asvg:svgBlip xmlns:asvg="http://schemas.microsoft.com/office/drawing/2016/SVG/main" r:embed="rId5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47554124"/>
      </p:ext>
    </p:extLst>
  </p:cSld>
  <p:clrMap bg1="lt1" tx1="dk1" bg2="lt2" tx2="dk2" accent1="accent1" accent2="accent2" accent3="accent3" accent4="accent4" accent5="accent5" accent6="accent6" hlink="hlink" folHlink="folHlink"/>
  <p:sldLayoutIdLst>
    <p:sldLayoutId id="2147485604" r:id="rId1"/>
    <p:sldLayoutId id="2147485605" r:id="rId2"/>
    <p:sldLayoutId id="2147485606" r:id="rId3"/>
    <p:sldLayoutId id="2147485607" r:id="rId4"/>
    <p:sldLayoutId id="2147485608" r:id="rId5"/>
    <p:sldLayoutId id="2147485609" r:id="rId6"/>
    <p:sldLayoutId id="2147485610" r:id="rId7"/>
    <p:sldLayoutId id="2147485611" r:id="rId8"/>
    <p:sldLayoutId id="2147485612" r:id="rId9"/>
    <p:sldLayoutId id="2147485613" r:id="rId10"/>
    <p:sldLayoutId id="2147485614" r:id="rId11"/>
    <p:sldLayoutId id="2147485615" r:id="rId12"/>
    <p:sldLayoutId id="2147485616" r:id="rId13"/>
    <p:sldLayoutId id="2147485617" r:id="rId14"/>
    <p:sldLayoutId id="2147485618" r:id="rId15"/>
    <p:sldLayoutId id="2147485619" r:id="rId16"/>
    <p:sldLayoutId id="2147485620" r:id="rId17"/>
    <p:sldLayoutId id="2147485621" r:id="rId18"/>
    <p:sldLayoutId id="2147485622" r:id="rId19"/>
    <p:sldLayoutId id="2147485623" r:id="rId20"/>
    <p:sldLayoutId id="2147485624" r:id="rId21"/>
    <p:sldLayoutId id="2147485625" r:id="rId22"/>
    <p:sldLayoutId id="2147485626" r:id="rId23"/>
    <p:sldLayoutId id="2147485627" r:id="rId24"/>
    <p:sldLayoutId id="2147485628" r:id="rId25"/>
    <p:sldLayoutId id="2147485629" r:id="rId26"/>
    <p:sldLayoutId id="2147485630" r:id="rId27"/>
    <p:sldLayoutId id="2147485631" r:id="rId28"/>
    <p:sldLayoutId id="2147485632" r:id="rId29"/>
    <p:sldLayoutId id="2147485633" r:id="rId30"/>
    <p:sldLayoutId id="2147485634" r:id="rId31"/>
    <p:sldLayoutId id="2147485635" r:id="rId32"/>
    <p:sldLayoutId id="2147485636" r:id="rId33"/>
    <p:sldLayoutId id="2147485637" r:id="rId34"/>
    <p:sldLayoutId id="2147485638" r:id="rId35"/>
    <p:sldLayoutId id="2147485639" r:id="rId36"/>
    <p:sldLayoutId id="2147485640" r:id="rId37"/>
    <p:sldLayoutId id="2147485641" r:id="rId38"/>
    <p:sldLayoutId id="2147485642" r:id="rId39"/>
    <p:sldLayoutId id="2147485643" r:id="rId40"/>
    <p:sldLayoutId id="2147485644" r:id="rId41"/>
    <p:sldLayoutId id="2147485645" r:id="rId42"/>
    <p:sldLayoutId id="2147485646" r:id="rId43"/>
    <p:sldLayoutId id="2147485647" r:id="rId44"/>
    <p:sldLayoutId id="2147485648" r:id="rId45"/>
    <p:sldLayoutId id="2147485649" r:id="rId46"/>
    <p:sldLayoutId id="2147485650" r:id="rId47"/>
    <p:sldLayoutId id="2147485651" r:id="rId48"/>
    <p:sldLayoutId id="2147485652" r:id="rId49"/>
    <p:sldLayoutId id="2147485653" r:id="rId50"/>
    <p:sldLayoutId id="2147485654" r:id="rId51"/>
    <p:sldLayoutId id="2147485655" r:id="rId52"/>
    <p:sldLayoutId id="2147485656"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61.xml"/><Relationship Id="rId6" Type="http://schemas.openxmlformats.org/officeDocument/2006/relationships/image" Target="../media/image44.svg"/><Relationship Id="rId11" Type="http://schemas.openxmlformats.org/officeDocument/2006/relationships/hyperlink" Target="https://aka.ms/azai/python" TargetMode="External"/><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1.xml"/></Relationships>
</file>

<file path=ppt/slides/_rels/slide13.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hyperlink" Target="https://www.sbert.net/index.html" TargetMode="External"/><Relationship Id="rId7" Type="http://schemas.openxmlformats.org/officeDocument/2006/relationships/hyperlink" Target="https://aka.ms/aitour/vectors" TargetMode="External"/><Relationship Id="rId2" Type="http://schemas.openxmlformats.org/officeDocument/2006/relationships/notesSlide" Target="../notesSlides/notesSlide12.xml"/><Relationship Id="rId1" Type="http://schemas.openxmlformats.org/officeDocument/2006/relationships/slideLayout" Target="../slideLayouts/slideLayout54.xml"/><Relationship Id="rId6" Type="http://schemas.openxmlformats.org/officeDocument/2006/relationships/hyperlink" Target="https://github.com/pamelafox/vector-search-demos/blob/main/vector_embeddings.ipynb" TargetMode="External"/><Relationship Id="rId5" Type="http://schemas.openxmlformats.org/officeDocument/2006/relationships/hyperlink" Target="https://learn.microsoft.com/en-us/azure/ai-services/computer-vision/how-to/image-retrieval" TargetMode="External"/><Relationship Id="rId4" Type="http://schemas.openxmlformats.org/officeDocument/2006/relationships/hyperlink" Target="https://platform.openai.com/docs/guides/embeddings/use-cases" TargetMode="External"/><Relationship Id="rId9" Type="http://schemas.openxmlformats.org/officeDocument/2006/relationships/image" Target="../media/image47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2.xml.rels><?xml version="1.0" encoding="UTF-8" standalone="yes"?>
<Relationships xmlns="http://schemas.openxmlformats.org/package/2006/relationships"><Relationship Id="rId8" Type="http://schemas.openxmlformats.org/officeDocument/2006/relationships/hyperlink" Target="https://aka.ms/aitour/vectors" TargetMode="External"/><Relationship Id="rId3" Type="http://schemas.openxmlformats.org/officeDocument/2006/relationships/hyperlink" Target="https://pamelafox.github.io/vectors-comparison/" TargetMode="External"/><Relationship Id="rId7" Type="http://schemas.openxmlformats.org/officeDocument/2006/relationships/hyperlink" Target="https://github.com/pamelafox/vector-search-demos/blob/main/vector_embeddings.ipynb" TargetMode="External"/><Relationship Id="rId2" Type="http://schemas.openxmlformats.org/officeDocument/2006/relationships/notesSlide" Target="../notesSlides/notesSlide21.xml"/><Relationship Id="rId1" Type="http://schemas.openxmlformats.org/officeDocument/2006/relationships/slideLayout" Target="../slideLayouts/slideLayout54.xml"/><Relationship Id="rId6" Type="http://schemas.openxmlformats.org/officeDocument/2006/relationships/image" Target="../media/image470.png"/><Relationship Id="rId5" Type="http://schemas.openxmlformats.org/officeDocument/2006/relationships/customXml" Target="../ink/ink2.xml"/><Relationship Id="rId4" Type="http://schemas.openxmlformats.org/officeDocument/2006/relationships/hyperlink" Target="https://aka.ms/aitour/vector-similarity"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pamelafox/vector-search-demos/blob/main/vector_embeddings.ipynb" TargetMode="External"/><Relationship Id="rId2" Type="http://schemas.openxmlformats.org/officeDocument/2006/relationships/notesSlide" Target="../notesSlides/notesSlide22.xml"/><Relationship Id="rId1" Type="http://schemas.openxmlformats.org/officeDocument/2006/relationships/slideLayout" Target="../slideLayouts/slideLayout54.xml"/><Relationship Id="rId4" Type="http://schemas.openxmlformats.org/officeDocument/2006/relationships/hyperlink" Target="https://aka.ms/aitour/vector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52.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8.xml"/><Relationship Id="rId1" Type="http://schemas.openxmlformats.org/officeDocument/2006/relationships/slideLayout" Target="../slideLayouts/slideLayout61.xml"/><Relationship Id="rId5" Type="http://schemas.openxmlformats.org/officeDocument/2006/relationships/image" Target="../media/image54.jpeg"/><Relationship Id="rId4" Type="http://schemas.openxmlformats.org/officeDocument/2006/relationships/image" Target="../media/image5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9.xml"/><Relationship Id="rId1" Type="http://schemas.openxmlformats.org/officeDocument/2006/relationships/slideLayout" Target="../slideLayouts/slideLayout61.xml"/><Relationship Id="rId5" Type="http://schemas.openxmlformats.org/officeDocument/2006/relationships/image" Target="../media/image54.jpeg"/><Relationship Id="rId4" Type="http://schemas.openxmlformats.org/officeDocument/2006/relationships/image" Target="../media/image53.jpe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83.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93.xml"/><Relationship Id="rId4" Type="http://schemas.openxmlformats.org/officeDocument/2006/relationships/image" Target="../media/image57.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9.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54.xml"/><Relationship Id="rId6" Type="http://schemas.openxmlformats.org/officeDocument/2006/relationships/hyperlink" Target="https://aka.ms/aitour/azure-search" TargetMode="External"/><Relationship Id="rId5" Type="http://schemas.openxmlformats.org/officeDocument/2006/relationships/hyperlink" Target="https://github.com/pamelafox/vector-search-demos/blob/main/azure_ai_search.ipynb" TargetMode="External"/><Relationship Id="rId4" Type="http://schemas.openxmlformats.org/officeDocument/2006/relationships/image" Target="../media/image59.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6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97.xml"/></Relationships>
</file>

<file path=ppt/slides/_rels/slide43.xml.rels><?xml version="1.0" encoding="UTF-8" standalone="yes"?>
<Relationships xmlns="http://schemas.openxmlformats.org/package/2006/relationships"><Relationship Id="rId3" Type="http://schemas.microsoft.com/office/2018/10/relationships/comments" Target="../comments/modernComment_7FFFF8F8_CBD913BB.xml"/><Relationship Id="rId2" Type="http://schemas.openxmlformats.org/officeDocument/2006/relationships/notesSlide" Target="../notesSlides/notesSlide42.xml"/><Relationship Id="rId1" Type="http://schemas.openxmlformats.org/officeDocument/2006/relationships/slideLayout" Target="../slideLayouts/slideLayout57.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57.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3" Type="http://schemas.microsoft.com/office/2018/10/relationships/comments" Target="../comments/modernComment_7FFFF8FA_822A0010.xml"/><Relationship Id="rId2" Type="http://schemas.openxmlformats.org/officeDocument/2006/relationships/notesSlide" Target="../notesSlides/notesSlide45.xml"/><Relationship Id="rId1" Type="http://schemas.openxmlformats.org/officeDocument/2006/relationships/slideLayout" Target="../slideLayouts/slideLayout52.xml"/><Relationship Id="rId4" Type="http://schemas.openxmlformats.org/officeDocument/2006/relationships/hyperlink" Target="https://learn.microsoft.com/en-us/azure/search/vector-search-filters"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52.xml"/><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pamelafox/vector-search-demos/blob/main/image_search.ipynb" TargetMode="External"/><Relationship Id="rId2" Type="http://schemas.openxmlformats.org/officeDocument/2006/relationships/notesSlide" Target="../notesSlides/notesSlide47.xml"/><Relationship Id="rId1" Type="http://schemas.openxmlformats.org/officeDocument/2006/relationships/slideLayout" Target="../slideLayouts/slideLayout52.xml"/><Relationship Id="rId4" Type="http://schemas.openxmlformats.org/officeDocument/2006/relationships/hyperlink" Target="https://aka.ms/aitour/image-search"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6.xml"/><Relationship Id="rId1" Type="http://schemas.openxmlformats.org/officeDocument/2006/relationships/slideLayout" Target="../slideLayouts/slideLayout52.xml"/><Relationship Id="rId5" Type="http://schemas.openxmlformats.org/officeDocument/2006/relationships/image" Target="../media/image72.png"/><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8.xml"/><Relationship Id="rId1" Type="http://schemas.openxmlformats.org/officeDocument/2006/relationships/slideLayout" Target="../slideLayouts/slideLayout52.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1.xml"/></Relationships>
</file>

<file path=ppt/slides/_rels/slide6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9.xml"/></Relationships>
</file>

<file path=ppt/slides/_rels/slide6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1.xml"/><Relationship Id="rId1" Type="http://schemas.openxmlformats.org/officeDocument/2006/relationships/slideLayout" Target="../slideLayouts/slideLayout97.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pamelafox/vector-search-demos/blob/main/search_relevance.ipynb" TargetMode="External"/><Relationship Id="rId2" Type="http://schemas.openxmlformats.org/officeDocument/2006/relationships/notesSlide" Target="../notesSlides/notesSlide62.xml"/><Relationship Id="rId1" Type="http://schemas.openxmlformats.org/officeDocument/2006/relationships/slideLayout" Target="../slideLayouts/slideLayout52.xml"/><Relationship Id="rId4" Type="http://schemas.openxmlformats.org/officeDocument/2006/relationships/hyperlink" Target="https://aka.ms/aitour/search-relevance"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2.xml"/></Relationships>
</file>

<file path=ppt/slides/_rels/slide6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6.xml"/><Relationship Id="rId1" Type="http://schemas.openxmlformats.org/officeDocument/2006/relationships/slideLayout" Target="../slideLayouts/slideLayout52.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52.xml"/></Relationships>
</file>

<file path=ppt/slides/_rels/slide6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8.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61.xml"/><Relationship Id="rId4" Type="http://schemas.openxmlformats.org/officeDocument/2006/relationships/image" Target="../media/image3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2.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5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2.xml"/><Relationship Id="rId1" Type="http://schemas.openxmlformats.org/officeDocument/2006/relationships/slideLayout" Target="../slideLayouts/slideLayout52.xml"/></Relationships>
</file>

<file path=ppt/slides/_rels/slide7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3.xml"/><Relationship Id="rId1" Type="http://schemas.openxmlformats.org/officeDocument/2006/relationships/slideLayout" Target="../slideLayouts/slideLayout83.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4.xml"/><Relationship Id="rId1" Type="http://schemas.openxmlformats.org/officeDocument/2006/relationships/slideLayout" Target="../slideLayouts/slideLayout83.xml"/></Relationships>
</file>

<file path=ppt/slides/_rels/slide7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5.xml"/><Relationship Id="rId1" Type="http://schemas.openxmlformats.org/officeDocument/2006/relationships/slideLayout" Target="../slideLayouts/slideLayout52.xml"/><Relationship Id="rId4" Type="http://schemas.openxmlformats.org/officeDocument/2006/relationships/hyperlink" Target="https://techcommunity.microsoft.com/t5/azure-ai-services-blog/azure-cognitive-search-outperforming-vector-search-with-hybrid/ba-p/3929167" TargetMode="External"/></Relationships>
</file>

<file path=ppt/slides/_rels/slide77.xml.rels><?xml version="1.0" encoding="UTF-8" standalone="yes"?>
<Relationships xmlns="http://schemas.openxmlformats.org/package/2006/relationships"><Relationship Id="rId3" Type="http://schemas.openxmlformats.org/officeDocument/2006/relationships/hyperlink" Target="https://techcommunity.microsoft.com/t5/azure-ai-services-blog/azure-cognitive-search-outperforming-vector-search-with-hybrid/ba-p/3929167" TargetMode="External"/><Relationship Id="rId2" Type="http://schemas.openxmlformats.org/officeDocument/2006/relationships/notesSlide" Target="../notesSlides/notesSlide76.xml"/><Relationship Id="rId1" Type="http://schemas.openxmlformats.org/officeDocument/2006/relationships/slideLayout" Target="../slideLayouts/slideLayout6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9.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Azure-Samples/azure-search-openai-demo/blob/main/docs/data_ingestion.md" TargetMode="External"/><Relationship Id="rId7" Type="http://schemas.openxmlformats.org/officeDocument/2006/relationships/image" Target="../media/image86.svg"/><Relationship Id="rId2" Type="http://schemas.openxmlformats.org/officeDocument/2006/relationships/notesSlide" Target="../notesSlides/notesSlide78.xml"/><Relationship Id="rId1" Type="http://schemas.openxmlformats.org/officeDocument/2006/relationships/slideLayout" Target="../slideLayouts/slideLayout52.xml"/><Relationship Id="rId6" Type="http://schemas.openxmlformats.org/officeDocument/2006/relationships/image" Target="../media/image85.png"/><Relationship Id="rId5" Type="http://schemas.openxmlformats.org/officeDocument/2006/relationships/image" Target="../media/image84.svg"/><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1.xml"/></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9.xml"/><Relationship Id="rId1" Type="http://schemas.openxmlformats.org/officeDocument/2006/relationships/slideLayout" Target="../slideLayouts/slideLayout52.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0.xml"/><Relationship Id="rId1" Type="http://schemas.openxmlformats.org/officeDocument/2006/relationships/slideLayout" Target="../slideLayouts/slideLayout52.xml"/><Relationship Id="rId5" Type="http://schemas.openxmlformats.org/officeDocument/2006/relationships/hyperlink" Target="https://learn.microsoft.com/azure/search/vector-search-integrated-vectorization" TargetMode="External"/><Relationship Id="rId4" Type="http://schemas.openxmlformats.org/officeDocument/2006/relationships/image" Target="../media/image59.svg"/></Relationships>
</file>

<file path=ppt/slides/_rels/slide8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1.xml"/><Relationship Id="rId1" Type="http://schemas.openxmlformats.org/officeDocument/2006/relationships/slideLayout" Target="../slideLayouts/slideLayout52.xml"/><Relationship Id="rId4" Type="http://schemas.openxmlformats.org/officeDocument/2006/relationships/image" Target="../media/image89.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1.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3.xml"/><Relationship Id="rId1" Type="http://schemas.openxmlformats.org/officeDocument/2006/relationships/slideLayout" Target="../slideLayouts/slideLayout52.xml"/></Relationships>
</file>

<file path=ppt/slides/_rels/slide85.xml.rels><?xml version="1.0" encoding="UTF-8" standalone="yes"?>
<Relationships xmlns="http://schemas.openxmlformats.org/package/2006/relationships"><Relationship Id="rId3" Type="http://schemas.openxmlformats.org/officeDocument/2006/relationships/hyperlink" Target="https://aka.ms/AzureAISearch" TargetMode="External"/><Relationship Id="rId2" Type="http://schemas.openxmlformats.org/officeDocument/2006/relationships/notesSlide" Target="../notesSlides/notesSlide84.xml"/><Relationship Id="rId1" Type="http://schemas.openxmlformats.org/officeDocument/2006/relationships/slideLayout" Target="../slideLayouts/slideLayout52.xml"/><Relationship Id="rId6" Type="http://schemas.openxmlformats.org/officeDocument/2006/relationships/hyperlink" Target="https://aka.ms/AzureAIStudio" TargetMode="External"/><Relationship Id="rId5" Type="http://schemas.openxmlformats.org/officeDocument/2006/relationships/hyperlink" Target="https://aka.ms/azai/python" TargetMode="External"/><Relationship Id="rId4" Type="http://schemas.openxmlformats.org/officeDocument/2006/relationships/hyperlink" Target="https://aka.ms/ragrelevance"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85.xml"/><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61.xml"/><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810319-A1AA-7C11-749F-08396D27FD8B}"/>
              </a:ext>
            </a:extLst>
          </p:cNvPr>
          <p:cNvSpPr>
            <a:spLocks noGrp="1"/>
          </p:cNvSpPr>
          <p:nvPr>
            <p:ph type="title" idx="4294967295"/>
          </p:nvPr>
        </p:nvSpPr>
        <p:spPr>
          <a:xfrm>
            <a:off x="0" y="2351088"/>
            <a:ext cx="5219700" cy="1230312"/>
          </a:xfrm>
          <a:noFill/>
        </p:spPr>
        <p:txBody>
          <a:bodyPr/>
          <a:lstStyle/>
          <a:p>
            <a:r>
              <a:rPr lang="en-US">
                <a:noFill/>
              </a:rPr>
              <a:t>Microsoft Build</a:t>
            </a:r>
          </a:p>
        </p:txBody>
      </p:sp>
      <p:pic>
        <p:nvPicPr>
          <p:cNvPr id="7" name="Picture 6" descr="A screenshot of a computer&#10;&#10;Description automatically generated">
            <a:extLst>
              <a:ext uri="{FF2B5EF4-FFF2-40B4-BE49-F238E27FC236}">
                <a16:creationId xmlns:a16="http://schemas.microsoft.com/office/drawing/2014/main" id="{7387FB83-6377-4DD1-403F-7EE38D0D81A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502406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Title 1054">
            <a:extLst>
              <a:ext uri="{FF2B5EF4-FFF2-40B4-BE49-F238E27FC236}">
                <a16:creationId xmlns:a16="http://schemas.microsoft.com/office/drawing/2014/main" id="{2BF1977F-FEA0-E3FD-491C-6DDD417F7EB1}"/>
              </a:ext>
            </a:extLst>
          </p:cNvPr>
          <p:cNvSpPr>
            <a:spLocks noGrp="1"/>
          </p:cNvSpPr>
          <p:nvPr>
            <p:ph type="title"/>
          </p:nvPr>
        </p:nvSpPr>
        <p:spPr/>
        <p:txBody>
          <a:bodyPr/>
          <a:lstStyle/>
          <a:p>
            <a:pPr algn="ctr"/>
            <a:r>
              <a:rPr lang="en-US"/>
              <a:t>RAG – </a:t>
            </a:r>
            <a:r>
              <a:rPr lang="en-US" u="sng"/>
              <a:t>R</a:t>
            </a:r>
            <a:r>
              <a:rPr lang="en-US"/>
              <a:t>etrieval </a:t>
            </a:r>
            <a:r>
              <a:rPr lang="en-US" u="sng"/>
              <a:t>A</a:t>
            </a:r>
            <a:r>
              <a:rPr lang="en-US"/>
              <a:t>ugmented </a:t>
            </a:r>
            <a:r>
              <a:rPr lang="en-US" u="sng"/>
              <a:t>G</a:t>
            </a:r>
            <a:r>
              <a:rPr lang="en-US"/>
              <a:t>eneration</a:t>
            </a:r>
          </a:p>
        </p:txBody>
      </p:sp>
      <p:grpSp>
        <p:nvGrpSpPr>
          <p:cNvPr id="11" name="Group 10">
            <a:extLst>
              <a:ext uri="{FF2B5EF4-FFF2-40B4-BE49-F238E27FC236}">
                <a16:creationId xmlns:a16="http://schemas.microsoft.com/office/drawing/2014/main" id="{F59780F9-CA35-C74C-1A87-0A2DEB945CD4}"/>
              </a:ext>
            </a:extLst>
          </p:cNvPr>
          <p:cNvGrpSpPr/>
          <p:nvPr/>
        </p:nvGrpSpPr>
        <p:grpSpPr>
          <a:xfrm>
            <a:off x="2043763" y="3344134"/>
            <a:ext cx="2667611" cy="2522251"/>
            <a:chOff x="2033824" y="3787030"/>
            <a:chExt cx="2667611" cy="2522251"/>
          </a:xfrm>
        </p:grpSpPr>
        <p:sp>
          <p:nvSpPr>
            <p:cNvPr id="12" name="Text Placeholder 5">
              <a:extLst>
                <a:ext uri="{FF2B5EF4-FFF2-40B4-BE49-F238E27FC236}">
                  <a16:creationId xmlns:a16="http://schemas.microsoft.com/office/drawing/2014/main" id="{7F5C311F-2B5C-7EB3-B280-B8B0A3A2D978}"/>
                </a:ext>
              </a:extLst>
            </p:cNvPr>
            <p:cNvSpPr txBox="1">
              <a:spLocks/>
            </p:cNvSpPr>
            <p:nvPr/>
          </p:nvSpPr>
          <p:spPr>
            <a:xfrm>
              <a:off x="2650351" y="5298970"/>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dirty="0">
                  <a:latin typeface="+mj-lt"/>
                  <a:cs typeface="Segoe UI Semilight"/>
                </a:rPr>
                <a:t>Document Search</a:t>
              </a:r>
              <a:endParaRPr lang="en-US" sz="5550" dirty="0">
                <a:cs typeface="Arial"/>
              </a:endParaRPr>
            </a:p>
          </p:txBody>
        </p:sp>
        <p:pic>
          <p:nvPicPr>
            <p:cNvPr id="13" name="Graphic 3">
              <a:extLst>
                <a:ext uri="{FF2B5EF4-FFF2-40B4-BE49-F238E27FC236}">
                  <a16:creationId xmlns:a16="http://schemas.microsoft.com/office/drawing/2014/main" id="{1D3BA5C7-62BF-1D66-F12D-13767635A5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0746" y="3787030"/>
              <a:ext cx="1168288" cy="1291166"/>
            </a:xfrm>
            <a:prstGeom prst="rect">
              <a:avLst/>
            </a:prstGeom>
          </p:spPr>
        </p:pic>
        <p:sp>
          <p:nvSpPr>
            <p:cNvPr id="14" name="Arrow: Right 8">
              <a:extLst>
                <a:ext uri="{FF2B5EF4-FFF2-40B4-BE49-F238E27FC236}">
                  <a16:creationId xmlns:a16="http://schemas.microsoft.com/office/drawing/2014/main" id="{20677121-DDB0-73D6-16F1-5D6CB5E7C12A}"/>
                </a:ext>
              </a:extLst>
            </p:cNvPr>
            <p:cNvSpPr/>
            <p:nvPr/>
          </p:nvSpPr>
          <p:spPr bwMode="auto">
            <a:xfrm>
              <a:off x="2033824" y="4336772"/>
              <a:ext cx="1056685" cy="34909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7">
            <a:extLst>
              <a:ext uri="{FF2B5EF4-FFF2-40B4-BE49-F238E27FC236}">
                <a16:creationId xmlns:a16="http://schemas.microsoft.com/office/drawing/2014/main" id="{9BE1A093-FE95-6927-EB53-8592720D2910}"/>
              </a:ext>
            </a:extLst>
          </p:cNvPr>
          <p:cNvSpPr txBox="1"/>
          <p:nvPr/>
        </p:nvSpPr>
        <p:spPr>
          <a:xfrm>
            <a:off x="4521572" y="4296569"/>
            <a:ext cx="2562549" cy="166199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dirty="0" err="1">
                <a:solidFill>
                  <a:schemeClr val="tx1"/>
                </a:solidFill>
                <a:ea typeface="+mn-lt"/>
                <a:cs typeface="+mn-lt"/>
              </a:rPr>
              <a:t>PerksPlus.pdf#page</a:t>
            </a:r>
            <a:r>
              <a:rPr lang="en-US" sz="1200" dirty="0">
                <a:solidFill>
                  <a:schemeClr val="tx1"/>
                </a:solidFill>
                <a:ea typeface="+mn-lt"/>
                <a:cs typeface="+mn-lt"/>
              </a:rPr>
              <a:t>=2: Some of the lessons covered under </a:t>
            </a:r>
            <a:r>
              <a:rPr lang="en-US" sz="1200" dirty="0" err="1">
                <a:solidFill>
                  <a:schemeClr val="tx1"/>
                </a:solidFill>
                <a:ea typeface="+mn-lt"/>
                <a:cs typeface="+mn-lt"/>
              </a:rPr>
              <a:t>PerksPlus</a:t>
            </a:r>
            <a:r>
              <a:rPr lang="en-US" sz="1200" dirty="0">
                <a:solidFill>
                  <a:schemeClr val="tx1"/>
                </a:solidFill>
                <a:ea typeface="+mn-lt"/>
                <a:cs typeface="+mn-lt"/>
              </a:rPr>
              <a:t> include: · Skiing and snowboarding lessons · Scuba diving lessons · Surfing lessons · Horseback riding lessons These lessons provide employees with the opportunity to try new things, challenge themselves, and improve their physical skills.….</a:t>
            </a:r>
          </a:p>
        </p:txBody>
      </p:sp>
      <p:grpSp>
        <p:nvGrpSpPr>
          <p:cNvPr id="16" name="Group 15">
            <a:extLst>
              <a:ext uri="{FF2B5EF4-FFF2-40B4-BE49-F238E27FC236}">
                <a16:creationId xmlns:a16="http://schemas.microsoft.com/office/drawing/2014/main" id="{2BEE5532-442A-D1F9-A4CF-D062C36F0620}"/>
              </a:ext>
            </a:extLst>
          </p:cNvPr>
          <p:cNvGrpSpPr/>
          <p:nvPr/>
        </p:nvGrpSpPr>
        <p:grpSpPr>
          <a:xfrm>
            <a:off x="2043402" y="2981492"/>
            <a:ext cx="6924898" cy="3186972"/>
            <a:chOff x="2033463" y="3424388"/>
            <a:chExt cx="6924898" cy="3186972"/>
          </a:xfrm>
        </p:grpSpPr>
        <p:sp>
          <p:nvSpPr>
            <p:cNvPr id="17" name="Text Placeholder 5">
              <a:extLst>
                <a:ext uri="{FF2B5EF4-FFF2-40B4-BE49-F238E27FC236}">
                  <a16:creationId xmlns:a16="http://schemas.microsoft.com/office/drawing/2014/main" id="{E92B5109-885E-EFAE-5F76-3FAE53DAFD41}"/>
                </a:ext>
              </a:extLst>
            </p:cNvPr>
            <p:cNvSpPr txBox="1">
              <a:spLocks/>
            </p:cNvSpPr>
            <p:nvPr/>
          </p:nvSpPr>
          <p:spPr>
            <a:xfrm>
              <a:off x="7166495" y="5227238"/>
              <a:ext cx="1791866" cy="13841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dirty="0">
                  <a:latin typeface="+mj-lt"/>
                  <a:cs typeface="Segoe UI Semilight"/>
                </a:rPr>
                <a:t>Large Language Model</a:t>
              </a:r>
              <a:endParaRPr lang="en-US" sz="2000" dirty="0">
                <a:cs typeface="Arial"/>
              </a:endParaRPr>
            </a:p>
          </p:txBody>
        </p:sp>
        <p:pic>
          <p:nvPicPr>
            <p:cNvPr id="18" name="Graphic 2">
              <a:extLst>
                <a:ext uri="{FF2B5EF4-FFF2-40B4-BE49-F238E27FC236}">
                  <a16:creationId xmlns:a16="http://schemas.microsoft.com/office/drawing/2014/main" id="{C23532BA-4F85-7DE8-9BD6-6A115AB3F6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23094" y="3424388"/>
              <a:ext cx="1627908" cy="1721555"/>
            </a:xfrm>
            <a:prstGeom prst="rect">
              <a:avLst/>
            </a:prstGeom>
          </p:spPr>
        </p:pic>
        <p:sp>
          <p:nvSpPr>
            <p:cNvPr id="19" name="Arrow: Right 10">
              <a:extLst>
                <a:ext uri="{FF2B5EF4-FFF2-40B4-BE49-F238E27FC236}">
                  <a16:creationId xmlns:a16="http://schemas.microsoft.com/office/drawing/2014/main" id="{7B13AB45-832E-83C6-85AE-68EEA2FA07CB}"/>
                </a:ext>
              </a:extLst>
            </p:cNvPr>
            <p:cNvSpPr/>
            <p:nvPr/>
          </p:nvSpPr>
          <p:spPr bwMode="auto">
            <a:xfrm>
              <a:off x="4302231" y="4336772"/>
              <a:ext cx="2850593" cy="29330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Right 11">
              <a:extLst>
                <a:ext uri="{FF2B5EF4-FFF2-40B4-BE49-F238E27FC236}">
                  <a16:creationId xmlns:a16="http://schemas.microsoft.com/office/drawing/2014/main" id="{028AB859-F287-2EB8-7813-6865DB1F9045}"/>
                </a:ext>
              </a:extLst>
            </p:cNvPr>
            <p:cNvSpPr/>
            <p:nvPr/>
          </p:nvSpPr>
          <p:spPr bwMode="auto">
            <a:xfrm>
              <a:off x="2033463" y="3491935"/>
              <a:ext cx="5119360" cy="29330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81D3ADEB-4140-6256-BAF6-115CAADA0753}"/>
              </a:ext>
            </a:extLst>
          </p:cNvPr>
          <p:cNvGrpSpPr/>
          <p:nvPr/>
        </p:nvGrpSpPr>
        <p:grpSpPr>
          <a:xfrm>
            <a:off x="8415343" y="1382779"/>
            <a:ext cx="3480724" cy="3033342"/>
            <a:chOff x="8405404" y="1825675"/>
            <a:chExt cx="3480724" cy="3033342"/>
          </a:xfrm>
        </p:grpSpPr>
        <p:grpSp>
          <p:nvGrpSpPr>
            <p:cNvPr id="22" name="Group 21">
              <a:extLst>
                <a:ext uri="{FF2B5EF4-FFF2-40B4-BE49-F238E27FC236}">
                  <a16:creationId xmlns:a16="http://schemas.microsoft.com/office/drawing/2014/main" id="{99A49E8A-CD1A-4CA0-D465-7C8A982F0DCD}"/>
                </a:ext>
              </a:extLst>
            </p:cNvPr>
            <p:cNvGrpSpPr/>
            <p:nvPr/>
          </p:nvGrpSpPr>
          <p:grpSpPr>
            <a:xfrm>
              <a:off x="8405404" y="1825675"/>
              <a:ext cx="3480724" cy="1290070"/>
              <a:chOff x="18815883" y="2962848"/>
              <a:chExt cx="5090699" cy="2466784"/>
            </a:xfrm>
          </p:grpSpPr>
          <p:sp>
            <p:nvSpPr>
              <p:cNvPr id="25" name="Speech Bubble: Rectangle with Corners Rounded 18">
                <a:extLst>
                  <a:ext uri="{FF2B5EF4-FFF2-40B4-BE49-F238E27FC236}">
                    <a16:creationId xmlns:a16="http://schemas.microsoft.com/office/drawing/2014/main" id="{8E7C8B44-A25E-5173-888B-E11ABB01558F}"/>
                  </a:ext>
                </a:extLst>
              </p:cNvPr>
              <p:cNvSpPr/>
              <p:nvPr/>
            </p:nvSpPr>
            <p:spPr bwMode="auto">
              <a:xfrm>
                <a:off x="18815883" y="2962848"/>
                <a:ext cx="5090699" cy="2466784"/>
              </a:xfrm>
              <a:prstGeom prst="wedgeRoundRectCallout">
                <a:avLst>
                  <a:gd name="adj1" fmla="val 24202"/>
                  <a:gd name="adj2" fmla="val 65278"/>
                  <a:gd name="adj3" fmla="val 16667"/>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12">
                <a:extLst>
                  <a:ext uri="{FF2B5EF4-FFF2-40B4-BE49-F238E27FC236}">
                    <a16:creationId xmlns:a16="http://schemas.microsoft.com/office/drawing/2014/main" id="{FD84D2AB-7AD1-FA09-70EE-8D6FC50C26D2}"/>
                  </a:ext>
                </a:extLst>
              </p:cNvPr>
              <p:cNvSpPr txBox="1"/>
              <p:nvPr/>
            </p:nvSpPr>
            <p:spPr>
              <a:xfrm>
                <a:off x="18985365" y="3395991"/>
                <a:ext cx="4751733" cy="1588976"/>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en-US" sz="1800" dirty="0">
                    <a:solidFill>
                      <a:schemeClr val="bg1"/>
                    </a:solidFill>
                    <a:latin typeface="Segoe UI"/>
                    <a:ea typeface="Menlo"/>
                    <a:cs typeface="Menlo"/>
                  </a:rPr>
                  <a:t>Yes, your company perks cover underwater activities such as scuba diving lessons </a:t>
                </a:r>
                <a:r>
                  <a:rPr lang="en-US" sz="1800" baseline="30000" dirty="0">
                    <a:solidFill>
                      <a:schemeClr val="bg1"/>
                    </a:solidFill>
                    <a:latin typeface="Segoe UI"/>
                    <a:ea typeface="Menlo"/>
                    <a:cs typeface="Menlo"/>
                  </a:rPr>
                  <a:t>1</a:t>
                </a:r>
                <a:endParaRPr lang="en-US" sz="1800" baseline="30000" dirty="0">
                  <a:solidFill>
                    <a:schemeClr val="bg1"/>
                  </a:solidFill>
                  <a:latin typeface="Segoe UI"/>
                  <a:cs typeface="Segoe UI"/>
                </a:endParaRPr>
              </a:p>
            </p:txBody>
          </p:sp>
        </p:grpSp>
        <p:pic>
          <p:nvPicPr>
            <p:cNvPr id="23" name="Graphic 14">
              <a:extLst>
                <a:ext uri="{FF2B5EF4-FFF2-40B4-BE49-F238E27FC236}">
                  <a16:creationId xmlns:a16="http://schemas.microsoft.com/office/drawing/2014/main" id="{9C7D9676-8C8B-E9F0-9325-18E0B9CB75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70747" y="3241075"/>
              <a:ext cx="1537460" cy="1617942"/>
            </a:xfrm>
            <a:prstGeom prst="rect">
              <a:avLst/>
            </a:prstGeom>
          </p:spPr>
        </p:pic>
        <p:sp>
          <p:nvSpPr>
            <p:cNvPr id="24" name="Arrow: Right 17">
              <a:extLst>
                <a:ext uri="{FF2B5EF4-FFF2-40B4-BE49-F238E27FC236}">
                  <a16:creationId xmlns:a16="http://schemas.microsoft.com/office/drawing/2014/main" id="{6B789832-BAEB-04EA-D5CD-2F3987217E09}"/>
                </a:ext>
              </a:extLst>
            </p:cNvPr>
            <p:cNvSpPr/>
            <p:nvPr/>
          </p:nvSpPr>
          <p:spPr bwMode="auto">
            <a:xfrm>
              <a:off x="9096126" y="4392563"/>
              <a:ext cx="830562" cy="34112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472BD45C-E79E-F205-740F-B1A456F9C5C1}"/>
              </a:ext>
            </a:extLst>
          </p:cNvPr>
          <p:cNvGrpSpPr/>
          <p:nvPr/>
        </p:nvGrpSpPr>
        <p:grpSpPr>
          <a:xfrm>
            <a:off x="173007" y="1851108"/>
            <a:ext cx="3603650" cy="4058409"/>
            <a:chOff x="163068" y="2294004"/>
            <a:chExt cx="3603650" cy="4058409"/>
          </a:xfrm>
        </p:grpSpPr>
        <p:pic>
          <p:nvPicPr>
            <p:cNvPr id="32" name="Graphic 13">
              <a:extLst>
                <a:ext uri="{FF2B5EF4-FFF2-40B4-BE49-F238E27FC236}">
                  <a16:creationId xmlns:a16="http://schemas.microsoft.com/office/drawing/2014/main" id="{FF01692D-55B1-A42B-5B75-E4ABA8BB12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5107" y="3488251"/>
              <a:ext cx="1477321" cy="1530271"/>
            </a:xfrm>
            <a:prstGeom prst="rect">
              <a:avLst/>
            </a:prstGeom>
          </p:spPr>
        </p:pic>
        <p:sp>
          <p:nvSpPr>
            <p:cNvPr id="33" name="Text Placeholder 5">
              <a:extLst>
                <a:ext uri="{FF2B5EF4-FFF2-40B4-BE49-F238E27FC236}">
                  <a16:creationId xmlns:a16="http://schemas.microsoft.com/office/drawing/2014/main" id="{D93B7EE0-7551-0A08-D0C8-70C8A9DE47D0}"/>
                </a:ext>
              </a:extLst>
            </p:cNvPr>
            <p:cNvSpPr txBox="1">
              <a:spLocks/>
            </p:cNvSpPr>
            <p:nvPr/>
          </p:nvSpPr>
          <p:spPr>
            <a:xfrm>
              <a:off x="163068" y="5342102"/>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dirty="0">
                  <a:latin typeface="+mj-lt"/>
                  <a:cs typeface="Segoe UI Semilight"/>
                </a:rPr>
                <a:t>User</a:t>
              </a:r>
              <a:endParaRPr lang="en-US" dirty="0"/>
            </a:p>
            <a:p>
              <a:pPr marL="0" indent="0" algn="ctr" defTabSz="1865484">
                <a:buNone/>
                <a:defRPr/>
              </a:pPr>
              <a:r>
                <a:rPr lang="en-US" sz="2000" dirty="0">
                  <a:latin typeface="+mj-lt"/>
                  <a:cs typeface="Segoe UI Semilight"/>
                </a:rPr>
                <a:t>Question</a:t>
              </a:r>
              <a:endParaRPr lang="en-US" sz="2000" dirty="0">
                <a:cs typeface="Segoe UI Semilight"/>
              </a:endParaRPr>
            </a:p>
          </p:txBody>
        </p:sp>
        <p:grpSp>
          <p:nvGrpSpPr>
            <p:cNvPr id="34" name="Group 33">
              <a:extLst>
                <a:ext uri="{FF2B5EF4-FFF2-40B4-BE49-F238E27FC236}">
                  <a16:creationId xmlns:a16="http://schemas.microsoft.com/office/drawing/2014/main" id="{3FCA1D30-F500-33F5-A7A0-93438F79E8D1}"/>
                </a:ext>
              </a:extLst>
            </p:cNvPr>
            <p:cNvGrpSpPr/>
            <p:nvPr/>
          </p:nvGrpSpPr>
          <p:grpSpPr>
            <a:xfrm>
              <a:off x="305871" y="2294004"/>
              <a:ext cx="3460847" cy="1041523"/>
              <a:chOff x="521530" y="4240114"/>
              <a:chExt cx="5425157" cy="1671130"/>
            </a:xfrm>
          </p:grpSpPr>
          <p:sp>
            <p:nvSpPr>
              <p:cNvPr id="35" name="Speech Bubble: Rectangle with Corners Rounded 7">
                <a:extLst>
                  <a:ext uri="{FF2B5EF4-FFF2-40B4-BE49-F238E27FC236}">
                    <a16:creationId xmlns:a16="http://schemas.microsoft.com/office/drawing/2014/main" id="{46D6D408-5217-4135-9DE3-470429CA32AE}"/>
                  </a:ext>
                </a:extLst>
              </p:cNvPr>
              <p:cNvSpPr/>
              <p:nvPr/>
            </p:nvSpPr>
            <p:spPr bwMode="auto">
              <a:xfrm>
                <a:off x="521530" y="4240114"/>
                <a:ext cx="5425157" cy="1436405"/>
              </a:xfrm>
              <a:prstGeom prst="wedgeRoundRectCallou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 Placeholder 5">
                <a:extLst>
                  <a:ext uri="{FF2B5EF4-FFF2-40B4-BE49-F238E27FC236}">
                    <a16:creationId xmlns:a16="http://schemas.microsoft.com/office/drawing/2014/main" id="{3C828F2B-15D1-AD9E-2A0F-666CA93C2649}"/>
                  </a:ext>
                </a:extLst>
              </p:cNvPr>
              <p:cNvSpPr txBox="1">
                <a:spLocks/>
              </p:cNvSpPr>
              <p:nvPr/>
            </p:nvSpPr>
            <p:spPr>
              <a:xfrm>
                <a:off x="672027" y="4327751"/>
                <a:ext cx="5239178" cy="158349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dirty="0">
                    <a:solidFill>
                      <a:srgbClr val="000000"/>
                    </a:solidFill>
                    <a:latin typeface="Segoe UI"/>
                    <a:cs typeface="Segoe UI Semilight"/>
                  </a:rPr>
                  <a:t>Do my company perks cover underwater activities?</a:t>
                </a:r>
                <a:endParaRPr lang="en-US" sz="2000" dirty="0">
                  <a:solidFill>
                    <a:srgbClr val="000000"/>
                  </a:solidFill>
                  <a:latin typeface="Segoe UI"/>
                  <a:cs typeface="Segoe UI"/>
                </a:endParaRPr>
              </a:p>
            </p:txBody>
          </p:sp>
        </p:grpSp>
      </p:grpSp>
      <p:sp>
        <p:nvSpPr>
          <p:cNvPr id="2" name="TextBox 1">
            <a:extLst>
              <a:ext uri="{FF2B5EF4-FFF2-40B4-BE49-F238E27FC236}">
                <a16:creationId xmlns:a16="http://schemas.microsoft.com/office/drawing/2014/main" id="{93469B00-3FD1-08B4-518F-E4EB9B56717A}"/>
              </a:ext>
            </a:extLst>
          </p:cNvPr>
          <p:cNvSpPr txBox="1"/>
          <p:nvPr/>
        </p:nvSpPr>
        <p:spPr>
          <a:xfrm>
            <a:off x="660220" y="6199975"/>
            <a:ext cx="9247169" cy="307777"/>
          </a:xfrm>
          <a:prstGeom prst="rect">
            <a:avLst/>
          </a:prstGeom>
          <a:noFill/>
        </p:spPr>
        <p:txBody>
          <a:bodyPr wrap="square" lIns="0" tIns="0" rIns="0" bIns="0" rtlCol="0" anchor="t">
            <a:spAutoFit/>
          </a:bodyPr>
          <a:lstStyle/>
          <a:p>
            <a:r>
              <a:rPr lang="en-US" sz="2000" dirty="0"/>
              <a:t>💻 </a:t>
            </a:r>
            <a:r>
              <a:rPr lang="en-US" sz="2000" dirty="0">
                <a:hlinkClick r:id="rId11"/>
              </a:rPr>
              <a:t>Demo: RAG app thought process </a:t>
            </a:r>
            <a:r>
              <a:rPr lang="en-US" sz="2000" dirty="0"/>
              <a:t>(</a:t>
            </a:r>
            <a:r>
              <a:rPr lang="en-US" sz="2000" dirty="0">
                <a:hlinkClick r:id="rId11"/>
              </a:rPr>
              <a:t>aka.ms/azai/python</a:t>
            </a:r>
            <a:r>
              <a:rPr lang="en-US" sz="2000" dirty="0">
                <a:latin typeface="Segoe UI_MSFontService"/>
              </a:rPr>
              <a:t>)</a:t>
            </a:r>
          </a:p>
        </p:txBody>
      </p:sp>
    </p:spTree>
    <p:extLst>
      <p:ext uri="{BB962C8B-B14F-4D97-AF65-F5344CB8AC3E}">
        <p14:creationId xmlns:p14="http://schemas.microsoft.com/office/powerpoint/2010/main" val="950170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694FBA-222F-C5C5-5E43-90248D1A1D55}"/>
              </a:ext>
            </a:extLst>
          </p:cNvPr>
          <p:cNvSpPr>
            <a:spLocks noGrp="1"/>
          </p:cNvSpPr>
          <p:nvPr>
            <p:ph type="title"/>
          </p:nvPr>
        </p:nvSpPr>
        <p:spPr/>
        <p:txBody>
          <a:bodyPr/>
          <a:lstStyle/>
          <a:p>
            <a:pPr algn="ctr"/>
            <a:r>
              <a:rPr lang="en-US"/>
              <a:t>Robust retrieval for RAG apps</a:t>
            </a:r>
          </a:p>
        </p:txBody>
      </p:sp>
      <p:sp>
        <p:nvSpPr>
          <p:cNvPr id="6" name="Content Placeholder 5">
            <a:extLst>
              <a:ext uri="{FF2B5EF4-FFF2-40B4-BE49-F238E27FC236}">
                <a16:creationId xmlns:a16="http://schemas.microsoft.com/office/drawing/2014/main" id="{222EA8C9-335F-A16A-AE7C-4C2C92C99336}"/>
              </a:ext>
            </a:extLst>
          </p:cNvPr>
          <p:cNvSpPr>
            <a:spLocks noGrp="1"/>
          </p:cNvSpPr>
          <p:nvPr>
            <p:ph sz="quarter" idx="10"/>
          </p:nvPr>
        </p:nvSpPr>
        <p:spPr>
          <a:xfrm>
            <a:off x="584200" y="1435100"/>
            <a:ext cx="6583680" cy="4833938"/>
          </a:xfrm>
        </p:spPr>
        <p:txBody>
          <a:bodyPr>
            <a:normAutofit/>
          </a:bodyPr>
          <a:lstStyle/>
          <a:p>
            <a:r>
              <a:rPr lang="en-US" sz="2400" dirty="0"/>
              <a:t>Responses only as good as retrieved data</a:t>
            </a:r>
          </a:p>
          <a:p>
            <a:r>
              <a:rPr lang="en-US" sz="2400" dirty="0"/>
              <a:t>Keyword search recall challenges</a:t>
            </a:r>
            <a:endParaRPr lang="en-US" dirty="0"/>
          </a:p>
          <a:p>
            <a:pPr lvl="1"/>
            <a:r>
              <a:rPr lang="en-US" dirty="0"/>
              <a:t>“vocabulary gap”</a:t>
            </a:r>
          </a:p>
          <a:p>
            <a:pPr lvl="1"/>
            <a:r>
              <a:rPr lang="en-US" dirty="0"/>
              <a:t>Gets worse with natural language questions</a:t>
            </a:r>
          </a:p>
          <a:p>
            <a:r>
              <a:rPr lang="en-US" sz="2400" dirty="0"/>
              <a:t>Vector-based retrieval finds</a:t>
            </a:r>
            <a:br>
              <a:rPr lang="en-US" sz="2400" dirty="0"/>
            </a:br>
            <a:r>
              <a:rPr lang="en-US" sz="2400" dirty="0"/>
              <a:t>documents by semantic similarity</a:t>
            </a:r>
          </a:p>
          <a:p>
            <a:pPr lvl="1"/>
            <a:r>
              <a:rPr lang="en-US" dirty="0"/>
              <a:t>Robust to variation in how concepts are articulated</a:t>
            </a:r>
            <a:br>
              <a:rPr lang="en-US" dirty="0"/>
            </a:br>
            <a:r>
              <a:rPr lang="en-US" dirty="0"/>
              <a:t>(word choices, morphology, specificity, etc.)</a:t>
            </a:r>
          </a:p>
        </p:txBody>
      </p:sp>
      <p:sp>
        <p:nvSpPr>
          <p:cNvPr id="7" name="Rounded Rectangle 1">
            <a:extLst>
              <a:ext uri="{FF2B5EF4-FFF2-40B4-BE49-F238E27FC236}">
                <a16:creationId xmlns:a16="http://schemas.microsoft.com/office/drawing/2014/main" id="{00DC3CEF-365B-AE74-F5B9-BAD8782C9589}"/>
              </a:ext>
              <a:ext uri="{C183D7F6-B498-43B3-948B-1728B52AA6E4}">
                <adec:decorative xmlns:adec="http://schemas.microsoft.com/office/drawing/2017/decorative" val="1"/>
              </a:ext>
            </a:extLst>
          </p:cNvPr>
          <p:cNvSpPr/>
          <p:nvPr/>
        </p:nvSpPr>
        <p:spPr bwMode="auto">
          <a:xfrm>
            <a:off x="7573482" y="1435100"/>
            <a:ext cx="4047018" cy="4833938"/>
          </a:xfrm>
          <a:prstGeom prst="roundRect">
            <a:avLst>
              <a:gd name="adj" fmla="val 2824"/>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UI Semibold"/>
                <a:ea typeface="+mn-ea"/>
                <a:cs typeface="Segoe UI" pitchFamily="34" charset="0"/>
              </a:rPr>
              <a:t>Example</a:t>
            </a:r>
          </a:p>
        </p:txBody>
      </p:sp>
      <p:sp>
        <p:nvSpPr>
          <p:cNvPr id="9" name="Rounded Rectangle 1">
            <a:extLst>
              <a:ext uri="{FF2B5EF4-FFF2-40B4-BE49-F238E27FC236}">
                <a16:creationId xmlns:a16="http://schemas.microsoft.com/office/drawing/2014/main" id="{CCD2FF03-E77C-0CB7-4EE9-5762C7A951A3}"/>
              </a:ext>
              <a:ext uri="{C183D7F6-B498-43B3-948B-1728B52AA6E4}">
                <adec:decorative xmlns:adec="http://schemas.microsoft.com/office/drawing/2017/decorative" val="1"/>
              </a:ext>
            </a:extLst>
          </p:cNvPr>
          <p:cNvSpPr/>
          <p:nvPr/>
        </p:nvSpPr>
        <p:spPr bwMode="auto">
          <a:xfrm>
            <a:off x="7573482" y="2516319"/>
            <a:ext cx="4047018" cy="2671501"/>
          </a:xfrm>
          <a:prstGeom prst="roundRect">
            <a:avLst>
              <a:gd name="adj" fmla="val 0"/>
            </a:avLst>
          </a:prstGeom>
        </p:spPr>
        <p:txBody>
          <a:bodyPr vert="horz" wrap="square" lIns="365760" tIns="0" rIns="365760" bIns="0" rtlCol="0" anchor="ctr" anchorCtr="0">
            <a:spAutoFit/>
          </a:bodyPr>
          <a:lstStyle/>
          <a:p>
            <a:pPr algn="ctr" defTabSz="932742">
              <a:spcBef>
                <a:spcPct val="20000"/>
              </a:spcBef>
              <a:buSzPct val="90000"/>
            </a:pPr>
            <a:r>
              <a:rPr lang="en-US" sz="2400" dirty="0">
                <a:solidFill>
                  <a:srgbClr val="C03BC4"/>
                </a:solidFill>
                <a:latin typeface="Segoe UI Semibold"/>
                <a:cs typeface="Segoe UI" panose="020B0502040204020203" pitchFamily="34" charset="0"/>
              </a:rPr>
              <a:t>Question: </a:t>
            </a:r>
          </a:p>
          <a:p>
            <a:pPr algn="ctr" defTabSz="932742">
              <a:spcBef>
                <a:spcPct val="20000"/>
              </a:spcBef>
              <a:buSzPct val="90000"/>
            </a:pPr>
            <a:r>
              <a:rPr lang="en-US" sz="2000" dirty="0">
                <a:solidFill>
                  <a:srgbClr val="000000"/>
                </a:solidFill>
                <a:cs typeface="Segoe UI" panose="020B0502040204020203" pitchFamily="34" charset="0"/>
              </a:rPr>
              <a:t>“Looking for lessons on underwater activities”</a:t>
            </a:r>
          </a:p>
          <a:p>
            <a:pPr algn="ctr" defTabSz="932742">
              <a:spcBef>
                <a:spcPct val="20000"/>
              </a:spcBef>
              <a:buSzPct val="90000"/>
            </a:pPr>
            <a:endParaRPr lang="en-US" sz="2400" dirty="0">
              <a:solidFill>
                <a:srgbClr val="000000"/>
              </a:solidFill>
              <a:cs typeface="Segoe UI" panose="020B0502040204020203" pitchFamily="34" charset="0"/>
            </a:endParaRPr>
          </a:p>
          <a:p>
            <a:pPr algn="ctr" defTabSz="932742">
              <a:spcBef>
                <a:spcPct val="20000"/>
              </a:spcBef>
              <a:buSzPct val="90000"/>
            </a:pPr>
            <a:r>
              <a:rPr lang="en-US" sz="2400" dirty="0">
                <a:solidFill>
                  <a:srgbClr val="F4364C"/>
                </a:solidFill>
                <a:latin typeface="Segoe UI Semibold"/>
                <a:cs typeface="Segoe UI" panose="020B0502040204020203" pitchFamily="34" charset="0"/>
              </a:rPr>
              <a:t>Won’t match:</a:t>
            </a:r>
          </a:p>
          <a:p>
            <a:pPr algn="ctr" defTabSz="932742">
              <a:spcBef>
                <a:spcPct val="20000"/>
              </a:spcBef>
              <a:buSzPct val="90000"/>
            </a:pPr>
            <a:r>
              <a:rPr lang="en-US" sz="2000" dirty="0">
                <a:solidFill>
                  <a:srgbClr val="000000"/>
                </a:solidFill>
                <a:cs typeface="Segoe UI" panose="020B0502040204020203" pitchFamily="34" charset="0"/>
              </a:rPr>
              <a:t>“Scuba classes”</a:t>
            </a:r>
          </a:p>
          <a:p>
            <a:pPr algn="ctr" defTabSz="932742">
              <a:spcBef>
                <a:spcPct val="20000"/>
              </a:spcBef>
              <a:buSzPct val="90000"/>
            </a:pPr>
            <a:r>
              <a:rPr lang="en-US" sz="2000" dirty="0">
                <a:solidFill>
                  <a:srgbClr val="000000"/>
                </a:solidFill>
                <a:cs typeface="Segoe UI" panose="020B0502040204020203" pitchFamily="34" charset="0"/>
              </a:rPr>
              <a:t>“Snorkeling group sessions”</a:t>
            </a:r>
          </a:p>
        </p:txBody>
      </p:sp>
    </p:spTree>
    <p:extLst>
      <p:ext uri="{BB962C8B-B14F-4D97-AF65-F5344CB8AC3E}">
        <p14:creationId xmlns:p14="http://schemas.microsoft.com/office/powerpoint/2010/main" val="160501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6.25E-7 -4.07407E-6 L 6.25E-7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6.25E-7 -4.07407E-6 L 6.25E-7 0.03542 " pathEditMode="relative" rAng="0" ptsTypes="AA">
                                      <p:cBhvr>
                                        <p:cTn id="14"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p:bldP spid="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91A05-A627-A2DE-5261-349ABFE79F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63C90-4249-2B34-B031-71FC8EDE4515}"/>
              </a:ext>
            </a:extLst>
          </p:cNvPr>
          <p:cNvSpPr>
            <a:spLocks noGrp="1"/>
          </p:cNvSpPr>
          <p:nvPr>
            <p:ph type="title"/>
          </p:nvPr>
        </p:nvSpPr>
        <p:spPr/>
        <p:txBody>
          <a:bodyPr/>
          <a:lstStyle/>
          <a:p>
            <a:r>
              <a:rPr lang="en-US"/>
              <a:t>Vectors and vector databases​</a:t>
            </a:r>
          </a:p>
        </p:txBody>
      </p:sp>
    </p:spTree>
    <p:extLst>
      <p:ext uri="{BB962C8B-B14F-4D97-AF65-F5344CB8AC3E}">
        <p14:creationId xmlns:p14="http://schemas.microsoft.com/office/powerpoint/2010/main" val="33715623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C9654C-F8F4-34BC-C266-EA06908E71F7}"/>
              </a:ext>
            </a:extLst>
          </p:cNvPr>
          <p:cNvSpPr>
            <a:spLocks noGrp="1"/>
          </p:cNvSpPr>
          <p:nvPr>
            <p:ph type="title"/>
          </p:nvPr>
        </p:nvSpPr>
        <p:spPr/>
        <p:txBody>
          <a:bodyPr wrap="square" anchor="t">
            <a:normAutofit/>
          </a:bodyPr>
          <a:lstStyle/>
          <a:p>
            <a:r>
              <a:rPr lang="en-US"/>
              <a:t>Vector embeddings</a:t>
            </a:r>
          </a:p>
        </p:txBody>
      </p:sp>
      <p:sp>
        <p:nvSpPr>
          <p:cNvPr id="5" name="Content Placeholder 4">
            <a:extLst>
              <a:ext uri="{FF2B5EF4-FFF2-40B4-BE49-F238E27FC236}">
                <a16:creationId xmlns:a16="http://schemas.microsoft.com/office/drawing/2014/main" id="{4473EE81-8FD4-5153-25B0-E550EF50982F}"/>
              </a:ext>
            </a:extLst>
          </p:cNvPr>
          <p:cNvSpPr>
            <a:spLocks noGrp="1"/>
          </p:cNvSpPr>
          <p:nvPr>
            <p:ph sz="quarter" idx="12"/>
          </p:nvPr>
        </p:nvSpPr>
        <p:spPr>
          <a:xfrm>
            <a:off x="791738" y="1435100"/>
            <a:ext cx="10815046" cy="1843359"/>
          </a:xfrm>
        </p:spPr>
        <p:txBody>
          <a:bodyPr wrap="square">
            <a:normAutofit lnSpcReduction="10000"/>
          </a:bodyPr>
          <a:lstStyle/>
          <a:p>
            <a:pPr marL="0" indent="0">
              <a:lnSpc>
                <a:spcPct val="90000"/>
              </a:lnSpc>
              <a:buNone/>
            </a:pPr>
            <a:r>
              <a:rPr lang="en-US" sz="2400" dirty="0"/>
              <a:t>An embedding encodes an input as a list of floating-point numbers.</a:t>
            </a:r>
          </a:p>
          <a:p>
            <a:pPr marL="0" indent="0">
              <a:lnSpc>
                <a:spcPct val="90000"/>
              </a:lnSpc>
              <a:buNone/>
            </a:pPr>
            <a:endParaRPr lang="en-US" sz="2400" dirty="0"/>
          </a:p>
          <a:p>
            <a:pPr marL="0" indent="0">
              <a:lnSpc>
                <a:spcPct val="90000"/>
              </a:lnSpc>
              <a:buNone/>
            </a:pPr>
            <a:r>
              <a:rPr lang="en-US" sz="2400" dirty="0"/>
              <a:t>”dog” → [0.017198, -0.007493, -0.057982, 0.054051, -0.028336, 0.019245,…]</a:t>
            </a:r>
          </a:p>
          <a:p>
            <a:pPr marL="0" indent="0">
              <a:lnSpc>
                <a:spcPct val="90000"/>
              </a:lnSpc>
              <a:buNone/>
            </a:pPr>
            <a:endParaRPr lang="en-US" sz="2400" dirty="0"/>
          </a:p>
          <a:p>
            <a:pPr marL="0" indent="0">
              <a:lnSpc>
                <a:spcPct val="90000"/>
              </a:lnSpc>
              <a:buNone/>
            </a:pPr>
            <a:r>
              <a:rPr lang="en-US" sz="2400" dirty="0"/>
              <a:t>Different models output different embeddings, with varying lengths.</a:t>
            </a:r>
          </a:p>
        </p:txBody>
      </p:sp>
      <p:graphicFrame>
        <p:nvGraphicFramePr>
          <p:cNvPr id="2" name="Table 1">
            <a:extLst>
              <a:ext uri="{FF2B5EF4-FFF2-40B4-BE49-F238E27FC236}">
                <a16:creationId xmlns:a16="http://schemas.microsoft.com/office/drawing/2014/main" id="{7C4CBF27-9973-32F4-E38A-4C4A5B86C82D}"/>
              </a:ext>
            </a:extLst>
          </p:cNvPr>
          <p:cNvGraphicFramePr>
            <a:graphicFrameLocks noGrp="1"/>
          </p:cNvGraphicFramePr>
          <p:nvPr>
            <p:extLst>
              <p:ext uri="{D42A27DB-BD31-4B8C-83A1-F6EECF244321}">
                <p14:modId xmlns:p14="http://schemas.microsoft.com/office/powerpoint/2010/main" val="2670272368"/>
              </p:ext>
            </p:extLst>
          </p:nvPr>
        </p:nvGraphicFramePr>
        <p:xfrm>
          <a:off x="791738" y="3313676"/>
          <a:ext cx="10815045" cy="1854200"/>
        </p:xfrm>
        <a:graphic>
          <a:graphicData uri="http://schemas.openxmlformats.org/drawingml/2006/table">
            <a:tbl>
              <a:tblPr firstRow="1" bandRow="1">
                <a:tableStyleId>{5C22544A-7EE6-4342-B048-85BDC9FD1C3A}</a:tableStyleId>
              </a:tblPr>
              <a:tblGrid>
                <a:gridCol w="3769111">
                  <a:extLst>
                    <a:ext uri="{9D8B030D-6E8A-4147-A177-3AD203B41FA5}">
                      <a16:colId xmlns:a16="http://schemas.microsoft.com/office/drawing/2014/main" val="643802914"/>
                    </a:ext>
                  </a:extLst>
                </a:gridCol>
                <a:gridCol w="4549697">
                  <a:extLst>
                    <a:ext uri="{9D8B030D-6E8A-4147-A177-3AD203B41FA5}">
                      <a16:colId xmlns:a16="http://schemas.microsoft.com/office/drawing/2014/main" val="1940533079"/>
                    </a:ext>
                  </a:extLst>
                </a:gridCol>
                <a:gridCol w="2496237">
                  <a:extLst>
                    <a:ext uri="{9D8B030D-6E8A-4147-A177-3AD203B41FA5}">
                      <a16:colId xmlns:a16="http://schemas.microsoft.com/office/drawing/2014/main" val="85303823"/>
                    </a:ext>
                  </a:extLst>
                </a:gridCol>
              </a:tblGrid>
              <a:tr h="370840">
                <a:tc>
                  <a:txBody>
                    <a:bodyPr/>
                    <a:lstStyle/>
                    <a:p>
                      <a:r>
                        <a:rPr lang="en-US">
                          <a:solidFill>
                            <a:srgbClr val="000000"/>
                          </a:solidFill>
                        </a:rPr>
                        <a:t>Model</a:t>
                      </a:r>
                    </a:p>
                  </a:txBody>
                  <a:tcPr/>
                </a:tc>
                <a:tc>
                  <a:txBody>
                    <a:bodyPr/>
                    <a:lstStyle/>
                    <a:p>
                      <a:r>
                        <a:rPr lang="en-US">
                          <a:solidFill>
                            <a:srgbClr val="000000"/>
                          </a:solidFill>
                        </a:rPr>
                        <a:t>Encodes</a:t>
                      </a:r>
                    </a:p>
                  </a:txBody>
                  <a:tcPr/>
                </a:tc>
                <a:tc>
                  <a:txBody>
                    <a:bodyPr/>
                    <a:lstStyle/>
                    <a:p>
                      <a:r>
                        <a:rPr lang="en-US">
                          <a:solidFill>
                            <a:srgbClr val="000000"/>
                          </a:solidFill>
                        </a:rPr>
                        <a:t>Vector length</a:t>
                      </a:r>
                    </a:p>
                  </a:txBody>
                  <a:tcPr/>
                </a:tc>
                <a:extLst>
                  <a:ext uri="{0D108BD9-81ED-4DB2-BD59-A6C34878D82A}">
                    <a16:rowId xmlns:a16="http://schemas.microsoft.com/office/drawing/2014/main" val="4200311905"/>
                  </a:ext>
                </a:extLst>
              </a:tr>
              <a:tr h="370840">
                <a:tc>
                  <a:txBody>
                    <a:bodyPr/>
                    <a:lstStyle/>
                    <a:p>
                      <a:r>
                        <a:rPr lang="en-US"/>
                        <a:t>word2vec</a:t>
                      </a:r>
                    </a:p>
                  </a:txBody>
                  <a:tcPr/>
                </a:tc>
                <a:tc>
                  <a:txBody>
                    <a:bodyPr/>
                    <a:lstStyle/>
                    <a:p>
                      <a:r>
                        <a:rPr lang="en-US" dirty="0"/>
                        <a:t>words</a:t>
                      </a:r>
                    </a:p>
                  </a:txBody>
                  <a:tcPr/>
                </a:tc>
                <a:tc>
                  <a:txBody>
                    <a:bodyPr/>
                    <a:lstStyle/>
                    <a:p>
                      <a:r>
                        <a:rPr lang="en-US"/>
                        <a:t>300</a:t>
                      </a:r>
                    </a:p>
                  </a:txBody>
                  <a:tcPr/>
                </a:tc>
                <a:extLst>
                  <a:ext uri="{0D108BD9-81ED-4DB2-BD59-A6C34878D82A}">
                    <a16:rowId xmlns:a16="http://schemas.microsoft.com/office/drawing/2014/main" val="472578278"/>
                  </a:ext>
                </a:extLst>
              </a:tr>
              <a:tr h="370840">
                <a:tc>
                  <a:txBody>
                    <a:bodyPr/>
                    <a:lstStyle/>
                    <a:p>
                      <a:r>
                        <a:rPr lang="en-US" err="1">
                          <a:solidFill>
                            <a:srgbClr val="8661C5"/>
                          </a:solidFill>
                          <a:hlinkClick r:id="rId3">
                            <a:extLst>
                              <a:ext uri="{A12FA001-AC4F-418D-AE19-62706E023703}">
                                <ahyp:hlinkClr xmlns:ahyp="http://schemas.microsoft.com/office/drawing/2018/hyperlinkcolor" val="tx"/>
                              </a:ext>
                            </a:extLst>
                          </a:hlinkClick>
                        </a:rPr>
                        <a:t>Sbert</a:t>
                      </a:r>
                      <a:r>
                        <a:rPr lang="en-US">
                          <a:solidFill>
                            <a:srgbClr val="8661C5"/>
                          </a:solidFill>
                          <a:hlinkClick r:id="rId3">
                            <a:extLst>
                              <a:ext uri="{A12FA001-AC4F-418D-AE19-62706E023703}">
                                <ahyp:hlinkClr xmlns:ahyp="http://schemas.microsoft.com/office/drawing/2018/hyperlinkcolor" val="tx"/>
                              </a:ext>
                            </a:extLst>
                          </a:hlinkClick>
                        </a:rPr>
                        <a:t> (Sentence-Transformers)</a:t>
                      </a:r>
                      <a:endParaRPr lang="en-US">
                        <a:solidFill>
                          <a:srgbClr val="8661C5"/>
                        </a:solidFill>
                      </a:endParaRPr>
                    </a:p>
                  </a:txBody>
                  <a:tcPr/>
                </a:tc>
                <a:tc>
                  <a:txBody>
                    <a:bodyPr/>
                    <a:lstStyle/>
                    <a:p>
                      <a:r>
                        <a:rPr lang="en-US" dirty="0"/>
                        <a:t>text (up to ~400 words)</a:t>
                      </a:r>
                    </a:p>
                  </a:txBody>
                  <a:tcPr/>
                </a:tc>
                <a:tc>
                  <a:txBody>
                    <a:bodyPr/>
                    <a:lstStyle/>
                    <a:p>
                      <a:r>
                        <a:rPr lang="en-US" sz="1800" b="0" i="0" kern="1200">
                          <a:solidFill>
                            <a:schemeClr val="dk1"/>
                          </a:solidFill>
                          <a:effectLst/>
                          <a:latin typeface="+mn-lt"/>
                          <a:ea typeface="+mn-ea"/>
                          <a:cs typeface="+mn-cs"/>
                        </a:rPr>
                        <a:t>768</a:t>
                      </a:r>
                      <a:endParaRPr lang="en-US"/>
                    </a:p>
                  </a:txBody>
                  <a:tcPr/>
                </a:tc>
                <a:extLst>
                  <a:ext uri="{0D108BD9-81ED-4DB2-BD59-A6C34878D82A}">
                    <a16:rowId xmlns:a16="http://schemas.microsoft.com/office/drawing/2014/main" val="2311768439"/>
                  </a:ext>
                </a:extLst>
              </a:tr>
              <a:tr h="370840">
                <a:tc>
                  <a:txBody>
                    <a:bodyPr/>
                    <a:lstStyle/>
                    <a:p>
                      <a:r>
                        <a:rPr lang="en-US">
                          <a:solidFill>
                            <a:srgbClr val="8661C5"/>
                          </a:solidFill>
                          <a:hlinkClick r:id="rId4">
                            <a:extLst>
                              <a:ext uri="{A12FA001-AC4F-418D-AE19-62706E023703}">
                                <ahyp:hlinkClr xmlns:ahyp="http://schemas.microsoft.com/office/drawing/2018/hyperlinkcolor" val="tx"/>
                              </a:ext>
                            </a:extLst>
                          </a:hlinkClick>
                        </a:rPr>
                        <a:t>OpenAI ada-002</a:t>
                      </a:r>
                      <a:endParaRPr lang="en-US">
                        <a:solidFill>
                          <a:srgbClr val="8661C5"/>
                        </a:solidFill>
                      </a:endParaRPr>
                    </a:p>
                  </a:txBody>
                  <a:tcPr/>
                </a:tc>
                <a:tc>
                  <a:txBody>
                    <a:bodyPr/>
                    <a:lstStyle/>
                    <a:p>
                      <a:r>
                        <a:rPr lang="en-US" dirty="0"/>
                        <a:t>text (up to </a:t>
                      </a:r>
                      <a:r>
                        <a:rPr lang="en-US" sz="1800" b="0" i="0" kern="1200" dirty="0">
                          <a:solidFill>
                            <a:schemeClr val="dk1"/>
                          </a:solidFill>
                          <a:effectLst/>
                          <a:latin typeface="+mn-lt"/>
                          <a:ea typeface="+mn-ea"/>
                          <a:cs typeface="+mn-cs"/>
                        </a:rPr>
                        <a:t>8191 tokens)</a:t>
                      </a:r>
                      <a:endParaRPr lang="en-US" dirty="0"/>
                    </a:p>
                  </a:txBody>
                  <a:tcPr/>
                </a:tc>
                <a:tc>
                  <a:txBody>
                    <a:bodyPr/>
                    <a:lstStyle/>
                    <a:p>
                      <a:r>
                        <a:rPr lang="en-US" sz="1800" b="0" i="0" kern="1200">
                          <a:solidFill>
                            <a:schemeClr val="dk1"/>
                          </a:solidFill>
                          <a:effectLst/>
                          <a:latin typeface="+mn-lt"/>
                          <a:ea typeface="+mn-ea"/>
                          <a:cs typeface="+mn-cs"/>
                        </a:rPr>
                        <a:t>1536</a:t>
                      </a:r>
                      <a:endParaRPr lang="en-US"/>
                    </a:p>
                  </a:txBody>
                  <a:tcPr/>
                </a:tc>
                <a:extLst>
                  <a:ext uri="{0D108BD9-81ED-4DB2-BD59-A6C34878D82A}">
                    <a16:rowId xmlns:a16="http://schemas.microsoft.com/office/drawing/2014/main" val="1423537736"/>
                  </a:ext>
                </a:extLst>
              </a:tr>
              <a:tr h="370840">
                <a:tc>
                  <a:txBody>
                    <a:bodyPr/>
                    <a:lstStyle/>
                    <a:p>
                      <a:r>
                        <a:rPr lang="en-US">
                          <a:solidFill>
                            <a:srgbClr val="8661C5"/>
                          </a:solidFill>
                          <a:hlinkClick r:id="rId5">
                            <a:extLst>
                              <a:ext uri="{A12FA001-AC4F-418D-AE19-62706E023703}">
                                <ahyp:hlinkClr xmlns:ahyp="http://schemas.microsoft.com/office/drawing/2018/hyperlinkcolor" val="tx"/>
                              </a:ext>
                            </a:extLst>
                          </a:hlinkClick>
                        </a:rPr>
                        <a:t>Azure Computer Vision</a:t>
                      </a:r>
                      <a:endParaRPr lang="en-US">
                        <a:solidFill>
                          <a:srgbClr val="8661C5"/>
                        </a:solidFill>
                      </a:endParaRPr>
                    </a:p>
                  </a:txBody>
                  <a:tcPr/>
                </a:tc>
                <a:tc>
                  <a:txBody>
                    <a:bodyPr/>
                    <a:lstStyle/>
                    <a:p>
                      <a:r>
                        <a:rPr lang="en-US" dirty="0"/>
                        <a:t>image or text</a:t>
                      </a:r>
                    </a:p>
                  </a:txBody>
                  <a:tcPr/>
                </a:tc>
                <a:tc>
                  <a:txBody>
                    <a:bodyPr/>
                    <a:lstStyle/>
                    <a:p>
                      <a:r>
                        <a:rPr lang="en-US" dirty="0"/>
                        <a:t>1024</a:t>
                      </a:r>
                    </a:p>
                  </a:txBody>
                  <a:tcPr/>
                </a:tc>
                <a:extLst>
                  <a:ext uri="{0D108BD9-81ED-4DB2-BD59-A6C34878D82A}">
                    <a16:rowId xmlns:a16="http://schemas.microsoft.com/office/drawing/2014/main" val="2157439287"/>
                  </a:ext>
                </a:extLst>
              </a:tr>
            </a:tbl>
          </a:graphicData>
        </a:graphic>
      </p:graphicFrame>
      <p:sp>
        <p:nvSpPr>
          <p:cNvPr id="3" name="TextBox 2">
            <a:extLst>
              <a:ext uri="{FF2B5EF4-FFF2-40B4-BE49-F238E27FC236}">
                <a16:creationId xmlns:a16="http://schemas.microsoft.com/office/drawing/2014/main" id="{168B23DD-69F3-590C-FC6F-564077DB7FFB}"/>
              </a:ext>
            </a:extLst>
          </p:cNvPr>
          <p:cNvSpPr txBox="1"/>
          <p:nvPr/>
        </p:nvSpPr>
        <p:spPr>
          <a:xfrm>
            <a:off x="791738" y="5269011"/>
            <a:ext cx="10815045" cy="307777"/>
          </a:xfrm>
          <a:prstGeom prst="rect">
            <a:avLst/>
          </a:prstGeom>
          <a:noFill/>
        </p:spPr>
        <p:txBody>
          <a:bodyPr wrap="square" lIns="0" tIns="0" rIns="0" bIns="0" rtlCol="0">
            <a:spAutoFit/>
          </a:bodyPr>
          <a:lstStyle/>
          <a:p>
            <a:pPr algn="l"/>
            <a:r>
              <a:rPr lang="en-US" sz="2000"/>
              <a:t>….and many more models! </a:t>
            </a:r>
          </a:p>
        </p:txBody>
      </p:sp>
      <p:sp>
        <p:nvSpPr>
          <p:cNvPr id="7" name="TextBox 6">
            <a:extLst>
              <a:ext uri="{FF2B5EF4-FFF2-40B4-BE49-F238E27FC236}">
                <a16:creationId xmlns:a16="http://schemas.microsoft.com/office/drawing/2014/main" id="{68EB06DB-232B-DF78-BD4B-352F59C7697C}"/>
              </a:ext>
            </a:extLst>
          </p:cNvPr>
          <p:cNvSpPr txBox="1"/>
          <p:nvPr/>
        </p:nvSpPr>
        <p:spPr>
          <a:xfrm>
            <a:off x="791738" y="5839643"/>
            <a:ext cx="8909478" cy="307777"/>
          </a:xfrm>
          <a:prstGeom prst="rect">
            <a:avLst/>
          </a:prstGeom>
          <a:noFill/>
        </p:spPr>
        <p:txBody>
          <a:bodyPr wrap="square" lIns="0" tIns="0" rIns="0" bIns="0" rtlCol="0" anchor="t">
            <a:spAutoFit/>
          </a:bodyPr>
          <a:lstStyle/>
          <a:p>
            <a:r>
              <a:rPr lang="en-US" sz="2000" dirty="0"/>
              <a:t>💻 </a:t>
            </a:r>
            <a:r>
              <a:rPr lang="en-US" sz="2000" dirty="0">
                <a:hlinkClick r:id="rId6"/>
              </a:rPr>
              <a:t>Demo: Compute a vector with ada-002</a:t>
            </a:r>
            <a:r>
              <a:rPr lang="en-US" sz="2000" dirty="0"/>
              <a:t>    (</a:t>
            </a:r>
            <a:r>
              <a:rPr lang="en-US" sz="2000" dirty="0">
                <a:hlinkClick r:id="rId7"/>
              </a:rPr>
              <a:t>aka.ms/</a:t>
            </a:r>
            <a:r>
              <a:rPr lang="en-US" sz="2000" dirty="0">
                <a:ea typeface="+mn-lt"/>
                <a:cs typeface="+mn-lt"/>
                <a:hlinkClick r:id="rId7"/>
              </a:rPr>
              <a:t>aitour/vectors</a:t>
            </a:r>
            <a:r>
              <a:rPr lang="en-US" sz="2000" dirty="0">
                <a:ea typeface="+mn-lt"/>
                <a:cs typeface="+mn-lt"/>
              </a:rPr>
              <a:t>)</a:t>
            </a:r>
            <a:endParaRPr lang="en-US" sz="2000" dirty="0"/>
          </a:p>
        </p:txBody>
      </p:sp>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1BA9ABD5-1F31-8152-7525-BCD5214CA48A}"/>
                  </a:ext>
                </a:extLst>
              </p14:cNvPr>
              <p14:cNvContentPartPr/>
              <p14:nvPr/>
            </p14:nvContentPartPr>
            <p14:xfrm>
              <a:off x="3404037" y="6102580"/>
              <a:ext cx="1800" cy="360"/>
            </p14:xfrm>
          </p:contentPart>
        </mc:Choice>
        <mc:Fallback xmlns="">
          <p:pic>
            <p:nvPicPr>
              <p:cNvPr id="8" name="Ink 7">
                <a:extLst>
                  <a:ext uri="{FF2B5EF4-FFF2-40B4-BE49-F238E27FC236}">
                    <a16:creationId xmlns:a16="http://schemas.microsoft.com/office/drawing/2014/main" id="{1BA9ABD5-1F31-8152-7525-BCD5214CA48A}"/>
                  </a:ext>
                </a:extLst>
              </p:cNvPr>
              <p:cNvPicPr/>
              <p:nvPr/>
            </p:nvPicPr>
            <p:blipFill>
              <a:blip r:embed="rId9"/>
              <a:stretch>
                <a:fillRect/>
              </a:stretch>
            </p:blipFill>
            <p:spPr>
              <a:xfrm>
                <a:off x="3397917" y="6096460"/>
                <a:ext cx="14040" cy="12600"/>
              </a:xfrm>
              <a:prstGeom prst="rect">
                <a:avLst/>
              </a:prstGeom>
            </p:spPr>
          </p:pic>
        </mc:Fallback>
      </mc:AlternateContent>
    </p:spTree>
    <p:extLst>
      <p:ext uri="{BB962C8B-B14F-4D97-AF65-F5344CB8AC3E}">
        <p14:creationId xmlns:p14="http://schemas.microsoft.com/office/powerpoint/2010/main" val="24515985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p:txBody>
          <a:bodyPr/>
          <a:lstStyle/>
          <a:p>
            <a:r>
              <a:rPr lang="en-CH" dirty="0"/>
              <a:t>General Setup</a:t>
            </a:r>
          </a:p>
        </p:txBody>
      </p:sp>
      <p:sp>
        <p:nvSpPr>
          <p:cNvPr id="3" name="Content Placeholder 2">
            <a:extLst>
              <a:ext uri="{FF2B5EF4-FFF2-40B4-BE49-F238E27FC236}">
                <a16:creationId xmlns:a16="http://schemas.microsoft.com/office/drawing/2014/main" id="{6BD82649-0119-A83C-F489-DBC711D1581C}"/>
              </a:ext>
            </a:extLst>
          </p:cNvPr>
          <p:cNvSpPr>
            <a:spLocks noGrp="1"/>
          </p:cNvSpPr>
          <p:nvPr>
            <p:ph sz="quarter" idx="10"/>
          </p:nvPr>
        </p:nvSpPr>
        <p:spPr>
          <a:xfrm>
            <a:off x="588263" y="1730073"/>
            <a:ext cx="11018838" cy="3397853"/>
          </a:xfrm>
          <a:solidFill>
            <a:schemeClr val="bg2"/>
          </a:solidFill>
        </p:spPr>
        <p:txBody>
          <a:bodyPr/>
          <a:lstStyle/>
          <a:p>
            <a:pPr marL="0" indent="0">
              <a:buNone/>
            </a:pPr>
            <a:r>
              <a:rPr lang="en-GB" sz="2400" b="0" dirty="0">
                <a:effectLst/>
                <a:latin typeface="Menlo" panose="020B0609030804020204" pitchFamily="49" charset="0"/>
              </a:rPr>
              <a:t>import </a:t>
            </a:r>
            <a:r>
              <a:rPr lang="en-GB" sz="2400" b="0" dirty="0" err="1">
                <a:effectLst/>
                <a:latin typeface="Menlo" panose="020B0609030804020204" pitchFamily="49" charset="0"/>
              </a:rPr>
              <a:t>json</a:t>
            </a:r>
            <a:endParaRPr lang="en-GB" sz="2400" b="0" dirty="0">
              <a:effectLst/>
              <a:latin typeface="Menlo" panose="020B0609030804020204" pitchFamily="49" charset="0"/>
            </a:endParaRPr>
          </a:p>
          <a:p>
            <a:pPr marL="0" indent="0">
              <a:buNone/>
            </a:pPr>
            <a:r>
              <a:rPr lang="en-GB" sz="2400" b="0" dirty="0">
                <a:effectLst/>
                <a:latin typeface="Menlo" panose="020B0609030804020204" pitchFamily="49" charset="0"/>
              </a:rPr>
              <a:t>import </a:t>
            </a:r>
            <a:r>
              <a:rPr lang="en-GB" sz="2400" b="0" dirty="0" err="1">
                <a:effectLst/>
                <a:latin typeface="Menlo" panose="020B0609030804020204" pitchFamily="49" charset="0"/>
              </a:rPr>
              <a:t>os</a:t>
            </a:r>
            <a:endParaRPr lang="en-GB" sz="2400" b="0" dirty="0">
              <a:effectLst/>
              <a:latin typeface="Menlo" panose="020B0609030804020204" pitchFamily="49" charset="0"/>
            </a:endParaRPr>
          </a:p>
          <a:p>
            <a:pPr marL="0" indent="0">
              <a:buNone/>
            </a:pPr>
            <a:br>
              <a:rPr lang="en-GB" sz="2400" b="0" dirty="0">
                <a:effectLst/>
                <a:latin typeface="Menlo" panose="020B0609030804020204" pitchFamily="49" charset="0"/>
              </a:rPr>
            </a:br>
            <a:r>
              <a:rPr lang="en-GB" sz="2400" b="0" dirty="0">
                <a:effectLst/>
                <a:latin typeface="Menlo" panose="020B0609030804020204" pitchFamily="49" charset="0"/>
              </a:rPr>
              <a:t>import </a:t>
            </a:r>
            <a:r>
              <a:rPr lang="en-GB" sz="2400" b="0" dirty="0" err="1">
                <a:effectLst/>
                <a:latin typeface="Menlo" panose="020B0609030804020204" pitchFamily="49" charset="0"/>
              </a:rPr>
              <a:t>azure.identity</a:t>
            </a:r>
            <a:endParaRPr lang="en-GB" sz="2400" b="0" dirty="0">
              <a:effectLst/>
              <a:latin typeface="Menlo" panose="020B0609030804020204" pitchFamily="49" charset="0"/>
            </a:endParaRPr>
          </a:p>
          <a:p>
            <a:pPr marL="0" indent="0">
              <a:buNone/>
            </a:pPr>
            <a:r>
              <a:rPr lang="en-GB" sz="2400" b="0" dirty="0">
                <a:effectLst/>
                <a:latin typeface="Menlo" panose="020B0609030804020204" pitchFamily="49" charset="0"/>
              </a:rPr>
              <a:t>import </a:t>
            </a:r>
            <a:r>
              <a:rPr lang="en-GB" sz="2400" b="0" dirty="0" err="1">
                <a:effectLst/>
                <a:latin typeface="Menlo" panose="020B0609030804020204" pitchFamily="49" charset="0"/>
              </a:rPr>
              <a:t>dotenv</a:t>
            </a:r>
            <a:endParaRPr lang="en-GB" sz="2400" b="0" dirty="0">
              <a:effectLst/>
              <a:latin typeface="Menlo" panose="020B0609030804020204" pitchFamily="49" charset="0"/>
            </a:endParaRPr>
          </a:p>
          <a:p>
            <a:pPr marL="0" indent="0">
              <a:buNone/>
            </a:pPr>
            <a:r>
              <a:rPr lang="en-GB" sz="2400" b="0" dirty="0">
                <a:effectLst/>
                <a:latin typeface="Menlo" panose="020B0609030804020204" pitchFamily="49" charset="0"/>
              </a:rPr>
              <a:t>import </a:t>
            </a:r>
            <a:r>
              <a:rPr lang="en-GB" sz="2400" b="0" dirty="0" err="1">
                <a:effectLst/>
                <a:latin typeface="Menlo" panose="020B0609030804020204" pitchFamily="49" charset="0"/>
              </a:rPr>
              <a:t>numpy</a:t>
            </a:r>
            <a:r>
              <a:rPr lang="en-GB" sz="2400" b="0" dirty="0">
                <a:effectLst/>
                <a:latin typeface="Menlo" panose="020B0609030804020204" pitchFamily="49" charset="0"/>
              </a:rPr>
              <a:t> as np</a:t>
            </a:r>
          </a:p>
          <a:p>
            <a:pPr marL="0" indent="0">
              <a:buNone/>
            </a:pPr>
            <a:r>
              <a:rPr lang="en-GB" sz="2400" b="0" dirty="0">
                <a:effectLst/>
                <a:latin typeface="Menlo" panose="020B0609030804020204" pitchFamily="49" charset="0"/>
              </a:rPr>
              <a:t>import </a:t>
            </a:r>
            <a:r>
              <a:rPr lang="en-GB" sz="2400" b="0" dirty="0" err="1">
                <a:effectLst/>
                <a:latin typeface="Menlo" panose="020B0609030804020204" pitchFamily="49" charset="0"/>
              </a:rPr>
              <a:t>openai</a:t>
            </a:r>
            <a:endParaRPr lang="en-GB" sz="2400" b="0" dirty="0">
              <a:effectLst/>
              <a:latin typeface="Menlo" panose="020B0609030804020204" pitchFamily="49" charset="0"/>
            </a:endParaRPr>
          </a:p>
          <a:p>
            <a:pPr marL="0" indent="0">
              <a:buNone/>
            </a:pPr>
            <a:r>
              <a:rPr lang="en-GB" sz="2400" b="0" dirty="0">
                <a:effectLst/>
                <a:latin typeface="Menlo" panose="020B0609030804020204" pitchFamily="49" charset="0"/>
              </a:rPr>
              <a:t>import pandas as pd</a:t>
            </a:r>
            <a:endParaRPr lang="en-CH" sz="2400" dirty="0"/>
          </a:p>
        </p:txBody>
      </p:sp>
    </p:spTree>
    <p:extLst>
      <p:ext uri="{BB962C8B-B14F-4D97-AF65-F5344CB8AC3E}">
        <p14:creationId xmlns:p14="http://schemas.microsoft.com/office/powerpoint/2010/main" val="1439653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p:txBody>
          <a:bodyPr/>
          <a:lstStyle/>
          <a:p>
            <a:r>
              <a:rPr lang="en-CH" dirty="0"/>
              <a:t>General Setup</a:t>
            </a:r>
          </a:p>
        </p:txBody>
      </p:sp>
      <p:sp>
        <p:nvSpPr>
          <p:cNvPr id="3" name="Content Placeholder 2">
            <a:extLst>
              <a:ext uri="{FF2B5EF4-FFF2-40B4-BE49-F238E27FC236}">
                <a16:creationId xmlns:a16="http://schemas.microsoft.com/office/drawing/2014/main" id="{6BD82649-0119-A83C-F489-DBC711D1581C}"/>
              </a:ext>
            </a:extLst>
          </p:cNvPr>
          <p:cNvSpPr>
            <a:spLocks noGrp="1"/>
          </p:cNvSpPr>
          <p:nvPr>
            <p:ph sz="quarter" idx="10"/>
          </p:nvPr>
        </p:nvSpPr>
        <p:spPr>
          <a:xfrm>
            <a:off x="659383" y="1800860"/>
            <a:ext cx="11018838" cy="2511457"/>
          </a:xfrm>
          <a:solidFill>
            <a:schemeClr val="bg2"/>
          </a:solidFill>
        </p:spPr>
        <p:txBody>
          <a:bodyPr/>
          <a:lstStyle/>
          <a:p>
            <a:pPr marL="0" indent="0">
              <a:buNone/>
            </a:pPr>
            <a:r>
              <a:rPr lang="en-GB" sz="2400" b="0" dirty="0">
                <a:effectLst/>
                <a:latin typeface="Consolas" panose="020B0609020204030204" pitchFamily="49" charset="0"/>
                <a:cs typeface="Consolas" panose="020B0609020204030204" pitchFamily="49" charset="0"/>
              </a:rPr>
              <a:t># Set up </a:t>
            </a:r>
            <a:r>
              <a:rPr lang="en-GB" sz="2400" b="0" dirty="0" err="1">
                <a:effectLst/>
                <a:latin typeface="Consolas" panose="020B0609020204030204" pitchFamily="49" charset="0"/>
                <a:cs typeface="Consolas" panose="020B0609020204030204" pitchFamily="49" charset="0"/>
              </a:rPr>
              <a:t>OpenAI</a:t>
            </a:r>
            <a:r>
              <a:rPr lang="en-GB" sz="2400" b="0" dirty="0">
                <a:effectLst/>
                <a:latin typeface="Consolas" panose="020B0609020204030204" pitchFamily="49" charset="0"/>
                <a:cs typeface="Consolas" panose="020B0609020204030204" pitchFamily="49" charset="0"/>
              </a:rPr>
              <a:t> client based on environment variables</a:t>
            </a:r>
          </a:p>
          <a:p>
            <a:pPr marL="0" indent="0">
              <a:buNone/>
            </a:pPr>
            <a:r>
              <a:rPr lang="en-GB" sz="2400" b="0" dirty="0" err="1">
                <a:effectLst/>
                <a:latin typeface="Consolas" panose="020B0609020204030204" pitchFamily="49" charset="0"/>
                <a:cs typeface="Consolas" panose="020B0609020204030204" pitchFamily="49" charset="0"/>
              </a:rPr>
              <a:t>dotenv.load_dotenv</a:t>
            </a:r>
            <a:r>
              <a:rPr lang="en-GB" sz="2400" b="0" dirty="0">
                <a:effectLst/>
                <a:latin typeface="Consolas" panose="020B0609020204030204" pitchFamily="49" charset="0"/>
                <a:cs typeface="Consolas" panose="020B0609020204030204" pitchFamily="49" charset="0"/>
              </a:rPr>
              <a:t>()</a:t>
            </a:r>
          </a:p>
          <a:p>
            <a:pPr marL="0" indent="0">
              <a:buNone/>
            </a:pPr>
            <a:r>
              <a:rPr lang="en-GB" sz="2400" b="0" dirty="0">
                <a:solidFill>
                  <a:srgbClr val="FFFF00"/>
                </a:solidFill>
                <a:effectLst/>
                <a:latin typeface="Consolas" panose="020B0609020204030204" pitchFamily="49" charset="0"/>
                <a:cs typeface="Consolas" panose="020B0609020204030204" pitchFamily="49" charset="0"/>
              </a:rPr>
              <a:t>AZURE_OPENAI_SERVICE</a:t>
            </a:r>
            <a:r>
              <a:rPr lang="en-GB" sz="2400" b="0" dirty="0">
                <a:effectLst/>
                <a:latin typeface="Consolas" panose="020B0609020204030204" pitchFamily="49" charset="0"/>
                <a:cs typeface="Consolas" panose="020B0609020204030204" pitchFamily="49" charset="0"/>
              </a:rPr>
              <a:t> = </a:t>
            </a:r>
            <a:r>
              <a:rPr lang="en-GB" sz="2400" b="0" dirty="0" err="1">
                <a:effectLst/>
                <a:latin typeface="Consolas" panose="020B0609020204030204" pitchFamily="49" charset="0"/>
                <a:cs typeface="Consolas" panose="020B0609020204030204" pitchFamily="49" charset="0"/>
              </a:rPr>
              <a:t>os.getenv</a:t>
            </a:r>
            <a:r>
              <a:rPr lang="en-GB" sz="2400" b="0" dirty="0">
                <a:effectLst/>
                <a:latin typeface="Consolas" panose="020B0609020204030204" pitchFamily="49" charset="0"/>
                <a:cs typeface="Consolas" panose="020B0609020204030204" pitchFamily="49" charset="0"/>
              </a:rPr>
              <a:t>("</a:t>
            </a:r>
            <a:r>
              <a:rPr lang="en-GB" sz="2400" b="0" dirty="0">
                <a:solidFill>
                  <a:srgbClr val="FFFF00"/>
                </a:solidFill>
                <a:effectLst/>
                <a:latin typeface="Consolas" panose="020B0609020204030204" pitchFamily="49" charset="0"/>
                <a:cs typeface="Consolas" panose="020B0609020204030204" pitchFamily="49" charset="0"/>
              </a:rPr>
              <a:t>AZURE_OPENAI_SERVICE</a:t>
            </a:r>
            <a:r>
              <a:rPr lang="en-GB" sz="2400" b="0" dirty="0">
                <a:effectLst/>
                <a:latin typeface="Consolas" panose="020B0609020204030204" pitchFamily="49" charset="0"/>
                <a:cs typeface="Consolas" panose="020B0609020204030204" pitchFamily="49" charset="0"/>
              </a:rPr>
              <a:t>")</a:t>
            </a:r>
          </a:p>
          <a:p>
            <a:pPr marL="0" indent="0">
              <a:buNone/>
            </a:pPr>
            <a:r>
              <a:rPr lang="en-GB" sz="2400" b="0" dirty="0">
                <a:solidFill>
                  <a:srgbClr val="FFFF00"/>
                </a:solidFill>
                <a:effectLst/>
                <a:latin typeface="Consolas" panose="020B0609020204030204" pitchFamily="49" charset="0"/>
                <a:cs typeface="Consolas" panose="020B0609020204030204" pitchFamily="49" charset="0"/>
              </a:rPr>
              <a:t>AZURE_OPENAI_ADA_DEPLOYMENT</a:t>
            </a:r>
            <a:r>
              <a:rPr lang="en-GB" sz="2400" b="0" dirty="0">
                <a:effectLst/>
                <a:latin typeface="Consolas" panose="020B0609020204030204" pitchFamily="49" charset="0"/>
                <a:cs typeface="Consolas" panose="020B0609020204030204" pitchFamily="49" charset="0"/>
              </a:rPr>
              <a:t> = </a:t>
            </a:r>
            <a:r>
              <a:rPr lang="en-GB" sz="2400" b="0" dirty="0" err="1">
                <a:effectLst/>
                <a:latin typeface="Consolas" panose="020B0609020204030204" pitchFamily="49" charset="0"/>
                <a:cs typeface="Consolas" panose="020B0609020204030204" pitchFamily="49" charset="0"/>
              </a:rPr>
              <a:t>os.getenv</a:t>
            </a:r>
            <a:r>
              <a:rPr lang="en-GB" sz="2400" b="0" dirty="0">
                <a:effectLst/>
                <a:latin typeface="Consolas" panose="020B0609020204030204" pitchFamily="49" charset="0"/>
                <a:cs typeface="Consolas" panose="020B0609020204030204" pitchFamily="49" charset="0"/>
              </a:rPr>
              <a:t>("</a:t>
            </a:r>
            <a:r>
              <a:rPr lang="en-GB" sz="2400" b="0" dirty="0">
                <a:solidFill>
                  <a:srgbClr val="FFFF00"/>
                </a:solidFill>
                <a:effectLst/>
                <a:latin typeface="Consolas" panose="020B0609020204030204" pitchFamily="49" charset="0"/>
                <a:cs typeface="Consolas" panose="020B0609020204030204" pitchFamily="49" charset="0"/>
              </a:rPr>
              <a:t>AZURE_OPENAI_ADA_DEPLOYMENT</a:t>
            </a:r>
            <a:r>
              <a:rPr lang="en-GB" sz="2400" b="0" dirty="0">
                <a:effectLst/>
                <a:latin typeface="Consolas" panose="020B0609020204030204" pitchFamily="49" charset="0"/>
                <a:cs typeface="Consolas" panose="020B0609020204030204" pitchFamily="49" charset="0"/>
              </a:rPr>
              <a:t>")</a:t>
            </a:r>
          </a:p>
          <a:p>
            <a:pPr marL="0" indent="0">
              <a:buNone/>
            </a:pPr>
            <a:endParaRPr lang="en-CH"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55071738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p:txBody>
          <a:bodyPr/>
          <a:lstStyle/>
          <a:p>
            <a:r>
              <a:rPr lang="en-CH" dirty="0"/>
              <a:t>General Setup</a:t>
            </a:r>
          </a:p>
        </p:txBody>
      </p:sp>
      <p:sp>
        <p:nvSpPr>
          <p:cNvPr id="3" name="Content Placeholder 2">
            <a:extLst>
              <a:ext uri="{FF2B5EF4-FFF2-40B4-BE49-F238E27FC236}">
                <a16:creationId xmlns:a16="http://schemas.microsoft.com/office/drawing/2014/main" id="{6BD82649-0119-A83C-F489-DBC711D1581C}"/>
              </a:ext>
            </a:extLst>
          </p:cNvPr>
          <p:cNvSpPr>
            <a:spLocks noGrp="1"/>
          </p:cNvSpPr>
          <p:nvPr>
            <p:ph sz="quarter" idx="10"/>
          </p:nvPr>
        </p:nvSpPr>
        <p:spPr>
          <a:xfrm>
            <a:off x="586581" y="1384300"/>
            <a:ext cx="11018838" cy="4653582"/>
          </a:xfrm>
          <a:solidFill>
            <a:schemeClr val="bg2"/>
          </a:solidFill>
        </p:spPr>
        <p:txBody>
          <a:bodyPr/>
          <a:lstStyle/>
          <a:p>
            <a:pPr marL="0" indent="0">
              <a:buNone/>
            </a:pPr>
            <a:r>
              <a:rPr lang="en-GB" sz="2400" b="0" dirty="0" err="1">
                <a:effectLst/>
                <a:latin typeface="Consolas" panose="020B0609020204030204" pitchFamily="49" charset="0"/>
                <a:cs typeface="Consolas" panose="020B0609020204030204" pitchFamily="49" charset="0"/>
              </a:rPr>
              <a:t>azure_credential</a:t>
            </a:r>
            <a:r>
              <a:rPr lang="en-GB" sz="2400" b="0" dirty="0">
                <a:effectLst/>
                <a:latin typeface="Consolas" panose="020B0609020204030204" pitchFamily="49" charset="0"/>
                <a:cs typeface="Consolas" panose="020B0609020204030204" pitchFamily="49" charset="0"/>
              </a:rPr>
              <a:t> = </a:t>
            </a:r>
            <a:r>
              <a:rPr lang="en-GB" sz="2400" b="0" dirty="0" err="1">
                <a:effectLst/>
                <a:latin typeface="Consolas" panose="020B0609020204030204" pitchFamily="49" charset="0"/>
                <a:cs typeface="Consolas" panose="020B0609020204030204" pitchFamily="49" charset="0"/>
              </a:rPr>
              <a:t>azure.identity.DefaultAzureCredential</a:t>
            </a:r>
            <a:r>
              <a:rPr lang="en-GB" sz="2400" b="0" dirty="0">
                <a:effectLst/>
                <a:latin typeface="Consolas" panose="020B0609020204030204" pitchFamily="49" charset="0"/>
                <a:cs typeface="Consolas" panose="020B0609020204030204" pitchFamily="49" charset="0"/>
              </a:rPr>
              <a:t>()</a:t>
            </a:r>
          </a:p>
          <a:p>
            <a:pPr marL="0" indent="0">
              <a:buNone/>
            </a:pPr>
            <a:r>
              <a:rPr lang="en-GB" sz="2400" b="0" dirty="0" err="1">
                <a:effectLst/>
                <a:latin typeface="Consolas" panose="020B0609020204030204" pitchFamily="49" charset="0"/>
                <a:cs typeface="Consolas" panose="020B0609020204030204" pitchFamily="49" charset="0"/>
              </a:rPr>
              <a:t>token_provider</a:t>
            </a:r>
            <a:r>
              <a:rPr lang="en-GB" sz="2400" b="0" dirty="0">
                <a:effectLst/>
                <a:latin typeface="Consolas" panose="020B0609020204030204" pitchFamily="49" charset="0"/>
                <a:cs typeface="Consolas" panose="020B0609020204030204" pitchFamily="49" charset="0"/>
              </a:rPr>
              <a:t> = </a:t>
            </a:r>
            <a:r>
              <a:rPr lang="en-GB" sz="2400" b="0" dirty="0" err="1">
                <a:effectLst/>
                <a:latin typeface="Consolas" panose="020B0609020204030204" pitchFamily="49" charset="0"/>
                <a:cs typeface="Consolas" panose="020B0609020204030204" pitchFamily="49" charset="0"/>
              </a:rPr>
              <a:t>azure.identity.get_bearer_token_provider</a:t>
            </a:r>
            <a:r>
              <a:rPr lang="en-GB" sz="2400" b="0" dirty="0">
                <a:effectLst/>
                <a:latin typeface="Consolas" panose="020B0609020204030204" pitchFamily="49" charset="0"/>
                <a:cs typeface="Consolas" panose="020B0609020204030204" pitchFamily="49" charset="0"/>
              </a:rPr>
              <a:t>(</a:t>
            </a:r>
            <a:r>
              <a:rPr lang="en-GB" sz="2400" b="0" dirty="0" err="1">
                <a:effectLst/>
                <a:latin typeface="Consolas" panose="020B0609020204030204" pitchFamily="49" charset="0"/>
                <a:cs typeface="Consolas" panose="020B0609020204030204" pitchFamily="49" charset="0"/>
              </a:rPr>
              <a:t>azure_credential</a:t>
            </a:r>
            <a:r>
              <a:rPr lang="en-GB" sz="2400" b="0" dirty="0">
                <a:effectLst/>
                <a:latin typeface="Consolas" panose="020B0609020204030204" pitchFamily="49" charset="0"/>
                <a:cs typeface="Consolas" panose="020B0609020204030204" pitchFamily="49" charset="0"/>
              </a:rPr>
              <a:t>,</a:t>
            </a:r>
          </a:p>
          <a:p>
            <a:pPr marL="0" indent="0">
              <a:buNone/>
            </a:pPr>
            <a:r>
              <a:rPr lang="en-GB" sz="2400" b="0" dirty="0">
                <a:effectLst/>
                <a:latin typeface="Consolas" panose="020B0609020204030204" pitchFamily="49" charset="0"/>
                <a:cs typeface="Consolas" panose="020B0609020204030204" pitchFamily="49" charset="0"/>
              </a:rPr>
              <a:t>"https://</a:t>
            </a:r>
            <a:r>
              <a:rPr lang="en-GB" sz="2400" b="0" dirty="0" err="1">
                <a:effectLst/>
                <a:latin typeface="Consolas" panose="020B0609020204030204" pitchFamily="49" charset="0"/>
                <a:cs typeface="Consolas" panose="020B0609020204030204" pitchFamily="49" charset="0"/>
              </a:rPr>
              <a:t>cognitiveservices.azure.com</a:t>
            </a:r>
            <a:r>
              <a:rPr lang="en-GB" sz="2400" b="0" dirty="0">
                <a:effectLst/>
                <a:latin typeface="Consolas" panose="020B0609020204030204" pitchFamily="49" charset="0"/>
                <a:cs typeface="Consolas" panose="020B0609020204030204" pitchFamily="49" charset="0"/>
              </a:rPr>
              <a:t>/.default")</a:t>
            </a:r>
          </a:p>
          <a:p>
            <a:pPr marL="0" indent="0">
              <a:buNone/>
            </a:pPr>
            <a:endParaRPr lang="en-GB" sz="2400" b="0" dirty="0">
              <a:effectLst/>
              <a:latin typeface="Consolas" panose="020B0609020204030204" pitchFamily="49" charset="0"/>
              <a:cs typeface="Consolas" panose="020B0609020204030204" pitchFamily="49" charset="0"/>
            </a:endParaRPr>
          </a:p>
          <a:p>
            <a:pPr marL="0" indent="0">
              <a:buNone/>
            </a:pPr>
            <a:r>
              <a:rPr lang="en-GB" sz="2400" b="0" dirty="0" err="1">
                <a:effectLst/>
                <a:latin typeface="Consolas" panose="020B0609020204030204" pitchFamily="49" charset="0"/>
                <a:cs typeface="Consolas" panose="020B0609020204030204" pitchFamily="49" charset="0"/>
              </a:rPr>
              <a:t>openai_client</a:t>
            </a:r>
            <a:r>
              <a:rPr lang="en-GB" sz="2400" b="0" dirty="0">
                <a:effectLst/>
                <a:latin typeface="Consolas" panose="020B0609020204030204" pitchFamily="49" charset="0"/>
                <a:cs typeface="Consolas" panose="020B0609020204030204" pitchFamily="49" charset="0"/>
              </a:rPr>
              <a:t> = </a:t>
            </a:r>
            <a:r>
              <a:rPr lang="en-GB" sz="2400" b="0" dirty="0" err="1">
                <a:effectLst/>
                <a:latin typeface="Consolas" panose="020B0609020204030204" pitchFamily="49" charset="0"/>
                <a:cs typeface="Consolas" panose="020B0609020204030204" pitchFamily="49" charset="0"/>
              </a:rPr>
              <a:t>openai.AzureOpenAI</a:t>
            </a:r>
            <a:r>
              <a:rPr lang="en-GB" sz="2400" b="0" dirty="0">
                <a:effectLst/>
                <a:latin typeface="Consolas" panose="020B0609020204030204" pitchFamily="49" charset="0"/>
                <a:cs typeface="Consolas" panose="020B0609020204030204" pitchFamily="49" charset="0"/>
              </a:rPr>
              <a:t>(</a:t>
            </a:r>
          </a:p>
          <a:p>
            <a:pPr marL="0" indent="0">
              <a:buNone/>
            </a:pPr>
            <a:r>
              <a:rPr lang="en-GB" sz="2400" b="0" dirty="0" err="1">
                <a:effectLst/>
                <a:latin typeface="Consolas" panose="020B0609020204030204" pitchFamily="49" charset="0"/>
                <a:cs typeface="Consolas" panose="020B0609020204030204" pitchFamily="49" charset="0"/>
              </a:rPr>
              <a:t>api_version</a:t>
            </a:r>
            <a:r>
              <a:rPr lang="en-GB" sz="2400" b="0" dirty="0">
                <a:effectLst/>
                <a:latin typeface="Consolas" panose="020B0609020204030204" pitchFamily="49" charset="0"/>
                <a:cs typeface="Consolas" panose="020B0609020204030204" pitchFamily="49" charset="0"/>
              </a:rPr>
              <a:t>="</a:t>
            </a:r>
            <a:r>
              <a:rPr lang="en-GB" sz="2400" b="0" dirty="0">
                <a:solidFill>
                  <a:srgbClr val="FFFF00"/>
                </a:solidFill>
                <a:effectLst/>
                <a:latin typeface="Consolas" panose="020B0609020204030204" pitchFamily="49" charset="0"/>
                <a:cs typeface="Consolas" panose="020B0609020204030204" pitchFamily="49" charset="0"/>
              </a:rPr>
              <a:t>2023-07-01-preview</a:t>
            </a:r>
            <a:r>
              <a:rPr lang="en-GB" sz="2400" b="0" dirty="0">
                <a:effectLst/>
                <a:latin typeface="Consolas" panose="020B0609020204030204" pitchFamily="49" charset="0"/>
                <a:cs typeface="Consolas" panose="020B0609020204030204" pitchFamily="49" charset="0"/>
              </a:rPr>
              <a:t>",</a:t>
            </a:r>
          </a:p>
          <a:p>
            <a:pPr marL="0" indent="0">
              <a:buNone/>
            </a:pPr>
            <a:r>
              <a:rPr lang="en-GB" sz="2400" b="0" dirty="0" err="1">
                <a:effectLst/>
                <a:latin typeface="Consolas" panose="020B0609020204030204" pitchFamily="49" charset="0"/>
                <a:cs typeface="Consolas" panose="020B0609020204030204" pitchFamily="49" charset="0"/>
              </a:rPr>
              <a:t>azure_endpoint</a:t>
            </a:r>
            <a:r>
              <a:rPr lang="en-GB" sz="2400" b="0" dirty="0">
                <a:effectLst/>
                <a:latin typeface="Consolas" panose="020B0609020204030204" pitchFamily="49" charset="0"/>
                <a:cs typeface="Consolas" panose="020B0609020204030204" pitchFamily="49" charset="0"/>
              </a:rPr>
              <a:t>=</a:t>
            </a:r>
            <a:r>
              <a:rPr lang="en-GB" sz="2400" b="0" dirty="0" err="1">
                <a:effectLst/>
                <a:latin typeface="Consolas" panose="020B0609020204030204" pitchFamily="49" charset="0"/>
                <a:cs typeface="Consolas" panose="020B0609020204030204" pitchFamily="49" charset="0"/>
              </a:rPr>
              <a:t>f"</a:t>
            </a:r>
            <a:r>
              <a:rPr lang="en-GB" sz="2400" b="0" dirty="0" err="1">
                <a:solidFill>
                  <a:srgbClr val="FFFF00"/>
                </a:solidFill>
                <a:effectLst/>
                <a:latin typeface="Consolas" panose="020B0609020204030204" pitchFamily="49" charset="0"/>
                <a:cs typeface="Consolas" panose="020B0609020204030204" pitchFamily="49" charset="0"/>
              </a:rPr>
              <a:t>https</a:t>
            </a:r>
            <a:r>
              <a:rPr lang="en-GB" sz="2400" b="0" dirty="0">
                <a:solidFill>
                  <a:srgbClr val="FFFF00"/>
                </a:solidFill>
                <a:effectLst/>
                <a:latin typeface="Consolas" panose="020B0609020204030204" pitchFamily="49" charset="0"/>
                <a:cs typeface="Consolas" panose="020B0609020204030204" pitchFamily="49" charset="0"/>
              </a:rPr>
              <a:t>://{AZURE_OPENAI_SERVICE}.</a:t>
            </a:r>
            <a:r>
              <a:rPr lang="en-GB" sz="2400" b="0" dirty="0" err="1">
                <a:solidFill>
                  <a:srgbClr val="FFFF00"/>
                </a:solidFill>
                <a:effectLst/>
                <a:latin typeface="Consolas" panose="020B0609020204030204" pitchFamily="49" charset="0"/>
                <a:cs typeface="Consolas" panose="020B0609020204030204" pitchFamily="49" charset="0"/>
              </a:rPr>
              <a:t>openai.azure.com</a:t>
            </a:r>
            <a:r>
              <a:rPr lang="en-GB" sz="2400" b="0" dirty="0">
                <a:effectLst/>
                <a:latin typeface="Consolas" panose="020B0609020204030204" pitchFamily="49" charset="0"/>
                <a:cs typeface="Consolas" panose="020B0609020204030204" pitchFamily="49" charset="0"/>
              </a:rPr>
              <a:t>",</a:t>
            </a:r>
          </a:p>
          <a:p>
            <a:pPr marL="0" indent="0">
              <a:buNone/>
            </a:pPr>
            <a:r>
              <a:rPr lang="en-GB" sz="2400" b="0" dirty="0" err="1">
                <a:effectLst/>
                <a:latin typeface="Consolas" panose="020B0609020204030204" pitchFamily="49" charset="0"/>
                <a:cs typeface="Consolas" panose="020B0609020204030204" pitchFamily="49" charset="0"/>
              </a:rPr>
              <a:t>azure_ad_token_provider</a:t>
            </a:r>
            <a:r>
              <a:rPr lang="en-GB" sz="2400" b="0" dirty="0">
                <a:effectLst/>
                <a:latin typeface="Consolas" panose="020B0609020204030204" pitchFamily="49" charset="0"/>
                <a:cs typeface="Consolas" panose="020B0609020204030204" pitchFamily="49" charset="0"/>
              </a:rPr>
              <a:t>=</a:t>
            </a:r>
            <a:r>
              <a:rPr lang="en-GB" sz="2400" b="0" dirty="0" err="1">
                <a:solidFill>
                  <a:srgbClr val="FFFF00"/>
                </a:solidFill>
                <a:effectLst/>
                <a:latin typeface="Consolas" panose="020B0609020204030204" pitchFamily="49" charset="0"/>
                <a:cs typeface="Consolas" panose="020B0609020204030204" pitchFamily="49" charset="0"/>
              </a:rPr>
              <a:t>token_provider</a:t>
            </a:r>
            <a:r>
              <a:rPr lang="en-GB" sz="2400" b="0" dirty="0">
                <a:effectLst/>
                <a:latin typeface="Consolas" panose="020B0609020204030204" pitchFamily="49" charset="0"/>
                <a:cs typeface="Consolas" panose="020B0609020204030204" pitchFamily="49" charset="0"/>
              </a:rPr>
              <a:t>)</a:t>
            </a:r>
          </a:p>
          <a:p>
            <a:pPr marL="0" indent="0">
              <a:buNone/>
            </a:pPr>
            <a:endParaRPr lang="en-CH"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9613515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p:txBody>
          <a:bodyPr/>
          <a:lstStyle/>
          <a:p>
            <a:r>
              <a:rPr lang="en-CH" dirty="0"/>
              <a:t>General Setup</a:t>
            </a:r>
          </a:p>
        </p:txBody>
      </p:sp>
      <p:sp>
        <p:nvSpPr>
          <p:cNvPr id="3" name="Content Placeholder 2">
            <a:extLst>
              <a:ext uri="{FF2B5EF4-FFF2-40B4-BE49-F238E27FC236}">
                <a16:creationId xmlns:a16="http://schemas.microsoft.com/office/drawing/2014/main" id="{6BD82649-0119-A83C-F489-DBC711D1581C}"/>
              </a:ext>
            </a:extLst>
          </p:cNvPr>
          <p:cNvSpPr>
            <a:spLocks noGrp="1"/>
          </p:cNvSpPr>
          <p:nvPr>
            <p:ph sz="quarter" idx="10"/>
          </p:nvPr>
        </p:nvSpPr>
        <p:spPr>
          <a:xfrm>
            <a:off x="586581" y="1384300"/>
            <a:ext cx="11018838" cy="4653582"/>
          </a:xfrm>
          <a:solidFill>
            <a:schemeClr val="bg2"/>
          </a:solidFill>
        </p:spPr>
        <p:txBody>
          <a:bodyPr/>
          <a:lstStyle/>
          <a:p>
            <a:pPr marL="0" indent="0">
              <a:buNone/>
            </a:pPr>
            <a:r>
              <a:rPr lang="en-GB" sz="2400" b="0" dirty="0" err="1">
                <a:effectLst/>
                <a:latin typeface="Menlo" panose="020B0609030804020204" pitchFamily="49" charset="0"/>
              </a:rPr>
              <a:t>azure_credential</a:t>
            </a:r>
            <a:r>
              <a:rPr lang="en-GB" sz="2400" b="0" dirty="0">
                <a:effectLst/>
                <a:latin typeface="Menlo" panose="020B0609030804020204" pitchFamily="49" charset="0"/>
              </a:rPr>
              <a:t> = </a:t>
            </a:r>
            <a:r>
              <a:rPr lang="en-GB" sz="2400" b="0" dirty="0" err="1">
                <a:effectLst/>
                <a:latin typeface="Menlo" panose="020B0609030804020204" pitchFamily="49" charset="0"/>
              </a:rPr>
              <a:t>azure.identity.DefaultAzureCredential</a:t>
            </a:r>
            <a:r>
              <a:rPr lang="en-GB" sz="2400" b="0" dirty="0">
                <a:effectLst/>
                <a:latin typeface="Menlo" panose="020B0609030804020204" pitchFamily="49" charset="0"/>
              </a:rPr>
              <a:t>()</a:t>
            </a:r>
          </a:p>
          <a:p>
            <a:pPr marL="0" indent="0">
              <a:buNone/>
            </a:pPr>
            <a:r>
              <a:rPr lang="en-GB" sz="2400" b="0" dirty="0" err="1">
                <a:effectLst/>
                <a:latin typeface="Menlo" panose="020B0609030804020204" pitchFamily="49" charset="0"/>
              </a:rPr>
              <a:t>token_provider</a:t>
            </a:r>
            <a:r>
              <a:rPr lang="en-GB" sz="2400" b="0" dirty="0">
                <a:effectLst/>
                <a:latin typeface="Menlo" panose="020B0609030804020204" pitchFamily="49" charset="0"/>
              </a:rPr>
              <a:t> = </a:t>
            </a:r>
            <a:r>
              <a:rPr lang="en-GB" sz="2400" b="0" dirty="0" err="1">
                <a:effectLst/>
                <a:latin typeface="Consolas" panose="020B0609020204030204" pitchFamily="49" charset="0"/>
                <a:cs typeface="Consolas" panose="020B0609020204030204" pitchFamily="49" charset="0"/>
              </a:rPr>
              <a:t>azure</a:t>
            </a:r>
            <a:r>
              <a:rPr lang="en-GB" sz="2400" b="0" dirty="0" err="1">
                <a:effectLst/>
                <a:latin typeface="Menlo" panose="020B0609030804020204" pitchFamily="49" charset="0"/>
              </a:rPr>
              <a:t>.identity.get_bearer_token_provider</a:t>
            </a:r>
            <a:r>
              <a:rPr lang="en-GB" sz="2400" b="0" dirty="0">
                <a:effectLst/>
                <a:latin typeface="Menlo" panose="020B0609030804020204" pitchFamily="49" charset="0"/>
              </a:rPr>
              <a:t>(</a:t>
            </a:r>
            <a:r>
              <a:rPr lang="en-GB" sz="2400" b="0" dirty="0" err="1">
                <a:effectLst/>
                <a:latin typeface="Menlo" panose="020B0609030804020204" pitchFamily="49" charset="0"/>
              </a:rPr>
              <a:t>azure_credential</a:t>
            </a:r>
            <a:r>
              <a:rPr lang="en-GB" sz="2400" b="0" dirty="0">
                <a:effectLst/>
                <a:latin typeface="Menlo" panose="020B0609030804020204" pitchFamily="49" charset="0"/>
              </a:rPr>
              <a:t>,</a:t>
            </a:r>
          </a:p>
          <a:p>
            <a:pPr marL="0" indent="0">
              <a:buNone/>
            </a:pPr>
            <a:r>
              <a:rPr lang="en-GB" sz="2400" b="0" dirty="0">
                <a:effectLst/>
                <a:latin typeface="Menlo" panose="020B0609030804020204" pitchFamily="49" charset="0"/>
              </a:rPr>
              <a:t>"https://</a:t>
            </a:r>
            <a:r>
              <a:rPr lang="en-GB" sz="2400" b="0" dirty="0" err="1">
                <a:effectLst/>
                <a:latin typeface="Menlo" panose="020B0609030804020204" pitchFamily="49" charset="0"/>
              </a:rPr>
              <a:t>cognitiveservices.azure.com</a:t>
            </a:r>
            <a:r>
              <a:rPr lang="en-GB" sz="2400" b="0" dirty="0">
                <a:effectLst/>
                <a:latin typeface="Menlo" panose="020B0609030804020204" pitchFamily="49" charset="0"/>
              </a:rPr>
              <a:t>/.default")</a:t>
            </a:r>
          </a:p>
          <a:p>
            <a:pPr marL="0" indent="0">
              <a:buNone/>
            </a:pPr>
            <a:endParaRPr lang="en-GB" sz="2400" b="0" dirty="0">
              <a:effectLst/>
              <a:latin typeface="Menlo" panose="020B0609030804020204" pitchFamily="49" charset="0"/>
            </a:endParaRPr>
          </a:p>
          <a:p>
            <a:pPr marL="0" indent="0">
              <a:buNone/>
            </a:pPr>
            <a:r>
              <a:rPr lang="en-GB" sz="2400" b="0" dirty="0" err="1">
                <a:effectLst/>
                <a:latin typeface="Menlo" panose="020B0609030804020204" pitchFamily="49" charset="0"/>
              </a:rPr>
              <a:t>openai_client</a:t>
            </a:r>
            <a:r>
              <a:rPr lang="en-GB" sz="2400" b="0" dirty="0">
                <a:effectLst/>
                <a:latin typeface="Menlo" panose="020B0609030804020204" pitchFamily="49" charset="0"/>
              </a:rPr>
              <a:t> = </a:t>
            </a:r>
            <a:r>
              <a:rPr lang="en-GB" sz="2400" b="0" dirty="0" err="1">
                <a:effectLst/>
                <a:latin typeface="Menlo" panose="020B0609030804020204" pitchFamily="49" charset="0"/>
              </a:rPr>
              <a:t>openai.AzureOpenAI</a:t>
            </a:r>
            <a:r>
              <a:rPr lang="en-GB" sz="2400" b="0" dirty="0">
                <a:effectLst/>
                <a:latin typeface="Menlo" panose="020B0609030804020204" pitchFamily="49" charset="0"/>
              </a:rPr>
              <a:t>(</a:t>
            </a:r>
          </a:p>
          <a:p>
            <a:pPr marL="0" indent="0">
              <a:buNone/>
            </a:pPr>
            <a:r>
              <a:rPr lang="en-GB" sz="2400" b="0" dirty="0" err="1">
                <a:effectLst/>
                <a:latin typeface="Menlo" panose="020B0609030804020204" pitchFamily="49" charset="0"/>
              </a:rPr>
              <a:t>api_version</a:t>
            </a:r>
            <a:r>
              <a:rPr lang="en-GB" sz="2400" b="0" dirty="0">
                <a:effectLst/>
                <a:latin typeface="Menlo" panose="020B0609030804020204" pitchFamily="49" charset="0"/>
              </a:rPr>
              <a:t>="</a:t>
            </a:r>
            <a:r>
              <a:rPr lang="en-GB" sz="2400" b="0" dirty="0">
                <a:solidFill>
                  <a:srgbClr val="FFFF00"/>
                </a:solidFill>
                <a:effectLst/>
                <a:latin typeface="Menlo" panose="020B0609030804020204" pitchFamily="49" charset="0"/>
              </a:rPr>
              <a:t>2023-07-01-preview</a:t>
            </a:r>
            <a:r>
              <a:rPr lang="en-GB" sz="2400" b="0" dirty="0">
                <a:effectLst/>
                <a:latin typeface="Menlo" panose="020B0609030804020204" pitchFamily="49" charset="0"/>
              </a:rPr>
              <a:t>",</a:t>
            </a:r>
          </a:p>
          <a:p>
            <a:pPr marL="0" indent="0">
              <a:buNone/>
            </a:pPr>
            <a:r>
              <a:rPr lang="en-GB" sz="2400" b="0" dirty="0" err="1">
                <a:effectLst/>
                <a:latin typeface="Menlo" panose="020B0609030804020204" pitchFamily="49" charset="0"/>
              </a:rPr>
              <a:t>azure_endpoint</a:t>
            </a:r>
            <a:r>
              <a:rPr lang="en-GB" sz="2400" b="0" dirty="0">
                <a:effectLst/>
                <a:latin typeface="Menlo" panose="020B0609030804020204" pitchFamily="49" charset="0"/>
              </a:rPr>
              <a:t>=</a:t>
            </a:r>
            <a:r>
              <a:rPr lang="en-GB" sz="2400" b="0" dirty="0" err="1">
                <a:effectLst/>
                <a:latin typeface="Menlo" panose="020B0609030804020204" pitchFamily="49" charset="0"/>
              </a:rPr>
              <a:t>f"</a:t>
            </a:r>
            <a:r>
              <a:rPr lang="en-GB" sz="2400" b="0" dirty="0" err="1">
                <a:solidFill>
                  <a:srgbClr val="FFFF00"/>
                </a:solidFill>
                <a:effectLst/>
                <a:latin typeface="Menlo" panose="020B0609030804020204" pitchFamily="49" charset="0"/>
              </a:rPr>
              <a:t>https</a:t>
            </a:r>
            <a:r>
              <a:rPr lang="en-GB" sz="2400" b="0" dirty="0">
                <a:solidFill>
                  <a:srgbClr val="FFFF00"/>
                </a:solidFill>
                <a:effectLst/>
                <a:latin typeface="Menlo" panose="020B0609030804020204" pitchFamily="49" charset="0"/>
              </a:rPr>
              <a:t>://{AZURE_OPENAI_SERVICE}.</a:t>
            </a:r>
            <a:r>
              <a:rPr lang="en-GB" sz="2400" b="0" dirty="0" err="1">
                <a:solidFill>
                  <a:srgbClr val="FFFF00"/>
                </a:solidFill>
                <a:effectLst/>
                <a:latin typeface="Menlo" panose="020B0609030804020204" pitchFamily="49" charset="0"/>
              </a:rPr>
              <a:t>openai.azure.com</a:t>
            </a:r>
            <a:r>
              <a:rPr lang="en-GB" sz="2400" b="0" dirty="0">
                <a:effectLst/>
                <a:latin typeface="Menlo" panose="020B0609030804020204" pitchFamily="49" charset="0"/>
              </a:rPr>
              <a:t>",</a:t>
            </a:r>
          </a:p>
          <a:p>
            <a:pPr marL="0" indent="0">
              <a:buNone/>
            </a:pPr>
            <a:r>
              <a:rPr lang="en-GB" sz="2400" b="0" dirty="0" err="1">
                <a:effectLst/>
                <a:latin typeface="Menlo" panose="020B0609030804020204" pitchFamily="49" charset="0"/>
              </a:rPr>
              <a:t>azure_ad_token_provider</a:t>
            </a:r>
            <a:r>
              <a:rPr lang="en-GB" sz="2400" b="0" dirty="0">
                <a:effectLst/>
                <a:latin typeface="Menlo" panose="020B0609030804020204" pitchFamily="49" charset="0"/>
              </a:rPr>
              <a:t>=</a:t>
            </a:r>
            <a:r>
              <a:rPr lang="en-GB" sz="2400" b="0" dirty="0" err="1">
                <a:solidFill>
                  <a:srgbClr val="FFFF00"/>
                </a:solidFill>
                <a:effectLst/>
                <a:latin typeface="Menlo" panose="020B0609030804020204" pitchFamily="49" charset="0"/>
              </a:rPr>
              <a:t>token_provider</a:t>
            </a:r>
            <a:r>
              <a:rPr lang="en-GB" sz="2400" b="0" dirty="0">
                <a:effectLst/>
                <a:latin typeface="Menlo" panose="020B0609030804020204" pitchFamily="49" charset="0"/>
              </a:rPr>
              <a:t>)</a:t>
            </a:r>
          </a:p>
          <a:p>
            <a:pPr marL="0" indent="0">
              <a:buNone/>
            </a:pPr>
            <a:endParaRPr lang="en-CH" sz="2400" dirty="0"/>
          </a:p>
        </p:txBody>
      </p:sp>
    </p:spTree>
    <p:extLst>
      <p:ext uri="{BB962C8B-B14F-4D97-AF65-F5344CB8AC3E}">
        <p14:creationId xmlns:p14="http://schemas.microsoft.com/office/powerpoint/2010/main" val="263163674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p:txBody>
          <a:bodyPr/>
          <a:lstStyle/>
          <a:p>
            <a:r>
              <a:rPr lang="en-CH" dirty="0"/>
              <a:t>Embedding helpers</a:t>
            </a:r>
          </a:p>
        </p:txBody>
      </p:sp>
      <p:sp>
        <p:nvSpPr>
          <p:cNvPr id="3" name="Content Placeholder 2">
            <a:extLst>
              <a:ext uri="{FF2B5EF4-FFF2-40B4-BE49-F238E27FC236}">
                <a16:creationId xmlns:a16="http://schemas.microsoft.com/office/drawing/2014/main" id="{6BD82649-0119-A83C-F489-DBC711D1581C}"/>
              </a:ext>
            </a:extLst>
          </p:cNvPr>
          <p:cNvSpPr>
            <a:spLocks noGrp="1"/>
          </p:cNvSpPr>
          <p:nvPr>
            <p:ph sz="quarter" idx="10"/>
          </p:nvPr>
        </p:nvSpPr>
        <p:spPr>
          <a:xfrm>
            <a:off x="586581" y="1384300"/>
            <a:ext cx="11018838" cy="4801314"/>
          </a:xfrm>
          <a:solidFill>
            <a:schemeClr val="bg2"/>
          </a:solidFill>
        </p:spPr>
        <p:txBody>
          <a:bodyPr/>
          <a:lstStyle/>
          <a:p>
            <a:pPr marL="0" indent="0">
              <a:buNone/>
            </a:pPr>
            <a:r>
              <a:rPr lang="en-GB" sz="2400" b="0" dirty="0">
                <a:effectLst/>
                <a:latin typeface="Consolas" panose="020B0609020204030204" pitchFamily="49" charset="0"/>
                <a:cs typeface="Consolas" panose="020B0609020204030204" pitchFamily="49" charset="0"/>
              </a:rPr>
              <a:t>def </a:t>
            </a:r>
            <a:r>
              <a:rPr lang="en-GB" sz="2400" b="0" dirty="0" err="1">
                <a:solidFill>
                  <a:srgbClr val="FFFF00"/>
                </a:solidFill>
                <a:effectLst/>
                <a:latin typeface="Consolas" panose="020B0609020204030204" pitchFamily="49" charset="0"/>
                <a:cs typeface="Consolas" panose="020B0609020204030204" pitchFamily="49" charset="0"/>
              </a:rPr>
              <a:t>get_embedding</a:t>
            </a:r>
            <a:r>
              <a:rPr lang="en-GB" sz="2400" b="0" dirty="0">
                <a:effectLst/>
                <a:latin typeface="Consolas" panose="020B0609020204030204" pitchFamily="49" charset="0"/>
                <a:cs typeface="Consolas" panose="020B0609020204030204" pitchFamily="49" charset="0"/>
              </a:rPr>
              <a:t>(text):</a:t>
            </a:r>
          </a:p>
          <a:p>
            <a:pPr marL="0" indent="0">
              <a:buNone/>
            </a:pPr>
            <a:r>
              <a:rPr lang="en-GB" sz="2400" b="0" dirty="0">
                <a:effectLst/>
                <a:latin typeface="Consolas" panose="020B0609020204030204" pitchFamily="49" charset="0"/>
                <a:cs typeface="Consolas" panose="020B0609020204030204" pitchFamily="49" charset="0"/>
              </a:rPr>
              <a:t>	</a:t>
            </a:r>
            <a:r>
              <a:rPr lang="en-GB" sz="2400" b="0" dirty="0" err="1">
                <a:effectLst/>
                <a:latin typeface="Consolas" panose="020B0609020204030204" pitchFamily="49" charset="0"/>
                <a:cs typeface="Consolas" panose="020B0609020204030204" pitchFamily="49" charset="0"/>
              </a:rPr>
              <a:t>get_embeddings_response</a:t>
            </a:r>
            <a:r>
              <a:rPr lang="en-GB" sz="2400" b="0" dirty="0">
                <a:effectLst/>
                <a:latin typeface="Consolas" panose="020B0609020204030204" pitchFamily="49" charset="0"/>
                <a:cs typeface="Consolas" panose="020B0609020204030204" pitchFamily="49" charset="0"/>
              </a:rPr>
              <a:t> = </a:t>
            </a:r>
            <a:r>
              <a:rPr lang="en-GB" sz="2400" b="0" dirty="0" err="1">
                <a:solidFill>
                  <a:srgbClr val="FFFF00"/>
                </a:solidFill>
                <a:effectLst/>
                <a:latin typeface="Consolas" panose="020B0609020204030204" pitchFamily="49" charset="0"/>
                <a:cs typeface="Consolas" panose="020B0609020204030204" pitchFamily="49" charset="0"/>
              </a:rPr>
              <a:t>openai_client.embeddings.create</a:t>
            </a:r>
            <a:r>
              <a:rPr lang="en-GB" sz="2400" b="0" dirty="0">
                <a:effectLst/>
                <a:latin typeface="Consolas" panose="020B0609020204030204" pitchFamily="49" charset="0"/>
                <a:cs typeface="Consolas" panose="020B0609020204030204" pitchFamily="49" charset="0"/>
              </a:rPr>
              <a:t>(</a:t>
            </a:r>
          </a:p>
          <a:p>
            <a:pPr marL="0" indent="0">
              <a:buNone/>
            </a:pPr>
            <a:r>
              <a:rPr lang="en-GB" sz="2400" b="0" dirty="0">
                <a:effectLst/>
                <a:latin typeface="Consolas" panose="020B0609020204030204" pitchFamily="49" charset="0"/>
                <a:cs typeface="Consolas" panose="020B0609020204030204" pitchFamily="49" charset="0"/>
              </a:rPr>
              <a:t>		model=AZURE_OPENAI_ADA_DEPLOYMENT, input=text)</a:t>
            </a:r>
          </a:p>
          <a:p>
            <a:pPr marL="0" indent="0">
              <a:buNone/>
            </a:pPr>
            <a:r>
              <a:rPr lang="en-GB" sz="2400" b="0" dirty="0">
                <a:effectLst/>
                <a:latin typeface="Consolas" panose="020B0609020204030204" pitchFamily="49" charset="0"/>
                <a:cs typeface="Consolas" panose="020B0609020204030204" pitchFamily="49" charset="0"/>
              </a:rPr>
              <a:t>	return </a:t>
            </a:r>
            <a:r>
              <a:rPr lang="en-GB" sz="2400" b="0" dirty="0" err="1">
                <a:solidFill>
                  <a:srgbClr val="FFFF00"/>
                </a:solidFill>
                <a:effectLst/>
                <a:latin typeface="Consolas" panose="020B0609020204030204" pitchFamily="49" charset="0"/>
                <a:cs typeface="Consolas" panose="020B0609020204030204" pitchFamily="49" charset="0"/>
              </a:rPr>
              <a:t>get_embeddings_response.data</a:t>
            </a:r>
            <a:r>
              <a:rPr lang="en-GB" sz="2400" b="0" dirty="0">
                <a:solidFill>
                  <a:srgbClr val="FFFF00"/>
                </a:solidFill>
                <a:effectLst/>
                <a:latin typeface="Consolas" panose="020B0609020204030204" pitchFamily="49" charset="0"/>
                <a:cs typeface="Consolas" panose="020B0609020204030204" pitchFamily="49" charset="0"/>
              </a:rPr>
              <a:t>[0]</a:t>
            </a:r>
            <a:r>
              <a:rPr lang="en-GB" sz="2400" b="0" dirty="0">
                <a:effectLst/>
                <a:latin typeface="Consolas" panose="020B0609020204030204" pitchFamily="49" charset="0"/>
                <a:cs typeface="Consolas" panose="020B0609020204030204" pitchFamily="49" charset="0"/>
              </a:rPr>
              <a:t>.</a:t>
            </a:r>
            <a:r>
              <a:rPr lang="en-GB" sz="2400" b="0" dirty="0">
                <a:solidFill>
                  <a:srgbClr val="FFFF00"/>
                </a:solidFill>
                <a:effectLst/>
                <a:latin typeface="Consolas" panose="020B0609020204030204" pitchFamily="49" charset="0"/>
                <a:cs typeface="Consolas" panose="020B0609020204030204" pitchFamily="49" charset="0"/>
              </a:rPr>
              <a:t>embedding</a:t>
            </a:r>
          </a:p>
          <a:p>
            <a:pPr marL="0" indent="0">
              <a:buNone/>
            </a:pPr>
            <a:endParaRPr lang="en-GB" sz="2400" dirty="0">
              <a:latin typeface="Consolas" panose="020B0609020204030204" pitchFamily="49" charset="0"/>
              <a:cs typeface="Consolas" panose="020B0609020204030204" pitchFamily="49" charset="0"/>
            </a:endParaRPr>
          </a:p>
          <a:p>
            <a:pPr marL="0" indent="0">
              <a:buNone/>
            </a:pPr>
            <a:r>
              <a:rPr lang="en-GB" sz="2400" b="0" dirty="0">
                <a:effectLst/>
                <a:latin typeface="Consolas" panose="020B0609020204030204" pitchFamily="49" charset="0"/>
                <a:cs typeface="Consolas" panose="020B0609020204030204" pitchFamily="49" charset="0"/>
              </a:rPr>
              <a:t>def </a:t>
            </a:r>
            <a:r>
              <a:rPr lang="en-GB" sz="2400" b="0" dirty="0" err="1">
                <a:solidFill>
                  <a:srgbClr val="FFFF00"/>
                </a:solidFill>
                <a:effectLst/>
                <a:latin typeface="Consolas" panose="020B0609020204030204" pitchFamily="49" charset="0"/>
                <a:cs typeface="Consolas" panose="020B0609020204030204" pitchFamily="49" charset="0"/>
              </a:rPr>
              <a:t>get_embeddings</a:t>
            </a:r>
            <a:r>
              <a:rPr lang="en-GB" sz="2400" b="0" dirty="0">
                <a:effectLst/>
                <a:latin typeface="Consolas" panose="020B0609020204030204" pitchFamily="49" charset="0"/>
                <a:cs typeface="Consolas" panose="020B0609020204030204" pitchFamily="49" charset="0"/>
              </a:rPr>
              <a:t>(sentences):</a:t>
            </a:r>
          </a:p>
          <a:p>
            <a:pPr marL="0" indent="0">
              <a:buNone/>
            </a:pPr>
            <a:r>
              <a:rPr lang="en-GB" sz="2400" b="0" dirty="0">
                <a:effectLst/>
                <a:latin typeface="Consolas" panose="020B0609020204030204" pitchFamily="49" charset="0"/>
                <a:cs typeface="Consolas" panose="020B0609020204030204" pitchFamily="49" charset="0"/>
              </a:rPr>
              <a:t>	</a:t>
            </a:r>
            <a:r>
              <a:rPr lang="en-GB" sz="2400" b="0" dirty="0" err="1">
                <a:effectLst/>
                <a:latin typeface="Consolas" panose="020B0609020204030204" pitchFamily="49" charset="0"/>
                <a:cs typeface="Consolas" panose="020B0609020204030204" pitchFamily="49" charset="0"/>
              </a:rPr>
              <a:t>embeddings_response</a:t>
            </a:r>
            <a:r>
              <a:rPr lang="en-GB" sz="2400" b="0" dirty="0">
                <a:effectLst/>
                <a:latin typeface="Consolas" panose="020B0609020204030204" pitchFamily="49" charset="0"/>
                <a:cs typeface="Consolas" panose="020B0609020204030204" pitchFamily="49" charset="0"/>
              </a:rPr>
              <a:t> = </a:t>
            </a:r>
            <a:r>
              <a:rPr lang="en-GB" sz="2400" b="0" dirty="0" err="1">
                <a:solidFill>
                  <a:srgbClr val="FFFF00"/>
                </a:solidFill>
                <a:effectLst/>
                <a:latin typeface="Consolas" panose="020B0609020204030204" pitchFamily="49" charset="0"/>
                <a:cs typeface="Consolas" panose="020B0609020204030204" pitchFamily="49" charset="0"/>
              </a:rPr>
              <a:t>openai_client.embeddings.create</a:t>
            </a:r>
            <a:r>
              <a:rPr lang="en-GB" sz="2400" b="0" dirty="0">
                <a:effectLst/>
                <a:latin typeface="Consolas" panose="020B0609020204030204" pitchFamily="49" charset="0"/>
                <a:cs typeface="Consolas" panose="020B0609020204030204" pitchFamily="49" charset="0"/>
              </a:rPr>
              <a:t>(</a:t>
            </a:r>
          </a:p>
          <a:p>
            <a:pPr marL="0" indent="0">
              <a:buNone/>
            </a:pPr>
            <a:r>
              <a:rPr lang="en-GB" sz="2400" b="0" dirty="0">
                <a:effectLst/>
                <a:latin typeface="Consolas" panose="020B0609020204030204" pitchFamily="49" charset="0"/>
                <a:cs typeface="Consolas" panose="020B0609020204030204" pitchFamily="49" charset="0"/>
              </a:rPr>
              <a:t>		model=</a:t>
            </a:r>
            <a:r>
              <a:rPr lang="en-GB" sz="2400" b="0" dirty="0">
                <a:solidFill>
                  <a:srgbClr val="FFFF00"/>
                </a:solidFill>
                <a:effectLst/>
                <a:latin typeface="Consolas" panose="020B0609020204030204" pitchFamily="49" charset="0"/>
                <a:cs typeface="Consolas" panose="020B0609020204030204" pitchFamily="49" charset="0"/>
              </a:rPr>
              <a:t>AZURE_OPENAI_ADA_DEPLOYMENT</a:t>
            </a:r>
            <a:r>
              <a:rPr lang="en-GB" sz="2400" b="0" dirty="0">
                <a:effectLst/>
                <a:latin typeface="Consolas" panose="020B0609020204030204" pitchFamily="49" charset="0"/>
                <a:cs typeface="Consolas" panose="020B0609020204030204" pitchFamily="49" charset="0"/>
              </a:rPr>
              <a:t>, input=sentences)</a:t>
            </a:r>
          </a:p>
          <a:p>
            <a:pPr marL="0" indent="0">
              <a:buNone/>
            </a:pPr>
            <a:r>
              <a:rPr lang="en-GB" sz="2400" b="0" dirty="0">
                <a:effectLst/>
                <a:latin typeface="Consolas" panose="020B0609020204030204" pitchFamily="49" charset="0"/>
                <a:cs typeface="Consolas" panose="020B0609020204030204" pitchFamily="49" charset="0"/>
              </a:rPr>
              <a:t>	return [</a:t>
            </a:r>
            <a:r>
              <a:rPr lang="en-GB" sz="2400" b="0" dirty="0" err="1">
                <a:effectLst/>
                <a:latin typeface="Consolas" panose="020B0609020204030204" pitchFamily="49" charset="0"/>
                <a:cs typeface="Consolas" panose="020B0609020204030204" pitchFamily="49" charset="0"/>
              </a:rPr>
              <a:t>embedding_object.embedding</a:t>
            </a:r>
            <a:r>
              <a:rPr lang="en-GB" sz="2400" b="0" dirty="0">
                <a:effectLst/>
                <a:latin typeface="Consolas" panose="020B0609020204030204" pitchFamily="49" charset="0"/>
                <a:cs typeface="Consolas" panose="020B0609020204030204" pitchFamily="49" charset="0"/>
              </a:rPr>
              <a:t> for </a:t>
            </a:r>
            <a:r>
              <a:rPr lang="en-GB" sz="2400" b="0" dirty="0" err="1">
                <a:effectLst/>
                <a:latin typeface="Consolas" panose="020B0609020204030204" pitchFamily="49" charset="0"/>
                <a:cs typeface="Consolas" panose="020B0609020204030204" pitchFamily="49" charset="0"/>
              </a:rPr>
              <a:t>embedding_object</a:t>
            </a:r>
            <a:r>
              <a:rPr lang="en-GB" sz="2400" b="0" dirty="0">
                <a:effectLst/>
                <a:latin typeface="Consolas" panose="020B0609020204030204" pitchFamily="49" charset="0"/>
                <a:cs typeface="Consolas" panose="020B0609020204030204" pitchFamily="49" charset="0"/>
              </a:rPr>
              <a:t> </a:t>
            </a:r>
          </a:p>
          <a:p>
            <a:pPr marL="0" indent="0">
              <a:buNone/>
            </a:pPr>
            <a:r>
              <a:rPr lang="en-GB" sz="2400" dirty="0">
                <a:latin typeface="Consolas" panose="020B0609020204030204" pitchFamily="49" charset="0"/>
                <a:cs typeface="Consolas" panose="020B0609020204030204" pitchFamily="49" charset="0"/>
              </a:rPr>
              <a:t>			</a:t>
            </a:r>
            <a:r>
              <a:rPr lang="en-GB" sz="2400" b="0" dirty="0">
                <a:effectLst/>
                <a:latin typeface="Consolas" panose="020B0609020204030204" pitchFamily="49" charset="0"/>
                <a:cs typeface="Consolas" panose="020B0609020204030204" pitchFamily="49" charset="0"/>
              </a:rPr>
              <a:t>in </a:t>
            </a:r>
            <a:r>
              <a:rPr lang="en-GB" sz="2400" b="0" dirty="0" err="1">
                <a:solidFill>
                  <a:srgbClr val="FFFF00"/>
                </a:solidFill>
                <a:effectLst/>
                <a:latin typeface="Consolas" panose="020B0609020204030204" pitchFamily="49" charset="0"/>
                <a:cs typeface="Consolas" panose="020B0609020204030204" pitchFamily="49" charset="0"/>
              </a:rPr>
              <a:t>embeddings_response.data</a:t>
            </a:r>
            <a:r>
              <a:rPr lang="en-GB" sz="2400" b="0" dirty="0">
                <a:effectLst/>
                <a:latin typeface="Consolas" panose="020B0609020204030204" pitchFamily="49" charset="0"/>
                <a:cs typeface="Consolas" panose="020B0609020204030204" pitchFamily="49" charset="0"/>
              </a:rPr>
              <a:t>]</a:t>
            </a:r>
          </a:p>
          <a:p>
            <a:pPr marL="0" indent="0">
              <a:buNone/>
            </a:pPr>
            <a:endParaRPr lang="en-GB" sz="2400" b="0" dirty="0">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334243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p:txBody>
          <a:bodyPr/>
          <a:lstStyle/>
          <a:p>
            <a:r>
              <a:rPr lang="en-CH" dirty="0"/>
              <a:t>Embedding helpers</a:t>
            </a:r>
          </a:p>
        </p:txBody>
      </p:sp>
      <p:sp>
        <p:nvSpPr>
          <p:cNvPr id="3" name="Content Placeholder 2">
            <a:extLst>
              <a:ext uri="{FF2B5EF4-FFF2-40B4-BE49-F238E27FC236}">
                <a16:creationId xmlns:a16="http://schemas.microsoft.com/office/drawing/2014/main" id="{6BD82649-0119-A83C-F489-DBC711D1581C}"/>
              </a:ext>
            </a:extLst>
          </p:cNvPr>
          <p:cNvSpPr>
            <a:spLocks noGrp="1"/>
          </p:cNvSpPr>
          <p:nvPr>
            <p:ph sz="quarter" idx="10"/>
          </p:nvPr>
        </p:nvSpPr>
        <p:spPr>
          <a:xfrm>
            <a:off x="586581" y="1384300"/>
            <a:ext cx="11018838" cy="1255728"/>
          </a:xfrm>
          <a:solidFill>
            <a:schemeClr val="bg2"/>
          </a:solidFill>
        </p:spPr>
        <p:txBody>
          <a:bodyPr/>
          <a:lstStyle/>
          <a:p>
            <a:pPr marL="0" indent="0">
              <a:buNone/>
            </a:pPr>
            <a:r>
              <a:rPr lang="en-GB" sz="2400" b="0" dirty="0">
                <a:effectLst/>
                <a:latin typeface="Consolas" panose="020B0609020204030204" pitchFamily="49" charset="0"/>
                <a:cs typeface="Consolas" panose="020B0609020204030204" pitchFamily="49" charset="0"/>
              </a:rPr>
              <a:t>vector = </a:t>
            </a:r>
            <a:r>
              <a:rPr lang="en-GB" sz="2400" b="0" dirty="0" err="1">
                <a:solidFill>
                  <a:srgbClr val="FFFF00"/>
                </a:solidFill>
                <a:effectLst/>
                <a:latin typeface="Consolas" panose="020B0609020204030204" pitchFamily="49" charset="0"/>
                <a:cs typeface="Consolas" panose="020B0609020204030204" pitchFamily="49" charset="0"/>
              </a:rPr>
              <a:t>get_embedding</a:t>
            </a:r>
            <a:r>
              <a:rPr lang="en-GB" sz="2400" b="0" dirty="0">
                <a:effectLst/>
                <a:latin typeface="Consolas" panose="020B0609020204030204" pitchFamily="49" charset="0"/>
                <a:cs typeface="Consolas" panose="020B0609020204030204" pitchFamily="49" charset="0"/>
              </a:rPr>
              <a:t>("</a:t>
            </a:r>
            <a:r>
              <a:rPr lang="en-GB" sz="2400" b="0" dirty="0" err="1">
                <a:effectLst/>
                <a:latin typeface="Consolas" panose="020B0609020204030204" pitchFamily="49" charset="0"/>
                <a:cs typeface="Consolas" panose="020B0609020204030204" pitchFamily="49" charset="0"/>
              </a:rPr>
              <a:t>im</a:t>
            </a:r>
            <a:r>
              <a:rPr lang="en-GB" sz="2400" b="0" dirty="0">
                <a:effectLst/>
                <a:latin typeface="Consolas" panose="020B0609020204030204" pitchFamily="49" charset="0"/>
                <a:cs typeface="Consolas" panose="020B0609020204030204" pitchFamily="49" charset="0"/>
              </a:rPr>
              <a:t> more of a cat person </a:t>
            </a:r>
          </a:p>
          <a:p>
            <a:pPr marL="0" indent="0">
              <a:buNone/>
            </a:pPr>
            <a:r>
              <a:rPr lang="en-GB" sz="2400" dirty="0">
                <a:latin typeface="Consolas" panose="020B0609020204030204" pitchFamily="49" charset="0"/>
                <a:cs typeface="Consolas" panose="020B0609020204030204" pitchFamily="49" charset="0"/>
              </a:rPr>
              <a:t>				  </a:t>
            </a:r>
            <a:r>
              <a:rPr lang="en-GB" sz="2400" b="0" dirty="0">
                <a:effectLst/>
                <a:latin typeface="Consolas" panose="020B0609020204030204" pitchFamily="49" charset="0"/>
                <a:cs typeface="Consolas" panose="020B0609020204030204" pitchFamily="49" charset="0"/>
              </a:rPr>
              <a:t>than a dog person but </a:t>
            </a:r>
          </a:p>
          <a:p>
            <a:pPr marL="0" indent="0">
              <a:buNone/>
            </a:pPr>
            <a:r>
              <a:rPr lang="en-GB" sz="2400" dirty="0">
                <a:latin typeface="Consolas" panose="020B0609020204030204" pitchFamily="49" charset="0"/>
                <a:cs typeface="Consolas" panose="020B0609020204030204" pitchFamily="49" charset="0"/>
              </a:rPr>
              <a:t>     				  </a:t>
            </a:r>
            <a:r>
              <a:rPr lang="en-GB" sz="2400" b="0" dirty="0">
                <a:effectLst/>
                <a:latin typeface="Consolas" panose="020B0609020204030204" pitchFamily="49" charset="0"/>
                <a:cs typeface="Consolas" panose="020B0609020204030204" pitchFamily="49" charset="0"/>
              </a:rPr>
              <a:t>actually these days </a:t>
            </a:r>
            <a:r>
              <a:rPr lang="en-GB" sz="2400" b="0" dirty="0" err="1">
                <a:effectLst/>
                <a:latin typeface="Consolas" panose="020B0609020204030204" pitchFamily="49" charset="0"/>
                <a:cs typeface="Consolas" panose="020B0609020204030204" pitchFamily="49" charset="0"/>
              </a:rPr>
              <a:t>i</a:t>
            </a:r>
            <a:r>
              <a:rPr lang="en-GB" sz="2400" b="0" dirty="0">
                <a:effectLst/>
                <a:latin typeface="Consolas" panose="020B0609020204030204" pitchFamily="49" charset="0"/>
                <a:cs typeface="Consolas" panose="020B0609020204030204" pitchFamily="49" charset="0"/>
              </a:rPr>
              <a:t> just like humans")</a:t>
            </a:r>
          </a:p>
        </p:txBody>
      </p:sp>
      <p:sp>
        <p:nvSpPr>
          <p:cNvPr id="4" name="Content Placeholder 2">
            <a:extLst>
              <a:ext uri="{FF2B5EF4-FFF2-40B4-BE49-F238E27FC236}">
                <a16:creationId xmlns:a16="http://schemas.microsoft.com/office/drawing/2014/main" id="{C24C2451-3253-F38E-3A19-0DE5FF811DBD}"/>
              </a:ext>
            </a:extLst>
          </p:cNvPr>
          <p:cNvSpPr txBox="1">
            <a:spLocks/>
          </p:cNvSpPr>
          <p:nvPr/>
        </p:nvSpPr>
        <p:spPr>
          <a:xfrm>
            <a:off x="586581" y="3134360"/>
            <a:ext cx="11018838" cy="1698927"/>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[-0.022648831829428673, 0.006634126417338848,</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-0.02030368708074093, -0.02884402684867382,</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-0.009123491123318672, 0.010998353362083435,</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0.009123491123318672, ...]</a:t>
            </a:r>
          </a:p>
        </p:txBody>
      </p:sp>
      <p:sp>
        <p:nvSpPr>
          <p:cNvPr id="5" name="Content Placeholder 2">
            <a:extLst>
              <a:ext uri="{FF2B5EF4-FFF2-40B4-BE49-F238E27FC236}">
                <a16:creationId xmlns:a16="http://schemas.microsoft.com/office/drawing/2014/main" id="{D67F2B79-3B99-9186-79B8-11F2C1D80FC1}"/>
              </a:ext>
            </a:extLst>
          </p:cNvPr>
          <p:cNvSpPr txBox="1">
            <a:spLocks/>
          </p:cNvSpPr>
          <p:nvPr/>
        </p:nvSpPr>
        <p:spPr>
          <a:xfrm>
            <a:off x="586581" y="5270438"/>
            <a:ext cx="11018838" cy="369332"/>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400" dirty="0" err="1">
                <a:solidFill>
                  <a:srgbClr val="FFFF00"/>
                </a:solidFill>
                <a:latin typeface="Consolas" panose="020B0609020204030204" pitchFamily="49" charset="0"/>
                <a:cs typeface="Consolas" panose="020B0609020204030204" pitchFamily="49" charset="0"/>
              </a:rPr>
              <a:t>len</a:t>
            </a:r>
            <a:r>
              <a:rPr lang="en-GB" sz="2400" dirty="0">
                <a:latin typeface="Consolas" panose="020B0609020204030204" pitchFamily="49" charset="0"/>
                <a:cs typeface="Consolas" panose="020B0609020204030204" pitchFamily="49" charset="0"/>
              </a:rPr>
              <a:t>(vector) =&gt; </a:t>
            </a:r>
            <a:r>
              <a:rPr lang="en-GB" sz="2400" dirty="0">
                <a:solidFill>
                  <a:srgbClr val="FFFF00"/>
                </a:solidFill>
                <a:latin typeface="Consolas" panose="020B0609020204030204" pitchFamily="49" charset="0"/>
                <a:cs typeface="Consolas" panose="020B0609020204030204" pitchFamily="49" charset="0"/>
              </a:rPr>
              <a:t>1536</a:t>
            </a:r>
          </a:p>
        </p:txBody>
      </p:sp>
    </p:spTree>
    <p:extLst>
      <p:ext uri="{BB962C8B-B14F-4D97-AF65-F5344CB8AC3E}">
        <p14:creationId xmlns:p14="http://schemas.microsoft.com/office/powerpoint/2010/main" val="14476459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522767"/>
            <a:ext cx="4569892" cy="3077766"/>
          </a:xfrm>
        </p:spPr>
        <p:txBody>
          <a:bodyPr/>
          <a:lstStyle/>
          <a:p>
            <a:r>
              <a:rPr lang="en-US" dirty="0"/>
              <a:t>Vector search and state-of-the-art retrieval for generative AI apps​</a:t>
            </a:r>
          </a:p>
        </p:txBody>
      </p:sp>
      <p:sp>
        <p:nvSpPr>
          <p:cNvPr id="5" name="Text Placeholder 4"/>
          <p:cNvSpPr>
            <a:spLocks noGrp="1"/>
          </p:cNvSpPr>
          <p:nvPr>
            <p:ph type="body" sz="quarter" idx="12"/>
          </p:nvPr>
        </p:nvSpPr>
        <p:spPr>
          <a:xfrm>
            <a:off x="584200" y="4826876"/>
            <a:ext cx="4176986" cy="492443"/>
          </a:xfrm>
        </p:spPr>
        <p:txBody>
          <a:bodyPr/>
          <a:lstStyle/>
          <a:p>
            <a:r>
              <a:rPr lang="en-US" dirty="0"/>
              <a:t>Alvaro </a:t>
            </a:r>
            <a:r>
              <a:rPr lang="en-US" dirty="0" err="1"/>
              <a:t>Videla</a:t>
            </a:r>
            <a:endParaRPr lang="en-US" dirty="0"/>
          </a:p>
          <a:p>
            <a:r>
              <a:rPr lang="en-US" dirty="0"/>
              <a:t>Principal Cloud Advocate (Data)​</a:t>
            </a:r>
          </a:p>
        </p:txBody>
      </p:sp>
      <p:pic>
        <p:nvPicPr>
          <p:cNvPr id="3" name="Picture 2" descr="A screenshot of a computer&#10;&#10;Description automatically generated">
            <a:extLst>
              <a:ext uri="{FF2B5EF4-FFF2-40B4-BE49-F238E27FC236}">
                <a16:creationId xmlns:a16="http://schemas.microsoft.com/office/drawing/2014/main" id="{757B6290-56B4-7857-5C7E-71AA4EBB558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7498445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Document similarity </a:t>
            </a:r>
            <a:r>
              <a:rPr lang="en-GB" dirty="0" err="1"/>
              <a:t>modeled</a:t>
            </a:r>
            <a:r>
              <a:rPr lang="en-GB" dirty="0"/>
              <a:t> as cosine distance</a:t>
            </a:r>
            <a:endParaRPr lang="en-CH" dirty="0"/>
          </a:p>
        </p:txBody>
      </p:sp>
      <p:sp>
        <p:nvSpPr>
          <p:cNvPr id="3" name="Content Placeholder 2">
            <a:extLst>
              <a:ext uri="{FF2B5EF4-FFF2-40B4-BE49-F238E27FC236}">
                <a16:creationId xmlns:a16="http://schemas.microsoft.com/office/drawing/2014/main" id="{6BD82649-0119-A83C-F489-DBC711D1581C}"/>
              </a:ext>
            </a:extLst>
          </p:cNvPr>
          <p:cNvSpPr>
            <a:spLocks noGrp="1"/>
          </p:cNvSpPr>
          <p:nvPr>
            <p:ph sz="quarter" idx="10"/>
          </p:nvPr>
        </p:nvSpPr>
        <p:spPr>
          <a:xfrm>
            <a:off x="586581" y="1164809"/>
            <a:ext cx="11018838" cy="1255728"/>
          </a:xfrm>
          <a:solidFill>
            <a:schemeClr val="bg2"/>
          </a:solidFill>
        </p:spPr>
        <p:txBody>
          <a:bodyPr/>
          <a:lstStyle/>
          <a:p>
            <a:pPr marL="0" indent="0">
              <a:buNone/>
            </a:pPr>
            <a:r>
              <a:rPr lang="en-GB" sz="2400" b="0" dirty="0">
                <a:effectLst/>
                <a:latin typeface="Consolas" panose="020B0609020204030204" pitchFamily="49" charset="0"/>
                <a:cs typeface="Consolas" panose="020B0609020204030204" pitchFamily="49" charset="0"/>
              </a:rPr>
              <a:t>def </a:t>
            </a:r>
            <a:r>
              <a:rPr lang="en-GB" sz="2400" b="0" dirty="0" err="1">
                <a:solidFill>
                  <a:srgbClr val="FFFF00"/>
                </a:solidFill>
                <a:effectLst/>
                <a:latin typeface="Consolas" panose="020B0609020204030204" pitchFamily="49" charset="0"/>
                <a:cs typeface="Consolas" panose="020B0609020204030204" pitchFamily="49" charset="0"/>
              </a:rPr>
              <a:t>cosine_similarity</a:t>
            </a:r>
            <a:r>
              <a:rPr lang="en-GB" sz="2400" b="0" dirty="0">
                <a:effectLst/>
                <a:latin typeface="Consolas" panose="020B0609020204030204" pitchFamily="49" charset="0"/>
                <a:cs typeface="Consolas" panose="020B0609020204030204" pitchFamily="49" charset="0"/>
              </a:rPr>
              <a:t>(a, b):</a:t>
            </a:r>
          </a:p>
          <a:p>
            <a:pPr marL="0" indent="0">
              <a:buNone/>
            </a:pPr>
            <a:r>
              <a:rPr lang="en-GB" sz="2400" b="0" dirty="0">
                <a:effectLst/>
                <a:latin typeface="Consolas" panose="020B0609020204030204" pitchFamily="49" charset="0"/>
                <a:cs typeface="Consolas" panose="020B0609020204030204" pitchFamily="49" charset="0"/>
              </a:rPr>
              <a:t>	return </a:t>
            </a:r>
            <a:r>
              <a:rPr lang="en-GB" sz="2400" b="0" dirty="0" err="1">
                <a:effectLst/>
                <a:latin typeface="Consolas" panose="020B0609020204030204" pitchFamily="49" charset="0"/>
                <a:cs typeface="Consolas" panose="020B0609020204030204" pitchFamily="49" charset="0"/>
              </a:rPr>
              <a:t>np.dot</a:t>
            </a:r>
            <a:r>
              <a:rPr lang="en-GB" sz="2400" b="0" dirty="0">
                <a:effectLst/>
                <a:latin typeface="Consolas" panose="020B0609020204030204" pitchFamily="49" charset="0"/>
                <a:cs typeface="Consolas" panose="020B0609020204030204" pitchFamily="49" charset="0"/>
              </a:rPr>
              <a:t>(a, b) / (</a:t>
            </a:r>
            <a:r>
              <a:rPr lang="en-GB" sz="2400" b="0" dirty="0" err="1">
                <a:effectLst/>
                <a:latin typeface="Consolas" panose="020B0609020204030204" pitchFamily="49" charset="0"/>
                <a:cs typeface="Consolas" panose="020B0609020204030204" pitchFamily="49" charset="0"/>
              </a:rPr>
              <a:t>np.linalg.norm</a:t>
            </a:r>
            <a:r>
              <a:rPr lang="en-GB" sz="2400" b="0" dirty="0">
                <a:effectLst/>
                <a:latin typeface="Consolas" panose="020B0609020204030204" pitchFamily="49" charset="0"/>
                <a:cs typeface="Consolas" panose="020B0609020204030204" pitchFamily="49" charset="0"/>
              </a:rPr>
              <a:t>(a) </a:t>
            </a:r>
          </a:p>
          <a:p>
            <a:pPr marL="0" indent="0">
              <a:buNone/>
            </a:pPr>
            <a:r>
              <a:rPr lang="en-GB" sz="2400" dirty="0">
                <a:latin typeface="Consolas" panose="020B0609020204030204" pitchFamily="49" charset="0"/>
                <a:cs typeface="Consolas" panose="020B0609020204030204" pitchFamily="49" charset="0"/>
              </a:rPr>
              <a:t>					</a:t>
            </a:r>
            <a:r>
              <a:rPr lang="en-GB" sz="2400" b="0" dirty="0">
                <a:effectLst/>
                <a:latin typeface="Consolas" panose="020B0609020204030204" pitchFamily="49" charset="0"/>
                <a:cs typeface="Consolas" panose="020B0609020204030204" pitchFamily="49" charset="0"/>
              </a:rPr>
              <a:t>* </a:t>
            </a:r>
            <a:r>
              <a:rPr lang="en-GB" sz="2400" b="0" dirty="0" err="1">
                <a:effectLst/>
                <a:latin typeface="Consolas" panose="020B0609020204030204" pitchFamily="49" charset="0"/>
                <a:cs typeface="Consolas" panose="020B0609020204030204" pitchFamily="49" charset="0"/>
              </a:rPr>
              <a:t>np.linalg.norm</a:t>
            </a:r>
            <a:r>
              <a:rPr lang="en-GB" sz="2400" b="0" dirty="0">
                <a:effectLst/>
                <a:latin typeface="Consolas" panose="020B0609020204030204" pitchFamily="49" charset="0"/>
                <a:cs typeface="Consolas" panose="020B0609020204030204" pitchFamily="49" charset="0"/>
              </a:rPr>
              <a:t>(b))</a:t>
            </a:r>
          </a:p>
        </p:txBody>
      </p:sp>
      <p:sp>
        <p:nvSpPr>
          <p:cNvPr id="4" name="Content Placeholder 2">
            <a:extLst>
              <a:ext uri="{FF2B5EF4-FFF2-40B4-BE49-F238E27FC236}">
                <a16:creationId xmlns:a16="http://schemas.microsoft.com/office/drawing/2014/main" id="{C24C2451-3253-F38E-3A19-0DE5FF811DBD}"/>
              </a:ext>
            </a:extLst>
          </p:cNvPr>
          <p:cNvSpPr txBox="1">
            <a:spLocks/>
          </p:cNvSpPr>
          <p:nvPr/>
        </p:nvSpPr>
        <p:spPr>
          <a:xfrm>
            <a:off x="678021" y="2680760"/>
            <a:ext cx="4808379" cy="837152"/>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600" b="0" dirty="0">
                <a:solidFill>
                  <a:srgbClr val="FFFF00"/>
                </a:solidFill>
                <a:effectLst/>
                <a:latin typeface="Consolas" panose="020B0609020204030204" pitchFamily="49" charset="0"/>
                <a:cs typeface="Consolas" panose="020B0609020204030204" pitchFamily="49" charset="0"/>
              </a:rPr>
              <a:t>sentences1</a:t>
            </a:r>
            <a:r>
              <a:rPr lang="en-GB" sz="1600" b="0" dirty="0">
                <a:effectLst/>
                <a:latin typeface="Consolas" panose="020B0609020204030204" pitchFamily="49" charset="0"/>
                <a:cs typeface="Consolas" panose="020B0609020204030204" pitchFamily="49" charset="0"/>
              </a:rPr>
              <a:t> = ['The new movie is awesome’,</a:t>
            </a:r>
          </a:p>
          <a:p>
            <a:pPr marL="0" indent="0">
              <a:buNone/>
            </a:pPr>
            <a:r>
              <a:rPr lang="en-GB" sz="1600" b="0" dirty="0">
                <a:effectLst/>
                <a:latin typeface="Consolas" panose="020B0609020204030204" pitchFamily="49" charset="0"/>
                <a:cs typeface="Consolas" panose="020B0609020204030204" pitchFamily="49" charset="0"/>
              </a:rPr>
              <a:t>	      'The new movie is awesome’,</a:t>
            </a:r>
          </a:p>
          <a:p>
            <a:pPr marL="0" indent="0">
              <a:buNone/>
            </a:pPr>
            <a:r>
              <a:rPr lang="en-GB" sz="1600" b="0" dirty="0">
                <a:effectLst/>
                <a:latin typeface="Consolas" panose="020B0609020204030204" pitchFamily="49" charset="0"/>
                <a:cs typeface="Consolas" panose="020B0609020204030204" pitchFamily="49" charset="0"/>
              </a:rPr>
              <a:t>              'The new movie is awesome']</a:t>
            </a:r>
          </a:p>
        </p:txBody>
      </p:sp>
      <p:sp>
        <p:nvSpPr>
          <p:cNvPr id="5" name="Content Placeholder 2">
            <a:extLst>
              <a:ext uri="{FF2B5EF4-FFF2-40B4-BE49-F238E27FC236}">
                <a16:creationId xmlns:a16="http://schemas.microsoft.com/office/drawing/2014/main" id="{D67F2B79-3B99-9186-79B8-11F2C1D80FC1}"/>
              </a:ext>
            </a:extLst>
          </p:cNvPr>
          <p:cNvSpPr txBox="1">
            <a:spLocks/>
          </p:cNvSpPr>
          <p:nvPr/>
        </p:nvSpPr>
        <p:spPr>
          <a:xfrm>
            <a:off x="586581" y="3681774"/>
            <a:ext cx="11018838" cy="812530"/>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b="0" dirty="0">
                <a:effectLst/>
                <a:latin typeface="Consolas" panose="020B0609020204030204" pitchFamily="49" charset="0"/>
                <a:cs typeface="Consolas" panose="020B0609020204030204" pitchFamily="49" charset="0"/>
              </a:rPr>
              <a:t>embeddings1 = </a:t>
            </a:r>
            <a:r>
              <a:rPr lang="en-GB" sz="2400" b="0" dirty="0" err="1">
                <a:solidFill>
                  <a:srgbClr val="FFFF00"/>
                </a:solidFill>
                <a:effectLst/>
                <a:latin typeface="Consolas" panose="020B0609020204030204" pitchFamily="49" charset="0"/>
                <a:cs typeface="Consolas" panose="020B0609020204030204" pitchFamily="49" charset="0"/>
              </a:rPr>
              <a:t>get_embeddings</a:t>
            </a:r>
            <a:r>
              <a:rPr lang="en-GB" sz="2400" b="0" dirty="0">
                <a:effectLst/>
                <a:latin typeface="Consolas" panose="020B0609020204030204" pitchFamily="49" charset="0"/>
                <a:cs typeface="Consolas" panose="020B0609020204030204" pitchFamily="49" charset="0"/>
              </a:rPr>
              <a:t>(sentences1)</a:t>
            </a:r>
          </a:p>
          <a:p>
            <a:pPr marL="0" indent="0">
              <a:buNone/>
            </a:pPr>
            <a:r>
              <a:rPr lang="en-GB" sz="2400" b="0" dirty="0">
                <a:effectLst/>
                <a:latin typeface="Consolas" panose="020B0609020204030204" pitchFamily="49" charset="0"/>
                <a:cs typeface="Consolas" panose="020B0609020204030204" pitchFamily="49" charset="0"/>
              </a:rPr>
              <a:t>embeddings2 = </a:t>
            </a:r>
            <a:r>
              <a:rPr lang="en-GB" sz="2400" b="0" dirty="0" err="1">
                <a:solidFill>
                  <a:srgbClr val="FFFF00"/>
                </a:solidFill>
                <a:effectLst/>
                <a:latin typeface="Consolas" panose="020B0609020204030204" pitchFamily="49" charset="0"/>
                <a:cs typeface="Consolas" panose="020B0609020204030204" pitchFamily="49" charset="0"/>
              </a:rPr>
              <a:t>get_embeddings</a:t>
            </a:r>
            <a:r>
              <a:rPr lang="en-GB" sz="2400" b="0" dirty="0">
                <a:effectLst/>
                <a:latin typeface="Consolas" panose="020B0609020204030204" pitchFamily="49" charset="0"/>
                <a:cs typeface="Consolas" panose="020B0609020204030204" pitchFamily="49" charset="0"/>
              </a:rPr>
              <a:t>(sentences2)</a:t>
            </a:r>
          </a:p>
        </p:txBody>
      </p:sp>
      <p:sp>
        <p:nvSpPr>
          <p:cNvPr id="6" name="Content Placeholder 2">
            <a:extLst>
              <a:ext uri="{FF2B5EF4-FFF2-40B4-BE49-F238E27FC236}">
                <a16:creationId xmlns:a16="http://schemas.microsoft.com/office/drawing/2014/main" id="{E54EA5C3-DFB7-93D9-5E5E-DE726C8099BB}"/>
              </a:ext>
            </a:extLst>
          </p:cNvPr>
          <p:cNvSpPr txBox="1">
            <a:spLocks/>
          </p:cNvSpPr>
          <p:nvPr/>
        </p:nvSpPr>
        <p:spPr>
          <a:xfrm>
            <a:off x="6410960" y="2680760"/>
            <a:ext cx="5103019" cy="837152"/>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1600" b="0" dirty="0">
                <a:solidFill>
                  <a:srgbClr val="FFFF00"/>
                </a:solidFill>
                <a:effectLst/>
                <a:latin typeface="Consolas" panose="020B0609020204030204" pitchFamily="49" charset="0"/>
                <a:cs typeface="Consolas" panose="020B0609020204030204" pitchFamily="49" charset="0"/>
              </a:rPr>
              <a:t>sentences2</a:t>
            </a:r>
            <a:r>
              <a:rPr lang="en-GB" sz="1600" b="0" dirty="0">
                <a:effectLst/>
                <a:latin typeface="Consolas" panose="020B0609020204030204" pitchFamily="49" charset="0"/>
                <a:cs typeface="Consolas" panose="020B0609020204030204" pitchFamily="49" charset="0"/>
              </a:rPr>
              <a:t> = ['</a:t>
            </a:r>
            <a:r>
              <a:rPr lang="en-GB" sz="1600" b="0" dirty="0" err="1">
                <a:effectLst/>
                <a:latin typeface="Consolas" panose="020B0609020204030204" pitchFamily="49" charset="0"/>
                <a:cs typeface="Consolas" panose="020B0609020204030204" pitchFamily="49" charset="0"/>
              </a:rPr>
              <a:t>djkshsjdkhfsjdfkhsd</a:t>
            </a:r>
            <a:r>
              <a:rPr lang="en-GB" sz="1600" b="0" dirty="0">
                <a:effectLst/>
                <a:latin typeface="Consolas" panose="020B0609020204030204" pitchFamily="49" charset="0"/>
                <a:cs typeface="Consolas" panose="020B0609020204030204" pitchFamily="49" charset="0"/>
              </a:rPr>
              <a:t>’,</a:t>
            </a:r>
          </a:p>
          <a:p>
            <a:pPr marL="0" indent="0">
              <a:buNone/>
            </a:pPr>
            <a:r>
              <a:rPr lang="en-GB" sz="1600" b="0" dirty="0">
                <a:effectLst/>
                <a:latin typeface="Consolas" panose="020B0609020204030204" pitchFamily="49" charset="0"/>
                <a:cs typeface="Consolas" panose="020B0609020204030204" pitchFamily="49" charset="0"/>
              </a:rPr>
              <a:t>              'This recent movie is so good’,</a:t>
            </a:r>
          </a:p>
          <a:p>
            <a:pPr marL="0" indent="0">
              <a:buNone/>
            </a:pPr>
            <a:r>
              <a:rPr lang="en-GB" sz="1600" b="0" dirty="0">
                <a:effectLst/>
                <a:latin typeface="Consolas" panose="020B0609020204030204" pitchFamily="49" charset="0"/>
                <a:cs typeface="Consolas" panose="020B0609020204030204" pitchFamily="49" charset="0"/>
              </a:rPr>
              <a:t>              'The new movie is awesome']</a:t>
            </a:r>
          </a:p>
        </p:txBody>
      </p:sp>
      <p:sp>
        <p:nvSpPr>
          <p:cNvPr id="9" name="Content Placeholder 2">
            <a:extLst>
              <a:ext uri="{FF2B5EF4-FFF2-40B4-BE49-F238E27FC236}">
                <a16:creationId xmlns:a16="http://schemas.microsoft.com/office/drawing/2014/main" id="{652A21D8-0205-AB50-6536-DA8EDC19CD02}"/>
              </a:ext>
            </a:extLst>
          </p:cNvPr>
          <p:cNvSpPr txBox="1">
            <a:spLocks/>
          </p:cNvSpPr>
          <p:nvPr/>
        </p:nvSpPr>
        <p:spPr>
          <a:xfrm>
            <a:off x="586581" y="4775740"/>
            <a:ext cx="11018838" cy="1046440"/>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000" b="0" dirty="0">
                <a:effectLst/>
                <a:latin typeface="Consolas" panose="020B0609020204030204" pitchFamily="49" charset="0"/>
                <a:cs typeface="Consolas" panose="020B0609020204030204" pitchFamily="49" charset="0"/>
              </a:rPr>
              <a:t>for </a:t>
            </a:r>
            <a:r>
              <a:rPr lang="en-GB" sz="2000" b="0" dirty="0" err="1">
                <a:effectLst/>
                <a:latin typeface="Consolas" panose="020B0609020204030204" pitchFamily="49" charset="0"/>
                <a:cs typeface="Consolas" panose="020B0609020204030204" pitchFamily="49" charset="0"/>
              </a:rPr>
              <a:t>i</a:t>
            </a:r>
            <a:r>
              <a:rPr lang="en-GB" sz="2000" b="0" dirty="0">
                <a:effectLst/>
                <a:latin typeface="Consolas" panose="020B0609020204030204" pitchFamily="49" charset="0"/>
                <a:cs typeface="Consolas" panose="020B0609020204030204" pitchFamily="49" charset="0"/>
              </a:rPr>
              <a:t> in range(</a:t>
            </a:r>
            <a:r>
              <a:rPr lang="en-GB" sz="2000" b="0" dirty="0" err="1">
                <a:effectLst/>
                <a:latin typeface="Consolas" panose="020B0609020204030204" pitchFamily="49" charset="0"/>
                <a:cs typeface="Consolas" panose="020B0609020204030204" pitchFamily="49" charset="0"/>
              </a:rPr>
              <a:t>len</a:t>
            </a:r>
            <a:r>
              <a:rPr lang="en-GB" sz="2000" b="0" dirty="0">
                <a:effectLst/>
                <a:latin typeface="Consolas" panose="020B0609020204030204" pitchFamily="49" charset="0"/>
                <a:cs typeface="Consolas" panose="020B0609020204030204" pitchFamily="49" charset="0"/>
              </a:rPr>
              <a:t>(sentences1)):</a:t>
            </a:r>
          </a:p>
          <a:p>
            <a:r>
              <a:rPr lang="en-GB" sz="2000" b="0" dirty="0">
                <a:effectLst/>
                <a:latin typeface="Consolas" panose="020B0609020204030204" pitchFamily="49" charset="0"/>
                <a:cs typeface="Consolas" panose="020B0609020204030204" pitchFamily="49" charset="0"/>
              </a:rPr>
              <a:t>	</a:t>
            </a:r>
            <a:r>
              <a:rPr lang="en-GB" sz="2000" b="0" dirty="0">
                <a:solidFill>
                  <a:srgbClr val="FFFF00"/>
                </a:solidFill>
                <a:effectLst/>
                <a:latin typeface="Consolas" panose="020B0609020204030204" pitchFamily="49" charset="0"/>
                <a:cs typeface="Consolas" panose="020B0609020204030204" pitchFamily="49" charset="0"/>
              </a:rPr>
              <a:t>print</a:t>
            </a:r>
            <a:r>
              <a:rPr lang="en-GB" sz="2000" b="0" dirty="0">
                <a:effectLst/>
                <a:latin typeface="Consolas" panose="020B0609020204030204" pitchFamily="49" charset="0"/>
                <a:cs typeface="Consolas" panose="020B0609020204030204" pitchFamily="49" charset="0"/>
              </a:rPr>
              <a:t>(f"{sentences1[</a:t>
            </a:r>
            <a:r>
              <a:rPr lang="en-GB" sz="2000" b="0" dirty="0" err="1">
                <a:effectLst/>
                <a:latin typeface="Consolas" panose="020B0609020204030204" pitchFamily="49" charset="0"/>
                <a:cs typeface="Consolas" panose="020B0609020204030204" pitchFamily="49" charset="0"/>
              </a:rPr>
              <a:t>i</a:t>
            </a:r>
            <a:r>
              <a:rPr lang="en-GB" sz="2000" b="0" dirty="0">
                <a:effectLst/>
                <a:latin typeface="Consolas" panose="020B0609020204030204" pitchFamily="49" charset="0"/>
                <a:cs typeface="Consolas" panose="020B0609020204030204" pitchFamily="49" charset="0"/>
              </a:rPr>
              <a:t>]} \t\t {sentences2[</a:t>
            </a:r>
            <a:r>
              <a:rPr lang="en-GB" sz="2000" b="0" dirty="0" err="1">
                <a:effectLst/>
                <a:latin typeface="Consolas" panose="020B0609020204030204" pitchFamily="49" charset="0"/>
                <a:cs typeface="Consolas" panose="020B0609020204030204" pitchFamily="49" charset="0"/>
              </a:rPr>
              <a:t>i</a:t>
            </a:r>
            <a:r>
              <a:rPr lang="en-GB" sz="2000" b="0" dirty="0">
                <a:effectLst/>
                <a:latin typeface="Consolas" panose="020B0609020204030204" pitchFamily="49" charset="0"/>
                <a:cs typeface="Consolas" panose="020B0609020204030204" pitchFamily="49" charset="0"/>
              </a:rPr>
              <a:t>]} \t\t Score:</a:t>
            </a:r>
          </a:p>
          <a:p>
            <a:r>
              <a:rPr lang="en-GB" sz="2000" dirty="0">
                <a:latin typeface="Consolas" panose="020B0609020204030204" pitchFamily="49" charset="0"/>
                <a:cs typeface="Consolas" panose="020B0609020204030204" pitchFamily="49" charset="0"/>
              </a:rPr>
              <a:t>		</a:t>
            </a:r>
            <a:r>
              <a:rPr lang="en-GB" sz="2000" b="0" dirty="0">
                <a:effectLst/>
                <a:latin typeface="Consolas" panose="020B0609020204030204" pitchFamily="49" charset="0"/>
                <a:cs typeface="Consolas" panose="020B0609020204030204" pitchFamily="49" charset="0"/>
              </a:rPr>
              <a:t>{</a:t>
            </a:r>
            <a:r>
              <a:rPr lang="en-GB" sz="2000" b="0" dirty="0" err="1">
                <a:solidFill>
                  <a:srgbClr val="FFFF00"/>
                </a:solidFill>
                <a:effectLst/>
                <a:latin typeface="Consolas" panose="020B0609020204030204" pitchFamily="49" charset="0"/>
                <a:cs typeface="Consolas" panose="020B0609020204030204" pitchFamily="49" charset="0"/>
              </a:rPr>
              <a:t>cosine_similarity</a:t>
            </a:r>
            <a:r>
              <a:rPr lang="en-GB" sz="2000" b="0" dirty="0">
                <a:effectLst/>
                <a:latin typeface="Consolas" panose="020B0609020204030204" pitchFamily="49" charset="0"/>
                <a:cs typeface="Consolas" panose="020B0609020204030204" pitchFamily="49" charset="0"/>
              </a:rPr>
              <a:t>(embeddings1[</a:t>
            </a:r>
            <a:r>
              <a:rPr lang="en-GB" sz="2000" b="0" dirty="0" err="1">
                <a:effectLst/>
                <a:latin typeface="Consolas" panose="020B0609020204030204" pitchFamily="49" charset="0"/>
                <a:cs typeface="Consolas" panose="020B0609020204030204" pitchFamily="49" charset="0"/>
              </a:rPr>
              <a:t>i</a:t>
            </a:r>
            <a:r>
              <a:rPr lang="en-GB" sz="2000" b="0" dirty="0">
                <a:effectLst/>
                <a:latin typeface="Consolas" panose="020B0609020204030204" pitchFamily="49" charset="0"/>
                <a:cs typeface="Consolas" panose="020B0609020204030204" pitchFamily="49" charset="0"/>
              </a:rPr>
              <a:t>], embeddings2[</a:t>
            </a:r>
            <a:r>
              <a:rPr lang="en-GB" sz="2000" b="0" dirty="0" err="1">
                <a:effectLst/>
                <a:latin typeface="Consolas" panose="020B0609020204030204" pitchFamily="49" charset="0"/>
                <a:cs typeface="Consolas" panose="020B0609020204030204" pitchFamily="49" charset="0"/>
              </a:rPr>
              <a:t>i</a:t>
            </a:r>
            <a:r>
              <a:rPr lang="en-GB" sz="2000" b="0" dirty="0">
                <a:effectLst/>
                <a:latin typeface="Consolas" panose="020B0609020204030204" pitchFamily="49" charset="0"/>
                <a:cs typeface="Consolas" panose="020B0609020204030204" pitchFamily="49" charset="0"/>
              </a:rPr>
              <a:t>]):.4f}")</a:t>
            </a:r>
          </a:p>
        </p:txBody>
      </p:sp>
    </p:spTree>
    <p:extLst>
      <p:ext uri="{BB962C8B-B14F-4D97-AF65-F5344CB8AC3E}">
        <p14:creationId xmlns:p14="http://schemas.microsoft.com/office/powerpoint/2010/main" val="13380709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Document similarity </a:t>
            </a:r>
            <a:r>
              <a:rPr lang="en-GB" dirty="0" err="1"/>
              <a:t>modeled</a:t>
            </a:r>
            <a:r>
              <a:rPr lang="en-GB" dirty="0"/>
              <a:t> as cosine distance</a:t>
            </a:r>
            <a:endParaRPr lang="en-CH" dirty="0"/>
          </a:p>
        </p:txBody>
      </p:sp>
      <p:sp>
        <p:nvSpPr>
          <p:cNvPr id="8" name="Content Placeholder 7">
            <a:extLst>
              <a:ext uri="{FF2B5EF4-FFF2-40B4-BE49-F238E27FC236}">
                <a16:creationId xmlns:a16="http://schemas.microsoft.com/office/drawing/2014/main" id="{E4C0424C-9DCE-889E-7727-AD3DB31220C2}"/>
              </a:ext>
            </a:extLst>
          </p:cNvPr>
          <p:cNvSpPr>
            <a:spLocks noGrp="1"/>
          </p:cNvSpPr>
          <p:nvPr>
            <p:ph sz="quarter" idx="10"/>
          </p:nvPr>
        </p:nvSpPr>
        <p:spPr>
          <a:xfrm>
            <a:off x="588262" y="1770380"/>
            <a:ext cx="11018519" cy="941796"/>
          </a:xfrm>
          <a:solidFill>
            <a:schemeClr val="bg2"/>
          </a:solidFill>
        </p:spPr>
        <p:txBody>
          <a:bodyPr/>
          <a:lstStyle/>
          <a:p>
            <a:pPr marL="0" indent="0">
              <a:buNone/>
            </a:pPr>
            <a:r>
              <a:rPr lang="en-GB" sz="1800" dirty="0">
                <a:latin typeface="Consolas" panose="020B0609020204030204" pitchFamily="49" charset="0"/>
                <a:cs typeface="Consolas" panose="020B0609020204030204" pitchFamily="49" charset="0"/>
              </a:rPr>
              <a:t>The new movie is awesome       </a:t>
            </a:r>
            <a:r>
              <a:rPr lang="en-GB" sz="1800" dirty="0" err="1">
                <a:latin typeface="Consolas" panose="020B0609020204030204" pitchFamily="49" charset="0"/>
                <a:cs typeface="Consolas" panose="020B0609020204030204" pitchFamily="49" charset="0"/>
              </a:rPr>
              <a:t>djkshsjdkhfsjdfkhsd</a:t>
            </a:r>
            <a:r>
              <a:rPr lang="en-GB" sz="1800" dirty="0">
                <a:latin typeface="Consolas" panose="020B0609020204030204" pitchFamily="49" charset="0"/>
                <a:cs typeface="Consolas" panose="020B0609020204030204" pitchFamily="49" charset="0"/>
              </a:rPr>
              <a:t> 	             Score: </a:t>
            </a:r>
            <a:r>
              <a:rPr lang="en-GB" sz="1800" dirty="0">
                <a:solidFill>
                  <a:srgbClr val="FFFF00"/>
                </a:solidFill>
                <a:latin typeface="Consolas" panose="020B0609020204030204" pitchFamily="49" charset="0"/>
                <a:cs typeface="Consolas" panose="020B0609020204030204" pitchFamily="49" charset="0"/>
              </a:rPr>
              <a:t>0.7467</a:t>
            </a:r>
          </a:p>
          <a:p>
            <a:pPr marL="0" indent="0">
              <a:buNone/>
            </a:pPr>
            <a:r>
              <a:rPr lang="en-GB" sz="1800" dirty="0">
                <a:latin typeface="Consolas" panose="020B0609020204030204" pitchFamily="49" charset="0"/>
                <a:cs typeface="Consolas" panose="020B0609020204030204" pitchFamily="49" charset="0"/>
              </a:rPr>
              <a:t>The new movie is awesome       This recent movie is so good      Score: </a:t>
            </a:r>
            <a:r>
              <a:rPr lang="en-GB" sz="1800" dirty="0">
                <a:solidFill>
                  <a:srgbClr val="FFFF00"/>
                </a:solidFill>
                <a:latin typeface="Consolas" panose="020B0609020204030204" pitchFamily="49" charset="0"/>
                <a:cs typeface="Consolas" panose="020B0609020204030204" pitchFamily="49" charset="0"/>
              </a:rPr>
              <a:t>0.9191</a:t>
            </a:r>
          </a:p>
          <a:p>
            <a:pPr marL="0" indent="0">
              <a:buNone/>
            </a:pPr>
            <a:r>
              <a:rPr lang="en-GB" sz="1800" dirty="0">
                <a:latin typeface="Consolas" panose="020B0609020204030204" pitchFamily="49" charset="0"/>
                <a:cs typeface="Consolas" panose="020B0609020204030204" pitchFamily="49" charset="0"/>
              </a:rPr>
              <a:t>The new movie is awesome 	 The new movie is awesome          Score: </a:t>
            </a:r>
            <a:r>
              <a:rPr lang="en-GB" sz="1800" dirty="0">
                <a:solidFill>
                  <a:srgbClr val="FFFF00"/>
                </a:solidFill>
                <a:latin typeface="Consolas" panose="020B0609020204030204" pitchFamily="49" charset="0"/>
                <a:cs typeface="Consolas" panose="020B0609020204030204" pitchFamily="49" charset="0"/>
              </a:rPr>
              <a:t>1.0000 </a:t>
            </a:r>
          </a:p>
        </p:txBody>
      </p:sp>
    </p:spTree>
    <p:extLst>
      <p:ext uri="{BB962C8B-B14F-4D97-AF65-F5344CB8AC3E}">
        <p14:creationId xmlns:p14="http://schemas.microsoft.com/office/powerpoint/2010/main" val="192639817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420B7-0510-DB10-068D-C78BA9E7A0B5}"/>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341C3BCC-D145-D73E-8DD6-21642C494877}"/>
              </a:ext>
            </a:extLst>
          </p:cNvPr>
          <p:cNvSpPr/>
          <p:nvPr/>
        </p:nvSpPr>
        <p:spPr bwMode="auto">
          <a:xfrm>
            <a:off x="777776" y="2959099"/>
            <a:ext cx="3478615" cy="141902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BB2BB2E9-7433-A786-6778-8BE5D9A25550}"/>
              </a:ext>
            </a:extLst>
          </p:cNvPr>
          <p:cNvSpPr>
            <a:spLocks noGrp="1"/>
          </p:cNvSpPr>
          <p:nvPr>
            <p:ph type="title"/>
          </p:nvPr>
        </p:nvSpPr>
        <p:spPr/>
        <p:txBody>
          <a:bodyPr wrap="square" anchor="t">
            <a:normAutofit/>
          </a:bodyPr>
          <a:lstStyle/>
          <a:p>
            <a:r>
              <a:rPr lang="en-US"/>
              <a:t>Vector similarity</a:t>
            </a:r>
          </a:p>
        </p:txBody>
      </p:sp>
      <p:sp>
        <p:nvSpPr>
          <p:cNvPr id="5" name="Content Placeholder 4">
            <a:extLst>
              <a:ext uri="{FF2B5EF4-FFF2-40B4-BE49-F238E27FC236}">
                <a16:creationId xmlns:a16="http://schemas.microsoft.com/office/drawing/2014/main" id="{7F0A3DF3-F14D-DD8A-4FFB-628EF61BFAAE}"/>
              </a:ext>
            </a:extLst>
          </p:cNvPr>
          <p:cNvSpPr>
            <a:spLocks noGrp="1"/>
          </p:cNvSpPr>
          <p:nvPr>
            <p:ph sz="quarter" idx="12"/>
          </p:nvPr>
        </p:nvSpPr>
        <p:spPr>
          <a:xfrm>
            <a:off x="791738" y="1435100"/>
            <a:ext cx="10815046" cy="1843359"/>
          </a:xfrm>
        </p:spPr>
        <p:txBody>
          <a:bodyPr vert="horz" wrap="square" lIns="0" tIns="0" rIns="0" bIns="0" rtlCol="0" anchor="t">
            <a:normAutofit/>
          </a:bodyPr>
          <a:lstStyle/>
          <a:p>
            <a:pPr marL="0" indent="0">
              <a:lnSpc>
                <a:spcPct val="90000"/>
              </a:lnSpc>
              <a:buNone/>
            </a:pPr>
            <a:r>
              <a:rPr lang="en-US" sz="2400" dirty="0"/>
              <a:t>We compute embeddings so that we can calculate similarity between inputs.</a:t>
            </a:r>
          </a:p>
          <a:p>
            <a:pPr marL="0" indent="0">
              <a:lnSpc>
                <a:spcPct val="90000"/>
              </a:lnSpc>
              <a:buNone/>
            </a:pPr>
            <a:r>
              <a:rPr lang="en-US" sz="2400" dirty="0">
                <a:cs typeface="Segoe UI"/>
              </a:rPr>
              <a:t>The most common distance measurement is </a:t>
            </a:r>
            <a:r>
              <a:rPr lang="en-US" sz="2400" b="1" dirty="0">
                <a:cs typeface="Segoe UI"/>
              </a:rPr>
              <a:t>cosine similarity</a:t>
            </a:r>
            <a:r>
              <a:rPr lang="en-US" sz="2400" dirty="0">
                <a:cs typeface="Segoe UI"/>
              </a:rPr>
              <a:t>.</a:t>
            </a:r>
          </a:p>
        </p:txBody>
      </p:sp>
      <p:sp>
        <p:nvSpPr>
          <p:cNvPr id="7" name="TextBox 6">
            <a:extLst>
              <a:ext uri="{FF2B5EF4-FFF2-40B4-BE49-F238E27FC236}">
                <a16:creationId xmlns:a16="http://schemas.microsoft.com/office/drawing/2014/main" id="{97D1ED41-16DD-9FFD-1164-511AA9CEDD5D}"/>
              </a:ext>
            </a:extLst>
          </p:cNvPr>
          <p:cNvSpPr txBox="1"/>
          <p:nvPr/>
        </p:nvSpPr>
        <p:spPr>
          <a:xfrm>
            <a:off x="774018" y="5698994"/>
            <a:ext cx="11416989" cy="316637"/>
          </a:xfrm>
          <a:prstGeom prst="rect">
            <a:avLst/>
          </a:prstGeom>
          <a:noFill/>
        </p:spPr>
        <p:txBody>
          <a:bodyPr wrap="square" lIns="0" tIns="0" rIns="0" bIns="0" rtlCol="0" anchor="t">
            <a:spAutoFit/>
          </a:bodyPr>
          <a:lstStyle/>
          <a:p>
            <a:r>
              <a:rPr lang="en-US" sz="2000" dirty="0">
                <a:hlinkClick r:id="rId3"/>
              </a:rPr>
              <a:t>🔗 Demo: Vector Embeddings Comparison</a:t>
            </a:r>
            <a:r>
              <a:rPr lang="en-US" sz="2000" dirty="0"/>
              <a:t>             </a:t>
            </a:r>
            <a:r>
              <a:rPr lang="en-US" sz="2000" dirty="0">
                <a:latin typeface="Segoe UI_MSFontService"/>
              </a:rPr>
              <a:t>(</a:t>
            </a:r>
            <a:r>
              <a:rPr lang="en-US" sz="2000" dirty="0">
                <a:latin typeface="Segoe UI_MSFontService"/>
                <a:hlinkClick r:id="rId4"/>
              </a:rPr>
              <a:t>aka.ms/aitour/vector-similarity</a:t>
            </a:r>
            <a:r>
              <a:rPr lang="en-US" sz="2000" dirty="0">
                <a:latin typeface="Segoe UI_MSFontService"/>
              </a:rPr>
              <a:t>)</a:t>
            </a:r>
            <a:endParaRPr lang="en-US" sz="2000" dirty="0"/>
          </a:p>
        </p:txBody>
      </p:sp>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65761F4D-D7E6-E0F4-06E5-6B30E51BB6EC}"/>
                  </a:ext>
                </a:extLst>
              </p14:cNvPr>
              <p14:cNvContentPartPr/>
              <p14:nvPr/>
            </p14:nvContentPartPr>
            <p14:xfrm>
              <a:off x="2095077" y="6014020"/>
              <a:ext cx="360" cy="360"/>
            </p14:xfrm>
          </p:contentPart>
        </mc:Choice>
        <mc:Fallback xmlns="">
          <p:pic>
            <p:nvPicPr>
              <p:cNvPr id="16" name="Ink 15">
                <a:extLst>
                  <a:ext uri="{FF2B5EF4-FFF2-40B4-BE49-F238E27FC236}">
                    <a16:creationId xmlns:a16="http://schemas.microsoft.com/office/drawing/2014/main" id="{65761F4D-D7E6-E0F4-06E5-6B30E51BB6EC}"/>
                  </a:ext>
                </a:extLst>
              </p:cNvPr>
              <p:cNvPicPr/>
              <p:nvPr/>
            </p:nvPicPr>
            <p:blipFill>
              <a:blip r:embed="rId6"/>
              <a:stretch>
                <a:fillRect/>
              </a:stretch>
            </p:blipFill>
            <p:spPr>
              <a:xfrm>
                <a:off x="2088957" y="6007900"/>
                <a:ext cx="12600" cy="12600"/>
              </a:xfrm>
              <a:prstGeom prst="rect">
                <a:avLst/>
              </a:prstGeom>
            </p:spPr>
          </p:pic>
        </mc:Fallback>
      </mc:AlternateContent>
      <p:sp>
        <p:nvSpPr>
          <p:cNvPr id="17" name="TextBox 16">
            <a:extLst>
              <a:ext uri="{FF2B5EF4-FFF2-40B4-BE49-F238E27FC236}">
                <a16:creationId xmlns:a16="http://schemas.microsoft.com/office/drawing/2014/main" id="{5669EBD3-824A-4F6E-D1F3-76D2F3870F6C}"/>
              </a:ext>
            </a:extLst>
          </p:cNvPr>
          <p:cNvSpPr txBox="1"/>
          <p:nvPr/>
        </p:nvSpPr>
        <p:spPr>
          <a:xfrm>
            <a:off x="774015" y="5240456"/>
            <a:ext cx="11134657" cy="307777"/>
          </a:xfrm>
          <a:prstGeom prst="rect">
            <a:avLst/>
          </a:prstGeom>
          <a:noFill/>
        </p:spPr>
        <p:txBody>
          <a:bodyPr wrap="square" lIns="0" tIns="0" rIns="0" bIns="0" rtlCol="0" anchor="t">
            <a:spAutoFit/>
          </a:bodyPr>
          <a:lstStyle/>
          <a:p>
            <a:r>
              <a:rPr lang="en-US" sz="2000" dirty="0">
                <a:hlinkClick r:id="rId7"/>
              </a:rPr>
              <a:t>💻  Demo: Compare vectors with cosine similarity</a:t>
            </a:r>
            <a:r>
              <a:rPr lang="en-US" sz="2000" dirty="0"/>
              <a:t> </a:t>
            </a:r>
            <a:r>
              <a:rPr lang="en-US" sz="2000" dirty="0">
                <a:latin typeface="Segoe UI_MSFontService"/>
              </a:rPr>
              <a:t> (</a:t>
            </a:r>
            <a:r>
              <a:rPr lang="en-US" sz="2000" dirty="0">
                <a:latin typeface="Segoe UI_MSFontService"/>
                <a:hlinkClick r:id="rId8"/>
              </a:rPr>
              <a:t>aka.ms/aitour/vectors</a:t>
            </a:r>
            <a:r>
              <a:rPr lang="en-US" sz="2000" dirty="0">
                <a:latin typeface="Segoe UI_MSFontService"/>
              </a:rPr>
              <a:t>)</a:t>
            </a:r>
            <a:endParaRPr lang="en-US" sz="2000" dirty="0">
              <a:cs typeface="Segoe UI"/>
            </a:endParaRPr>
          </a:p>
        </p:txBody>
      </p:sp>
      <p:grpSp>
        <p:nvGrpSpPr>
          <p:cNvPr id="55" name="Group 54">
            <a:extLst>
              <a:ext uri="{FF2B5EF4-FFF2-40B4-BE49-F238E27FC236}">
                <a16:creationId xmlns:a16="http://schemas.microsoft.com/office/drawing/2014/main" id="{2B01A5C9-8597-229D-9F7B-EA136CBCD350}"/>
              </a:ext>
            </a:extLst>
          </p:cNvPr>
          <p:cNvGrpSpPr/>
          <p:nvPr/>
        </p:nvGrpSpPr>
        <p:grpSpPr>
          <a:xfrm>
            <a:off x="9463657" y="2575870"/>
            <a:ext cx="2006133" cy="2006133"/>
            <a:chOff x="9472518" y="3027754"/>
            <a:chExt cx="2006133" cy="2006133"/>
          </a:xfrm>
        </p:grpSpPr>
        <p:grpSp>
          <p:nvGrpSpPr>
            <p:cNvPr id="37" name="Graphic 18">
              <a:extLst>
                <a:ext uri="{FF2B5EF4-FFF2-40B4-BE49-F238E27FC236}">
                  <a16:creationId xmlns:a16="http://schemas.microsoft.com/office/drawing/2014/main" id="{1E87E5C6-BA2C-0B20-9E1C-2AA0C01DA82F}"/>
                </a:ext>
              </a:extLst>
            </p:cNvPr>
            <p:cNvGrpSpPr/>
            <p:nvPr/>
          </p:nvGrpSpPr>
          <p:grpSpPr>
            <a:xfrm>
              <a:off x="10430982" y="3027754"/>
              <a:ext cx="89204" cy="2006133"/>
              <a:chOff x="10430982" y="3027754"/>
              <a:chExt cx="89204" cy="2006133"/>
            </a:xfrm>
            <a:solidFill>
              <a:schemeClr val="tx1"/>
            </a:solidFill>
          </p:grpSpPr>
          <p:sp>
            <p:nvSpPr>
              <p:cNvPr id="38" name="Freeform: Shape 37">
                <a:extLst>
                  <a:ext uri="{FF2B5EF4-FFF2-40B4-BE49-F238E27FC236}">
                    <a16:creationId xmlns:a16="http://schemas.microsoft.com/office/drawing/2014/main" id="{9467DB3B-1F5D-CC00-9B46-D3F39803ABBC}"/>
                  </a:ext>
                </a:extLst>
              </p:cNvPr>
              <p:cNvSpPr/>
              <p:nvPr/>
            </p:nvSpPr>
            <p:spPr>
              <a:xfrm>
                <a:off x="10475584" y="3126533"/>
                <a:ext cx="12120" cy="1808574"/>
              </a:xfrm>
              <a:custGeom>
                <a:avLst/>
                <a:gdLst>
                  <a:gd name="connsiteX0" fmla="*/ 0 w 12120"/>
                  <a:gd name="connsiteY0" fmla="*/ 0 h 1808574"/>
                  <a:gd name="connsiteX1" fmla="*/ 0 w 12120"/>
                  <a:gd name="connsiteY1" fmla="*/ 1808574 h 1808574"/>
                </a:gdLst>
                <a:ahLst/>
                <a:cxnLst>
                  <a:cxn ang="0">
                    <a:pos x="connsiteX0" y="connsiteY0"/>
                  </a:cxn>
                  <a:cxn ang="0">
                    <a:pos x="connsiteX1" y="connsiteY1"/>
                  </a:cxn>
                </a:cxnLst>
                <a:rect l="l" t="t" r="r" b="b"/>
                <a:pathLst>
                  <a:path w="12120" h="1808574">
                    <a:moveTo>
                      <a:pt x="0" y="0"/>
                    </a:moveTo>
                    <a:lnTo>
                      <a:pt x="0" y="1808574"/>
                    </a:lnTo>
                  </a:path>
                </a:pathLst>
              </a:custGeom>
              <a:ln w="12107" cap="flat">
                <a:solidFill>
                  <a:schemeClr val="tx1"/>
                </a:solid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4B7C130-4980-3A40-D94C-21BF48F01E04}"/>
                  </a:ext>
                </a:extLst>
              </p:cNvPr>
              <p:cNvSpPr/>
              <p:nvPr/>
            </p:nvSpPr>
            <p:spPr>
              <a:xfrm>
                <a:off x="10430982" y="3027754"/>
                <a:ext cx="89204" cy="147139"/>
              </a:xfrm>
              <a:custGeom>
                <a:avLst/>
                <a:gdLst>
                  <a:gd name="connsiteX0" fmla="*/ 44602 w 89204"/>
                  <a:gd name="connsiteY0" fmla="*/ 120596 h 147139"/>
                  <a:gd name="connsiteX1" fmla="*/ 88235 w 89204"/>
                  <a:gd name="connsiteY1" fmla="*/ 147139 h 147139"/>
                  <a:gd name="connsiteX2" fmla="*/ 89205 w 89204"/>
                  <a:gd name="connsiteY2" fmla="*/ 145685 h 147139"/>
                  <a:gd name="connsiteX3" fmla="*/ 60965 w 89204"/>
                  <a:gd name="connsiteY3" fmla="*/ 74418 h 147139"/>
                  <a:gd name="connsiteX4" fmla="*/ 44602 w 89204"/>
                  <a:gd name="connsiteY4" fmla="*/ 0 h 147139"/>
                  <a:gd name="connsiteX5" fmla="*/ 28240 w 89204"/>
                  <a:gd name="connsiteY5" fmla="*/ 74418 h 147139"/>
                  <a:gd name="connsiteX6" fmla="*/ 0 w 89204"/>
                  <a:gd name="connsiteY6" fmla="*/ 145685 h 147139"/>
                  <a:gd name="connsiteX7" fmla="*/ 727 w 89204"/>
                  <a:gd name="connsiteY7" fmla="*/ 147139 h 147139"/>
                  <a:gd name="connsiteX8" fmla="*/ 44602 w 89204"/>
                  <a:gd name="connsiteY8" fmla="*/ 120596 h 14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04" h="147139">
                    <a:moveTo>
                      <a:pt x="44602" y="120596"/>
                    </a:moveTo>
                    <a:lnTo>
                      <a:pt x="88235" y="147139"/>
                    </a:lnTo>
                    <a:lnTo>
                      <a:pt x="89205" y="145685"/>
                    </a:lnTo>
                    <a:lnTo>
                      <a:pt x="60965" y="74418"/>
                    </a:lnTo>
                    <a:cubicBezTo>
                      <a:pt x="55510" y="49572"/>
                      <a:pt x="50056" y="24846"/>
                      <a:pt x="44602" y="0"/>
                    </a:cubicBezTo>
                    <a:cubicBezTo>
                      <a:pt x="39148" y="24846"/>
                      <a:pt x="33694" y="49572"/>
                      <a:pt x="28240" y="74418"/>
                    </a:cubicBezTo>
                    <a:lnTo>
                      <a:pt x="0" y="145685"/>
                    </a:lnTo>
                    <a:lnTo>
                      <a:pt x="727" y="147139"/>
                    </a:lnTo>
                    <a:lnTo>
                      <a:pt x="44602" y="120596"/>
                    </a:lnTo>
                    <a:close/>
                  </a:path>
                </a:pathLst>
              </a:custGeom>
              <a:solidFill>
                <a:schemeClr val="tx1"/>
              </a:solidFill>
              <a:ln w="12107" cap="flat">
                <a:solidFill>
                  <a:schemeClr val="tx1"/>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CB0B6F1-0C6A-4FCB-5271-1BB9261A665D}"/>
                  </a:ext>
                </a:extLst>
              </p:cNvPr>
              <p:cNvSpPr/>
              <p:nvPr/>
            </p:nvSpPr>
            <p:spPr>
              <a:xfrm>
                <a:off x="10430982" y="4886748"/>
                <a:ext cx="89204" cy="147139"/>
              </a:xfrm>
              <a:custGeom>
                <a:avLst/>
                <a:gdLst>
                  <a:gd name="connsiteX0" fmla="*/ 44602 w 89204"/>
                  <a:gd name="connsiteY0" fmla="*/ 26543 h 147139"/>
                  <a:gd name="connsiteX1" fmla="*/ 88235 w 89204"/>
                  <a:gd name="connsiteY1" fmla="*/ 0 h 147139"/>
                  <a:gd name="connsiteX2" fmla="*/ 89205 w 89204"/>
                  <a:gd name="connsiteY2" fmla="*/ 1454 h 147139"/>
                  <a:gd name="connsiteX3" fmla="*/ 60965 w 89204"/>
                  <a:gd name="connsiteY3" fmla="*/ 72721 h 147139"/>
                  <a:gd name="connsiteX4" fmla="*/ 44602 w 89204"/>
                  <a:gd name="connsiteY4" fmla="*/ 147139 h 147139"/>
                  <a:gd name="connsiteX5" fmla="*/ 28240 w 89204"/>
                  <a:gd name="connsiteY5" fmla="*/ 72721 h 147139"/>
                  <a:gd name="connsiteX6" fmla="*/ 0 w 89204"/>
                  <a:gd name="connsiteY6" fmla="*/ 1454 h 147139"/>
                  <a:gd name="connsiteX7" fmla="*/ 727 w 89204"/>
                  <a:gd name="connsiteY7" fmla="*/ 0 h 147139"/>
                  <a:gd name="connsiteX8" fmla="*/ 44602 w 89204"/>
                  <a:gd name="connsiteY8" fmla="*/ 26543 h 14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04" h="147139">
                    <a:moveTo>
                      <a:pt x="44602" y="26543"/>
                    </a:moveTo>
                    <a:lnTo>
                      <a:pt x="88235" y="0"/>
                    </a:lnTo>
                    <a:lnTo>
                      <a:pt x="89205" y="1454"/>
                    </a:lnTo>
                    <a:lnTo>
                      <a:pt x="60965" y="72721"/>
                    </a:lnTo>
                    <a:cubicBezTo>
                      <a:pt x="55510" y="97567"/>
                      <a:pt x="50056" y="122293"/>
                      <a:pt x="44602" y="147139"/>
                    </a:cubicBezTo>
                    <a:cubicBezTo>
                      <a:pt x="39148" y="122293"/>
                      <a:pt x="33694" y="97567"/>
                      <a:pt x="28240" y="72721"/>
                    </a:cubicBezTo>
                    <a:lnTo>
                      <a:pt x="0" y="1454"/>
                    </a:lnTo>
                    <a:lnTo>
                      <a:pt x="727" y="0"/>
                    </a:lnTo>
                    <a:lnTo>
                      <a:pt x="44602" y="26543"/>
                    </a:lnTo>
                    <a:close/>
                  </a:path>
                </a:pathLst>
              </a:custGeom>
              <a:solidFill>
                <a:schemeClr val="tx1"/>
              </a:solidFill>
              <a:ln w="12107" cap="flat">
                <a:solidFill>
                  <a:schemeClr val="tx1"/>
                </a:solidFill>
                <a:prstDash val="solid"/>
                <a:miter/>
              </a:ln>
            </p:spPr>
            <p:txBody>
              <a:bodyPr rtlCol="0" anchor="ctr"/>
              <a:lstStyle/>
              <a:p>
                <a:endParaRPr lang="en-US"/>
              </a:p>
            </p:txBody>
          </p:sp>
        </p:grpSp>
        <p:grpSp>
          <p:nvGrpSpPr>
            <p:cNvPr id="41" name="Graphic 18">
              <a:extLst>
                <a:ext uri="{FF2B5EF4-FFF2-40B4-BE49-F238E27FC236}">
                  <a16:creationId xmlns:a16="http://schemas.microsoft.com/office/drawing/2014/main" id="{2A98A727-72CA-3CC2-081A-45856B2F6BAD}"/>
                </a:ext>
              </a:extLst>
            </p:cNvPr>
            <p:cNvGrpSpPr/>
            <p:nvPr/>
          </p:nvGrpSpPr>
          <p:grpSpPr>
            <a:xfrm>
              <a:off x="9472518" y="4036153"/>
              <a:ext cx="2006133" cy="89204"/>
              <a:chOff x="9472518" y="4036153"/>
              <a:chExt cx="2006133" cy="89204"/>
            </a:xfrm>
            <a:solidFill>
              <a:schemeClr val="tx1"/>
            </a:solidFill>
          </p:grpSpPr>
          <p:sp>
            <p:nvSpPr>
              <p:cNvPr id="42" name="Freeform: Shape 41">
                <a:extLst>
                  <a:ext uri="{FF2B5EF4-FFF2-40B4-BE49-F238E27FC236}">
                    <a16:creationId xmlns:a16="http://schemas.microsoft.com/office/drawing/2014/main" id="{BE18F6A3-AB02-68F7-7063-1DF04AF10729}"/>
                  </a:ext>
                </a:extLst>
              </p:cNvPr>
              <p:cNvSpPr/>
              <p:nvPr/>
            </p:nvSpPr>
            <p:spPr>
              <a:xfrm>
                <a:off x="9571297" y="4080755"/>
                <a:ext cx="1808574" cy="12120"/>
              </a:xfrm>
              <a:custGeom>
                <a:avLst/>
                <a:gdLst>
                  <a:gd name="connsiteX0" fmla="*/ 0 w 1808574"/>
                  <a:gd name="connsiteY0" fmla="*/ 0 h 12120"/>
                  <a:gd name="connsiteX1" fmla="*/ 1808574 w 1808574"/>
                  <a:gd name="connsiteY1" fmla="*/ 0 h 12120"/>
                </a:gdLst>
                <a:ahLst/>
                <a:cxnLst>
                  <a:cxn ang="0">
                    <a:pos x="connsiteX0" y="connsiteY0"/>
                  </a:cxn>
                  <a:cxn ang="0">
                    <a:pos x="connsiteX1" y="connsiteY1"/>
                  </a:cxn>
                </a:cxnLst>
                <a:rect l="l" t="t" r="r" b="b"/>
                <a:pathLst>
                  <a:path w="1808574" h="12120">
                    <a:moveTo>
                      <a:pt x="0" y="0"/>
                    </a:moveTo>
                    <a:lnTo>
                      <a:pt x="1808574" y="0"/>
                    </a:lnTo>
                  </a:path>
                </a:pathLst>
              </a:custGeom>
              <a:ln w="12107" cap="flat">
                <a:solidFill>
                  <a:schemeClr val="tx1"/>
                </a:solid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B30A3F51-4908-4C4C-8BF7-9B662FD1254E}"/>
                  </a:ext>
                </a:extLst>
              </p:cNvPr>
              <p:cNvSpPr/>
              <p:nvPr/>
            </p:nvSpPr>
            <p:spPr>
              <a:xfrm>
                <a:off x="9472518" y="4036153"/>
                <a:ext cx="147139" cy="89204"/>
              </a:xfrm>
              <a:custGeom>
                <a:avLst/>
                <a:gdLst>
                  <a:gd name="connsiteX0" fmla="*/ 120596 w 147139"/>
                  <a:gd name="connsiteY0" fmla="*/ 44602 h 89204"/>
                  <a:gd name="connsiteX1" fmla="*/ 147139 w 147139"/>
                  <a:gd name="connsiteY1" fmla="*/ 970 h 89204"/>
                  <a:gd name="connsiteX2" fmla="*/ 145685 w 147139"/>
                  <a:gd name="connsiteY2" fmla="*/ 0 h 89204"/>
                  <a:gd name="connsiteX3" fmla="*/ 74418 w 147139"/>
                  <a:gd name="connsiteY3" fmla="*/ 28240 h 89204"/>
                  <a:gd name="connsiteX4" fmla="*/ 0 w 147139"/>
                  <a:gd name="connsiteY4" fmla="*/ 44602 h 89204"/>
                  <a:gd name="connsiteX5" fmla="*/ 74418 w 147139"/>
                  <a:gd name="connsiteY5" fmla="*/ 60965 h 89204"/>
                  <a:gd name="connsiteX6" fmla="*/ 145685 w 147139"/>
                  <a:gd name="connsiteY6" fmla="*/ 89205 h 89204"/>
                  <a:gd name="connsiteX7" fmla="*/ 147139 w 147139"/>
                  <a:gd name="connsiteY7" fmla="*/ 88477 h 89204"/>
                  <a:gd name="connsiteX8" fmla="*/ 120596 w 147139"/>
                  <a:gd name="connsiteY8" fmla="*/ 44602 h 8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39" h="89204">
                    <a:moveTo>
                      <a:pt x="120596" y="44602"/>
                    </a:moveTo>
                    <a:lnTo>
                      <a:pt x="147139" y="970"/>
                    </a:lnTo>
                    <a:lnTo>
                      <a:pt x="145685" y="0"/>
                    </a:lnTo>
                    <a:lnTo>
                      <a:pt x="74418" y="28240"/>
                    </a:lnTo>
                    <a:cubicBezTo>
                      <a:pt x="49572" y="33694"/>
                      <a:pt x="24846" y="39148"/>
                      <a:pt x="0" y="44602"/>
                    </a:cubicBezTo>
                    <a:cubicBezTo>
                      <a:pt x="24846" y="50056"/>
                      <a:pt x="49572" y="55510"/>
                      <a:pt x="74418" y="60965"/>
                    </a:cubicBezTo>
                    <a:lnTo>
                      <a:pt x="145685" y="89205"/>
                    </a:lnTo>
                    <a:lnTo>
                      <a:pt x="147139" y="88477"/>
                    </a:lnTo>
                    <a:lnTo>
                      <a:pt x="120596" y="44602"/>
                    </a:lnTo>
                    <a:close/>
                  </a:path>
                </a:pathLst>
              </a:custGeom>
              <a:solidFill>
                <a:schemeClr val="tx1"/>
              </a:solidFill>
              <a:ln w="12107" cap="flat">
                <a:solidFill>
                  <a:schemeClr val="tx1"/>
                </a:solid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05C70144-3AC3-17CE-8F55-C0BD67D942F8}"/>
                  </a:ext>
                </a:extLst>
              </p:cNvPr>
              <p:cNvSpPr/>
              <p:nvPr/>
            </p:nvSpPr>
            <p:spPr>
              <a:xfrm>
                <a:off x="11331512" y="4036153"/>
                <a:ext cx="147139" cy="89204"/>
              </a:xfrm>
              <a:custGeom>
                <a:avLst/>
                <a:gdLst>
                  <a:gd name="connsiteX0" fmla="*/ 26543 w 147139"/>
                  <a:gd name="connsiteY0" fmla="*/ 44602 h 89204"/>
                  <a:gd name="connsiteX1" fmla="*/ 0 w 147139"/>
                  <a:gd name="connsiteY1" fmla="*/ 970 h 89204"/>
                  <a:gd name="connsiteX2" fmla="*/ 1454 w 147139"/>
                  <a:gd name="connsiteY2" fmla="*/ 0 h 89204"/>
                  <a:gd name="connsiteX3" fmla="*/ 72721 w 147139"/>
                  <a:gd name="connsiteY3" fmla="*/ 28240 h 89204"/>
                  <a:gd name="connsiteX4" fmla="*/ 147139 w 147139"/>
                  <a:gd name="connsiteY4" fmla="*/ 44602 h 89204"/>
                  <a:gd name="connsiteX5" fmla="*/ 72721 w 147139"/>
                  <a:gd name="connsiteY5" fmla="*/ 60965 h 89204"/>
                  <a:gd name="connsiteX6" fmla="*/ 1454 w 147139"/>
                  <a:gd name="connsiteY6" fmla="*/ 89205 h 89204"/>
                  <a:gd name="connsiteX7" fmla="*/ 0 w 147139"/>
                  <a:gd name="connsiteY7" fmla="*/ 88477 h 89204"/>
                  <a:gd name="connsiteX8" fmla="*/ 26543 w 147139"/>
                  <a:gd name="connsiteY8" fmla="*/ 44602 h 8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39" h="89204">
                    <a:moveTo>
                      <a:pt x="26543" y="44602"/>
                    </a:moveTo>
                    <a:lnTo>
                      <a:pt x="0" y="970"/>
                    </a:lnTo>
                    <a:lnTo>
                      <a:pt x="1454" y="0"/>
                    </a:lnTo>
                    <a:lnTo>
                      <a:pt x="72721" y="28240"/>
                    </a:lnTo>
                    <a:cubicBezTo>
                      <a:pt x="97567" y="33694"/>
                      <a:pt x="122293" y="39148"/>
                      <a:pt x="147139" y="44602"/>
                    </a:cubicBezTo>
                    <a:cubicBezTo>
                      <a:pt x="122293" y="50056"/>
                      <a:pt x="97567" y="55510"/>
                      <a:pt x="72721" y="60965"/>
                    </a:cubicBezTo>
                    <a:lnTo>
                      <a:pt x="1454" y="89205"/>
                    </a:lnTo>
                    <a:lnTo>
                      <a:pt x="0" y="88477"/>
                    </a:lnTo>
                    <a:lnTo>
                      <a:pt x="26543" y="44602"/>
                    </a:lnTo>
                    <a:close/>
                  </a:path>
                </a:pathLst>
              </a:custGeom>
              <a:solidFill>
                <a:schemeClr val="tx1"/>
              </a:solidFill>
              <a:ln w="12107" cap="flat">
                <a:solidFill>
                  <a:schemeClr val="tx1"/>
                </a:solidFill>
                <a:prstDash val="solid"/>
                <a:miter/>
              </a:ln>
            </p:spPr>
            <p:txBody>
              <a:bodyPr rtlCol="0" anchor="ctr"/>
              <a:lstStyle/>
              <a:p>
                <a:endParaRPr lang="en-US"/>
              </a:p>
            </p:txBody>
          </p:sp>
        </p:grpSp>
        <p:sp>
          <p:nvSpPr>
            <p:cNvPr id="45" name="Freeform: Shape 44">
              <a:extLst>
                <a:ext uri="{FF2B5EF4-FFF2-40B4-BE49-F238E27FC236}">
                  <a16:creationId xmlns:a16="http://schemas.microsoft.com/office/drawing/2014/main" id="{5D81D4E2-224F-76F7-5BF7-93582E6B847A}"/>
                </a:ext>
              </a:extLst>
            </p:cNvPr>
            <p:cNvSpPr/>
            <p:nvPr/>
          </p:nvSpPr>
          <p:spPr>
            <a:xfrm>
              <a:off x="10327112" y="3798113"/>
              <a:ext cx="66782" cy="106415"/>
            </a:xfrm>
            <a:custGeom>
              <a:avLst/>
              <a:gdLst>
                <a:gd name="connsiteX0" fmla="*/ 0 w 66782"/>
                <a:gd name="connsiteY0" fmla="*/ 52359 h 106415"/>
                <a:gd name="connsiteX1" fmla="*/ 34058 w 66782"/>
                <a:gd name="connsiteY1" fmla="*/ 0 h 106415"/>
                <a:gd name="connsiteX2" fmla="*/ 66782 w 66782"/>
                <a:gd name="connsiteY2" fmla="*/ 52359 h 106415"/>
                <a:gd name="connsiteX3" fmla="*/ 33573 w 66782"/>
                <a:gd name="connsiteY3" fmla="*/ 106415 h 106415"/>
                <a:gd name="connsiteX4" fmla="*/ 0 w 66782"/>
                <a:gd name="connsiteY4" fmla="*/ 52359 h 106415"/>
                <a:gd name="connsiteX5" fmla="*/ 54056 w 66782"/>
                <a:gd name="connsiteY5" fmla="*/ 46784 h 106415"/>
                <a:gd name="connsiteX6" fmla="*/ 33331 w 66782"/>
                <a:gd name="connsiteY6" fmla="*/ 9454 h 106415"/>
                <a:gd name="connsiteX7" fmla="*/ 12726 w 66782"/>
                <a:gd name="connsiteY7" fmla="*/ 46784 h 106415"/>
                <a:gd name="connsiteX8" fmla="*/ 54177 w 66782"/>
                <a:gd name="connsiteY8" fmla="*/ 46784 h 106415"/>
                <a:gd name="connsiteX9" fmla="*/ 12605 w 66782"/>
                <a:gd name="connsiteY9" fmla="*/ 56359 h 106415"/>
                <a:gd name="connsiteX10" fmla="*/ 33815 w 66782"/>
                <a:gd name="connsiteY10" fmla="*/ 96961 h 106415"/>
                <a:gd name="connsiteX11" fmla="*/ 54056 w 66782"/>
                <a:gd name="connsiteY11" fmla="*/ 56359 h 106415"/>
                <a:gd name="connsiteX12" fmla="*/ 12605 w 66782"/>
                <a:gd name="connsiteY12" fmla="*/ 56359 h 10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82" h="106415">
                  <a:moveTo>
                    <a:pt x="0" y="52359"/>
                  </a:moveTo>
                  <a:cubicBezTo>
                    <a:pt x="0" y="22665"/>
                    <a:pt x="12120" y="0"/>
                    <a:pt x="34058" y="0"/>
                  </a:cubicBezTo>
                  <a:cubicBezTo>
                    <a:pt x="55995" y="0"/>
                    <a:pt x="66782" y="21089"/>
                    <a:pt x="66782" y="52359"/>
                  </a:cubicBezTo>
                  <a:cubicBezTo>
                    <a:pt x="66782" y="83629"/>
                    <a:pt x="56116" y="106415"/>
                    <a:pt x="33573" y="106415"/>
                  </a:cubicBezTo>
                  <a:cubicBezTo>
                    <a:pt x="12847" y="106415"/>
                    <a:pt x="0" y="88235"/>
                    <a:pt x="0" y="52359"/>
                  </a:cubicBezTo>
                  <a:close/>
                  <a:moveTo>
                    <a:pt x="54056" y="46784"/>
                  </a:moveTo>
                  <a:cubicBezTo>
                    <a:pt x="53935" y="26180"/>
                    <a:pt x="47390" y="9454"/>
                    <a:pt x="33331" y="9454"/>
                  </a:cubicBezTo>
                  <a:cubicBezTo>
                    <a:pt x="20362" y="9454"/>
                    <a:pt x="12726" y="27028"/>
                    <a:pt x="12726" y="46784"/>
                  </a:cubicBezTo>
                  <a:lnTo>
                    <a:pt x="54177" y="46784"/>
                  </a:lnTo>
                  <a:close/>
                  <a:moveTo>
                    <a:pt x="12605" y="56359"/>
                  </a:moveTo>
                  <a:cubicBezTo>
                    <a:pt x="12605" y="82175"/>
                    <a:pt x="21331" y="96961"/>
                    <a:pt x="33815" y="96961"/>
                  </a:cubicBezTo>
                  <a:cubicBezTo>
                    <a:pt x="47511" y="96961"/>
                    <a:pt x="54056" y="80114"/>
                    <a:pt x="54056" y="56359"/>
                  </a:cubicBezTo>
                  <a:lnTo>
                    <a:pt x="12605" y="56359"/>
                  </a:lnTo>
                  <a:close/>
                </a:path>
              </a:pathLst>
            </a:custGeom>
            <a:solidFill>
              <a:schemeClr val="tx1"/>
            </a:solidFill>
            <a:ln w="12107"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722AE665-D449-CE98-1117-00F38CEE2D5F}"/>
                </a:ext>
              </a:extLst>
            </p:cNvPr>
            <p:cNvSpPr/>
            <p:nvPr/>
          </p:nvSpPr>
          <p:spPr>
            <a:xfrm>
              <a:off x="10900033" y="3250644"/>
              <a:ext cx="64237" cy="70418"/>
            </a:xfrm>
            <a:custGeom>
              <a:avLst/>
              <a:gdLst>
                <a:gd name="connsiteX0" fmla="*/ 15029 w 64237"/>
                <a:gd name="connsiteY0" fmla="*/ 0 h 70418"/>
                <a:gd name="connsiteX1" fmla="*/ 25089 w 64237"/>
                <a:gd name="connsiteY1" fmla="*/ 15150 h 70418"/>
                <a:gd name="connsiteX2" fmla="*/ 32240 w 64237"/>
                <a:gd name="connsiteY2" fmla="*/ 26664 h 70418"/>
                <a:gd name="connsiteX3" fmla="*/ 32725 w 64237"/>
                <a:gd name="connsiteY3" fmla="*/ 26664 h 70418"/>
                <a:gd name="connsiteX4" fmla="*/ 39754 w 64237"/>
                <a:gd name="connsiteY4" fmla="*/ 15029 h 70418"/>
                <a:gd name="connsiteX5" fmla="*/ 49693 w 64237"/>
                <a:gd name="connsiteY5" fmla="*/ 0 h 70418"/>
                <a:gd name="connsiteX6" fmla="*/ 63510 w 64237"/>
                <a:gd name="connsiteY6" fmla="*/ 0 h 70418"/>
                <a:gd name="connsiteX7" fmla="*/ 39512 w 64237"/>
                <a:gd name="connsiteY7" fmla="*/ 34058 h 70418"/>
                <a:gd name="connsiteX8" fmla="*/ 64237 w 64237"/>
                <a:gd name="connsiteY8" fmla="*/ 70418 h 70418"/>
                <a:gd name="connsiteX9" fmla="*/ 49693 w 64237"/>
                <a:gd name="connsiteY9" fmla="*/ 70418 h 70418"/>
                <a:gd name="connsiteX10" fmla="*/ 39391 w 64237"/>
                <a:gd name="connsiteY10" fmla="*/ 54541 h 70418"/>
                <a:gd name="connsiteX11" fmla="*/ 31876 w 64237"/>
                <a:gd name="connsiteY11" fmla="*/ 42299 h 70418"/>
                <a:gd name="connsiteX12" fmla="*/ 31634 w 64237"/>
                <a:gd name="connsiteY12" fmla="*/ 42299 h 70418"/>
                <a:gd name="connsiteX13" fmla="*/ 24240 w 64237"/>
                <a:gd name="connsiteY13" fmla="*/ 54541 h 70418"/>
                <a:gd name="connsiteX14" fmla="*/ 14059 w 64237"/>
                <a:gd name="connsiteY14" fmla="*/ 70418 h 70418"/>
                <a:gd name="connsiteX15" fmla="*/ 0 w 64237"/>
                <a:gd name="connsiteY15" fmla="*/ 70418 h 70418"/>
                <a:gd name="connsiteX16" fmla="*/ 24968 w 64237"/>
                <a:gd name="connsiteY16" fmla="*/ 34543 h 70418"/>
                <a:gd name="connsiteX17" fmla="*/ 1091 w 64237"/>
                <a:gd name="connsiteY17" fmla="*/ 121 h 70418"/>
                <a:gd name="connsiteX18" fmla="*/ 15271 w 64237"/>
                <a:gd name="connsiteY18" fmla="*/ 121 h 70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237" h="70418">
                  <a:moveTo>
                    <a:pt x="15029" y="0"/>
                  </a:moveTo>
                  <a:lnTo>
                    <a:pt x="25089" y="15150"/>
                  </a:lnTo>
                  <a:cubicBezTo>
                    <a:pt x="27755" y="19029"/>
                    <a:pt x="29937" y="22665"/>
                    <a:pt x="32240" y="26664"/>
                  </a:cubicBezTo>
                  <a:lnTo>
                    <a:pt x="32725" y="26664"/>
                  </a:lnTo>
                  <a:cubicBezTo>
                    <a:pt x="35027" y="22422"/>
                    <a:pt x="37330" y="18786"/>
                    <a:pt x="39754" y="15029"/>
                  </a:cubicBezTo>
                  <a:lnTo>
                    <a:pt x="49693" y="0"/>
                  </a:lnTo>
                  <a:lnTo>
                    <a:pt x="63510" y="0"/>
                  </a:lnTo>
                  <a:lnTo>
                    <a:pt x="39512" y="34058"/>
                  </a:lnTo>
                  <a:lnTo>
                    <a:pt x="64237" y="70418"/>
                  </a:lnTo>
                  <a:lnTo>
                    <a:pt x="49693" y="70418"/>
                  </a:lnTo>
                  <a:lnTo>
                    <a:pt x="39391" y="54541"/>
                  </a:lnTo>
                  <a:cubicBezTo>
                    <a:pt x="36603" y="50420"/>
                    <a:pt x="34300" y="46542"/>
                    <a:pt x="31876" y="42299"/>
                  </a:cubicBezTo>
                  <a:lnTo>
                    <a:pt x="31634" y="42299"/>
                  </a:lnTo>
                  <a:cubicBezTo>
                    <a:pt x="29331" y="46542"/>
                    <a:pt x="26786" y="50299"/>
                    <a:pt x="24240" y="54541"/>
                  </a:cubicBezTo>
                  <a:lnTo>
                    <a:pt x="14059" y="70418"/>
                  </a:lnTo>
                  <a:lnTo>
                    <a:pt x="0" y="70418"/>
                  </a:lnTo>
                  <a:lnTo>
                    <a:pt x="24968" y="34543"/>
                  </a:lnTo>
                  <a:lnTo>
                    <a:pt x="1091" y="121"/>
                  </a:lnTo>
                  <a:lnTo>
                    <a:pt x="15271" y="121"/>
                  </a:lnTo>
                  <a:close/>
                </a:path>
              </a:pathLst>
            </a:custGeom>
            <a:solidFill>
              <a:schemeClr val="tx1"/>
            </a:solidFill>
            <a:ln w="12107"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A83EFB24-333C-2F8F-0E1A-0BA86FE2A557}"/>
                </a:ext>
              </a:extLst>
            </p:cNvPr>
            <p:cNvSpPr/>
            <p:nvPr/>
          </p:nvSpPr>
          <p:spPr>
            <a:xfrm>
              <a:off x="11204492" y="3709029"/>
              <a:ext cx="66055" cy="102657"/>
            </a:xfrm>
            <a:custGeom>
              <a:avLst/>
              <a:gdLst>
                <a:gd name="connsiteX0" fmla="*/ 13938 w 66055"/>
                <a:gd name="connsiteY0" fmla="*/ 242 h 102657"/>
                <a:gd name="connsiteX1" fmla="*/ 29331 w 66055"/>
                <a:gd name="connsiteY1" fmla="*/ 41815 h 102657"/>
                <a:gd name="connsiteX2" fmla="*/ 33815 w 66055"/>
                <a:gd name="connsiteY2" fmla="*/ 56238 h 102657"/>
                <a:gd name="connsiteX3" fmla="*/ 34058 w 66055"/>
                <a:gd name="connsiteY3" fmla="*/ 56238 h 102657"/>
                <a:gd name="connsiteX4" fmla="*/ 38542 w 66055"/>
                <a:gd name="connsiteY4" fmla="*/ 41572 h 102657"/>
                <a:gd name="connsiteX5" fmla="*/ 52480 w 66055"/>
                <a:gd name="connsiteY5" fmla="*/ 242 h 102657"/>
                <a:gd name="connsiteX6" fmla="*/ 66055 w 66055"/>
                <a:gd name="connsiteY6" fmla="*/ 242 h 102657"/>
                <a:gd name="connsiteX7" fmla="*/ 46905 w 66055"/>
                <a:gd name="connsiteY7" fmla="*/ 50420 h 102657"/>
                <a:gd name="connsiteX8" fmla="*/ 22786 w 66055"/>
                <a:gd name="connsiteY8" fmla="*/ 94416 h 102657"/>
                <a:gd name="connsiteX9" fmla="*/ 7151 w 66055"/>
                <a:gd name="connsiteY9" fmla="*/ 102658 h 102657"/>
                <a:gd name="connsiteX10" fmla="*/ 4000 w 66055"/>
                <a:gd name="connsiteY10" fmla="*/ 91871 h 102657"/>
                <a:gd name="connsiteX11" fmla="*/ 15150 w 66055"/>
                <a:gd name="connsiteY11" fmla="*/ 85569 h 102657"/>
                <a:gd name="connsiteX12" fmla="*/ 25937 w 66055"/>
                <a:gd name="connsiteY12" fmla="*/ 71267 h 102657"/>
                <a:gd name="connsiteX13" fmla="*/ 26907 w 66055"/>
                <a:gd name="connsiteY13" fmla="*/ 68237 h 102657"/>
                <a:gd name="connsiteX14" fmla="*/ 26059 w 66055"/>
                <a:gd name="connsiteY14" fmla="*/ 64843 h 102657"/>
                <a:gd name="connsiteX15" fmla="*/ 0 w 66055"/>
                <a:gd name="connsiteY15" fmla="*/ 0 h 102657"/>
                <a:gd name="connsiteX16" fmla="*/ 13938 w 66055"/>
                <a:gd name="connsiteY16" fmla="*/ 0 h 10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055" h="102657">
                  <a:moveTo>
                    <a:pt x="13938" y="242"/>
                  </a:moveTo>
                  <a:lnTo>
                    <a:pt x="29331" y="41815"/>
                  </a:lnTo>
                  <a:cubicBezTo>
                    <a:pt x="30907" y="46420"/>
                    <a:pt x="32725" y="51996"/>
                    <a:pt x="33815" y="56238"/>
                  </a:cubicBezTo>
                  <a:lnTo>
                    <a:pt x="34058" y="56238"/>
                  </a:lnTo>
                  <a:cubicBezTo>
                    <a:pt x="35391" y="51996"/>
                    <a:pt x="36845" y="46663"/>
                    <a:pt x="38542" y="41572"/>
                  </a:cubicBezTo>
                  <a:lnTo>
                    <a:pt x="52480" y="242"/>
                  </a:lnTo>
                  <a:lnTo>
                    <a:pt x="66055" y="242"/>
                  </a:lnTo>
                  <a:lnTo>
                    <a:pt x="46905" y="50420"/>
                  </a:lnTo>
                  <a:cubicBezTo>
                    <a:pt x="37694" y="74539"/>
                    <a:pt x="31513" y="86902"/>
                    <a:pt x="22786" y="94416"/>
                  </a:cubicBezTo>
                  <a:cubicBezTo>
                    <a:pt x="16483" y="99992"/>
                    <a:pt x="10302" y="102173"/>
                    <a:pt x="7151" y="102658"/>
                  </a:cubicBezTo>
                  <a:lnTo>
                    <a:pt x="4000" y="91871"/>
                  </a:lnTo>
                  <a:cubicBezTo>
                    <a:pt x="7151" y="90901"/>
                    <a:pt x="11393" y="88841"/>
                    <a:pt x="15150" y="85569"/>
                  </a:cubicBezTo>
                  <a:cubicBezTo>
                    <a:pt x="18665" y="82781"/>
                    <a:pt x="23028" y="77812"/>
                    <a:pt x="25937" y="71267"/>
                  </a:cubicBezTo>
                  <a:cubicBezTo>
                    <a:pt x="26543" y="69933"/>
                    <a:pt x="26907" y="68964"/>
                    <a:pt x="26907" y="68237"/>
                  </a:cubicBezTo>
                  <a:cubicBezTo>
                    <a:pt x="26907" y="67509"/>
                    <a:pt x="26665" y="66540"/>
                    <a:pt x="26059" y="64843"/>
                  </a:cubicBezTo>
                  <a:lnTo>
                    <a:pt x="0" y="0"/>
                  </a:lnTo>
                  <a:lnTo>
                    <a:pt x="13938" y="0"/>
                  </a:lnTo>
                  <a:close/>
                </a:path>
              </a:pathLst>
            </a:custGeom>
            <a:solidFill>
              <a:schemeClr val="tx1"/>
            </a:solidFill>
            <a:ln w="12107" cap="flat">
              <a:noFill/>
              <a:prstDash val="solid"/>
              <a:miter/>
            </a:ln>
          </p:spPr>
          <p:txBody>
            <a:bodyPr rtlCol="0" anchor="ctr"/>
            <a:lstStyle/>
            <a:p>
              <a:endParaRPr lang="en-US"/>
            </a:p>
          </p:txBody>
        </p:sp>
        <p:grpSp>
          <p:nvGrpSpPr>
            <p:cNvPr id="48" name="Graphic 18">
              <a:extLst>
                <a:ext uri="{FF2B5EF4-FFF2-40B4-BE49-F238E27FC236}">
                  <a16:creationId xmlns:a16="http://schemas.microsoft.com/office/drawing/2014/main" id="{42CB45C3-A3F9-53AE-5700-8C59B6692EB4}"/>
                </a:ext>
              </a:extLst>
            </p:cNvPr>
            <p:cNvGrpSpPr/>
            <p:nvPr/>
          </p:nvGrpSpPr>
          <p:grpSpPr>
            <a:xfrm>
              <a:off x="10481523" y="3541407"/>
              <a:ext cx="850473" cy="539348"/>
              <a:chOff x="10481523" y="3541407"/>
              <a:chExt cx="850473" cy="539348"/>
            </a:xfrm>
            <a:solidFill>
              <a:schemeClr val="tx1"/>
            </a:solidFill>
          </p:grpSpPr>
          <p:sp>
            <p:nvSpPr>
              <p:cNvPr id="49" name="Freeform: Shape 48">
                <a:extLst>
                  <a:ext uri="{FF2B5EF4-FFF2-40B4-BE49-F238E27FC236}">
                    <a16:creationId xmlns:a16="http://schemas.microsoft.com/office/drawing/2014/main" id="{3331E4B1-BF7E-DEA9-D697-8718418FD998}"/>
                  </a:ext>
                </a:extLst>
              </p:cNvPr>
              <p:cNvSpPr/>
              <p:nvPr/>
            </p:nvSpPr>
            <p:spPr>
              <a:xfrm>
                <a:off x="10481523" y="3594372"/>
                <a:ext cx="767086" cy="486383"/>
              </a:xfrm>
              <a:custGeom>
                <a:avLst/>
                <a:gdLst>
                  <a:gd name="connsiteX0" fmla="*/ 0 w 767086"/>
                  <a:gd name="connsiteY0" fmla="*/ 486383 h 486383"/>
                  <a:gd name="connsiteX1" fmla="*/ 767087 w 767086"/>
                  <a:gd name="connsiteY1" fmla="*/ 0 h 486383"/>
                </a:gdLst>
                <a:ahLst/>
                <a:cxnLst>
                  <a:cxn ang="0">
                    <a:pos x="connsiteX0" y="connsiteY0"/>
                  </a:cxn>
                  <a:cxn ang="0">
                    <a:pos x="connsiteX1" y="connsiteY1"/>
                  </a:cxn>
                </a:cxnLst>
                <a:rect l="l" t="t" r="r" b="b"/>
                <a:pathLst>
                  <a:path w="767086" h="486383">
                    <a:moveTo>
                      <a:pt x="0" y="486383"/>
                    </a:moveTo>
                    <a:lnTo>
                      <a:pt x="767087" y="0"/>
                    </a:lnTo>
                  </a:path>
                </a:pathLst>
              </a:custGeom>
              <a:ln w="12107" cap="flat">
                <a:solidFill>
                  <a:srgbClr val="EF3B50"/>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BD9E218-E06D-001B-4A14-9D5AE9C82E49}"/>
                  </a:ext>
                </a:extLst>
              </p:cNvPr>
              <p:cNvSpPr/>
              <p:nvPr/>
            </p:nvSpPr>
            <p:spPr>
              <a:xfrm>
                <a:off x="11184373" y="3541407"/>
                <a:ext cx="147623" cy="115747"/>
              </a:xfrm>
              <a:custGeom>
                <a:avLst/>
                <a:gdLst>
                  <a:gd name="connsiteX0" fmla="*/ 45814 w 147623"/>
                  <a:gd name="connsiteY0" fmla="*/ 64601 h 115747"/>
                  <a:gd name="connsiteX1" fmla="*/ 0 w 147623"/>
                  <a:gd name="connsiteY1" fmla="*/ 41936 h 115747"/>
                  <a:gd name="connsiteX2" fmla="*/ 727 w 147623"/>
                  <a:gd name="connsiteY2" fmla="*/ 40360 h 115747"/>
                  <a:gd name="connsiteX3" fmla="*/ 75993 w 147623"/>
                  <a:gd name="connsiteY3" fmla="*/ 26058 h 115747"/>
                  <a:gd name="connsiteX4" fmla="*/ 147624 w 147623"/>
                  <a:gd name="connsiteY4" fmla="*/ 0 h 115747"/>
                  <a:gd name="connsiteX5" fmla="*/ 93568 w 147623"/>
                  <a:gd name="connsiteY5" fmla="*/ 53692 h 115747"/>
                  <a:gd name="connsiteX6" fmla="*/ 48602 w 147623"/>
                  <a:gd name="connsiteY6" fmla="*/ 115748 h 115747"/>
                  <a:gd name="connsiteX7" fmla="*/ 46905 w 147623"/>
                  <a:gd name="connsiteY7" fmla="*/ 115748 h 115747"/>
                  <a:gd name="connsiteX8" fmla="*/ 45814 w 147623"/>
                  <a:gd name="connsiteY8" fmla="*/ 64601 h 11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23" h="115747">
                    <a:moveTo>
                      <a:pt x="45814" y="64601"/>
                    </a:moveTo>
                    <a:lnTo>
                      <a:pt x="0" y="41936"/>
                    </a:lnTo>
                    <a:lnTo>
                      <a:pt x="727" y="40360"/>
                    </a:lnTo>
                    <a:lnTo>
                      <a:pt x="75993" y="26058"/>
                    </a:lnTo>
                    <a:cubicBezTo>
                      <a:pt x="99870" y="17332"/>
                      <a:pt x="123747" y="8727"/>
                      <a:pt x="147624" y="0"/>
                    </a:cubicBezTo>
                    <a:cubicBezTo>
                      <a:pt x="129565" y="17938"/>
                      <a:pt x="111506" y="35755"/>
                      <a:pt x="93568" y="53692"/>
                    </a:cubicBezTo>
                    <a:lnTo>
                      <a:pt x="48602" y="115748"/>
                    </a:lnTo>
                    <a:lnTo>
                      <a:pt x="46905" y="115748"/>
                    </a:lnTo>
                    <a:cubicBezTo>
                      <a:pt x="46905" y="115748"/>
                      <a:pt x="45814" y="64601"/>
                      <a:pt x="45814" y="64601"/>
                    </a:cubicBezTo>
                    <a:close/>
                  </a:path>
                </a:pathLst>
              </a:custGeom>
              <a:solidFill>
                <a:schemeClr val="tx1"/>
              </a:solidFill>
              <a:ln w="12107" cap="flat">
                <a:noFill/>
                <a:prstDash val="solid"/>
                <a:miter/>
              </a:ln>
            </p:spPr>
            <p:txBody>
              <a:bodyPr rtlCol="0" anchor="ctr"/>
              <a:lstStyle/>
              <a:p>
                <a:endParaRPr lang="en-US"/>
              </a:p>
            </p:txBody>
          </p:sp>
        </p:grpSp>
        <p:grpSp>
          <p:nvGrpSpPr>
            <p:cNvPr id="51" name="Graphic 18">
              <a:extLst>
                <a:ext uri="{FF2B5EF4-FFF2-40B4-BE49-F238E27FC236}">
                  <a16:creationId xmlns:a16="http://schemas.microsoft.com/office/drawing/2014/main" id="{FFA9DF10-F356-8AD0-7049-7B12409947C7}"/>
                </a:ext>
              </a:extLst>
            </p:cNvPr>
            <p:cNvGrpSpPr/>
            <p:nvPr/>
          </p:nvGrpSpPr>
          <p:grpSpPr>
            <a:xfrm>
              <a:off x="9631050" y="4080755"/>
              <a:ext cx="850473" cy="539227"/>
              <a:chOff x="9631050" y="4080755"/>
              <a:chExt cx="850473" cy="539227"/>
            </a:xfrm>
            <a:solidFill>
              <a:schemeClr val="tx1"/>
            </a:solidFill>
          </p:grpSpPr>
          <p:sp>
            <p:nvSpPr>
              <p:cNvPr id="52" name="Freeform: Shape 51">
                <a:extLst>
                  <a:ext uri="{FF2B5EF4-FFF2-40B4-BE49-F238E27FC236}">
                    <a16:creationId xmlns:a16="http://schemas.microsoft.com/office/drawing/2014/main" id="{AC4B48B6-C6F3-F8A8-BE1F-A52B2A909D1F}"/>
                  </a:ext>
                </a:extLst>
              </p:cNvPr>
              <p:cNvSpPr/>
              <p:nvPr/>
            </p:nvSpPr>
            <p:spPr>
              <a:xfrm>
                <a:off x="9714558" y="4080755"/>
                <a:ext cx="766965" cy="486383"/>
              </a:xfrm>
              <a:custGeom>
                <a:avLst/>
                <a:gdLst>
                  <a:gd name="connsiteX0" fmla="*/ 0 w 766965"/>
                  <a:gd name="connsiteY0" fmla="*/ 486383 h 486383"/>
                  <a:gd name="connsiteX1" fmla="*/ 766965 w 766965"/>
                  <a:gd name="connsiteY1" fmla="*/ 0 h 486383"/>
                </a:gdLst>
                <a:ahLst/>
                <a:cxnLst>
                  <a:cxn ang="0">
                    <a:pos x="connsiteX0" y="connsiteY0"/>
                  </a:cxn>
                  <a:cxn ang="0">
                    <a:pos x="connsiteX1" y="connsiteY1"/>
                  </a:cxn>
                </a:cxnLst>
                <a:rect l="l" t="t" r="r" b="b"/>
                <a:pathLst>
                  <a:path w="766965" h="486383">
                    <a:moveTo>
                      <a:pt x="0" y="486383"/>
                    </a:moveTo>
                    <a:lnTo>
                      <a:pt x="766965" y="0"/>
                    </a:lnTo>
                  </a:path>
                </a:pathLst>
              </a:custGeom>
              <a:ln w="12107" cap="flat">
                <a:solidFill>
                  <a:srgbClr val="EF3B50"/>
                </a:solid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B83EF2D-A457-9EB6-A7BA-039DB18D0BDB}"/>
                  </a:ext>
                </a:extLst>
              </p:cNvPr>
              <p:cNvSpPr/>
              <p:nvPr/>
            </p:nvSpPr>
            <p:spPr>
              <a:xfrm>
                <a:off x="9631050" y="4504356"/>
                <a:ext cx="147745" cy="115626"/>
              </a:xfrm>
              <a:custGeom>
                <a:avLst/>
                <a:gdLst>
                  <a:gd name="connsiteX0" fmla="*/ 101810 w 147745"/>
                  <a:gd name="connsiteY0" fmla="*/ 51147 h 115626"/>
                  <a:gd name="connsiteX1" fmla="*/ 100840 w 147745"/>
                  <a:gd name="connsiteY1" fmla="*/ 0 h 115626"/>
                  <a:gd name="connsiteX2" fmla="*/ 99022 w 147745"/>
                  <a:gd name="connsiteY2" fmla="*/ 0 h 115626"/>
                  <a:gd name="connsiteX3" fmla="*/ 54056 w 147745"/>
                  <a:gd name="connsiteY3" fmla="*/ 61934 h 115626"/>
                  <a:gd name="connsiteX4" fmla="*/ 0 w 147745"/>
                  <a:gd name="connsiteY4" fmla="*/ 115627 h 115626"/>
                  <a:gd name="connsiteX5" fmla="*/ 71630 w 147745"/>
                  <a:gd name="connsiteY5" fmla="*/ 89568 h 115626"/>
                  <a:gd name="connsiteX6" fmla="*/ 146897 w 147745"/>
                  <a:gd name="connsiteY6" fmla="*/ 75266 h 115626"/>
                  <a:gd name="connsiteX7" fmla="*/ 147745 w 147745"/>
                  <a:gd name="connsiteY7" fmla="*/ 73812 h 115626"/>
                  <a:gd name="connsiteX8" fmla="*/ 101810 w 147745"/>
                  <a:gd name="connsiteY8" fmla="*/ 50905 h 115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745" h="115626">
                    <a:moveTo>
                      <a:pt x="101810" y="51147"/>
                    </a:moveTo>
                    <a:lnTo>
                      <a:pt x="100840" y="0"/>
                    </a:lnTo>
                    <a:lnTo>
                      <a:pt x="99022" y="0"/>
                    </a:lnTo>
                    <a:cubicBezTo>
                      <a:pt x="99022" y="0"/>
                      <a:pt x="54056" y="61934"/>
                      <a:pt x="54056" y="61934"/>
                    </a:cubicBezTo>
                    <a:cubicBezTo>
                      <a:pt x="35997" y="79872"/>
                      <a:pt x="17938" y="97689"/>
                      <a:pt x="0" y="115627"/>
                    </a:cubicBezTo>
                    <a:cubicBezTo>
                      <a:pt x="23877" y="106900"/>
                      <a:pt x="47754" y="98295"/>
                      <a:pt x="71630" y="89568"/>
                    </a:cubicBezTo>
                    <a:lnTo>
                      <a:pt x="146897" y="75266"/>
                    </a:lnTo>
                    <a:lnTo>
                      <a:pt x="147745" y="73812"/>
                    </a:lnTo>
                    <a:lnTo>
                      <a:pt x="101810" y="50905"/>
                    </a:lnTo>
                    <a:close/>
                  </a:path>
                </a:pathLst>
              </a:custGeom>
              <a:solidFill>
                <a:schemeClr val="tx1"/>
              </a:solidFill>
              <a:ln w="12107" cap="flat">
                <a:noFill/>
                <a:prstDash val="solid"/>
                <a:miter/>
              </a:ln>
            </p:spPr>
            <p:txBody>
              <a:bodyPr rtlCol="0" anchor="ctr"/>
              <a:lstStyle/>
              <a:p>
                <a:endParaRPr lang="en-US"/>
              </a:p>
            </p:txBody>
          </p:sp>
        </p:grpSp>
        <p:sp>
          <p:nvSpPr>
            <p:cNvPr id="54" name="Freeform: Shape 53">
              <a:extLst>
                <a:ext uri="{FF2B5EF4-FFF2-40B4-BE49-F238E27FC236}">
                  <a16:creationId xmlns:a16="http://schemas.microsoft.com/office/drawing/2014/main" id="{FB748720-A697-C303-ADAA-CD2B45C76BEC}"/>
                </a:ext>
              </a:extLst>
            </p:cNvPr>
            <p:cNvSpPr/>
            <p:nvPr/>
          </p:nvSpPr>
          <p:spPr>
            <a:xfrm>
              <a:off x="10291600" y="3909102"/>
              <a:ext cx="341183" cy="275281"/>
            </a:xfrm>
            <a:custGeom>
              <a:avLst/>
              <a:gdLst>
                <a:gd name="connsiteX0" fmla="*/ 341183 w 341183"/>
                <a:gd name="connsiteY0" fmla="*/ 72874 h 275281"/>
                <a:gd name="connsiteX1" fmla="*/ 98416 w 341183"/>
                <a:gd name="connsiteY1" fmla="*/ 27302 h 275281"/>
                <a:gd name="connsiteX2" fmla="*/ 21089 w 341183"/>
                <a:gd name="connsiteY2" fmla="*/ 269464 h 275281"/>
                <a:gd name="connsiteX3" fmla="*/ 24846 w 341183"/>
                <a:gd name="connsiteY3" fmla="*/ 275281 h 275281"/>
              </a:gdLst>
              <a:ahLst/>
              <a:cxnLst>
                <a:cxn ang="0">
                  <a:pos x="connsiteX0" y="connsiteY0"/>
                </a:cxn>
                <a:cxn ang="0">
                  <a:pos x="connsiteX1" y="connsiteY1"/>
                </a:cxn>
                <a:cxn ang="0">
                  <a:pos x="connsiteX2" y="connsiteY2"/>
                </a:cxn>
                <a:cxn ang="0">
                  <a:pos x="connsiteX3" y="connsiteY3"/>
                </a:cxn>
              </a:cxnLst>
              <a:rect l="l" t="t" r="r" b="b"/>
              <a:pathLst>
                <a:path w="341183" h="275281">
                  <a:moveTo>
                    <a:pt x="341183" y="72874"/>
                  </a:moveTo>
                  <a:cubicBezTo>
                    <a:pt x="291248" y="-1907"/>
                    <a:pt x="185075" y="-22754"/>
                    <a:pt x="98416" y="27302"/>
                  </a:cubicBezTo>
                  <a:cubicBezTo>
                    <a:pt x="8484" y="79177"/>
                    <a:pt x="-26058" y="187652"/>
                    <a:pt x="21089" y="269464"/>
                  </a:cubicBezTo>
                  <a:cubicBezTo>
                    <a:pt x="22301" y="271524"/>
                    <a:pt x="23634" y="273342"/>
                    <a:pt x="24846" y="275281"/>
                  </a:cubicBezTo>
                </a:path>
              </a:pathLst>
            </a:custGeom>
            <a:noFill/>
            <a:ln w="12107" cap="flat">
              <a:solidFill>
                <a:srgbClr val="00AEEF"/>
              </a:solidFill>
              <a:prstDash val="solid"/>
              <a:miter/>
            </a:ln>
          </p:spPr>
          <p:txBody>
            <a:bodyPr rtlCol="0" anchor="ctr"/>
            <a:lstStyle/>
            <a:p>
              <a:endParaRPr lang="en-US"/>
            </a:p>
          </p:txBody>
        </p:sp>
      </p:grpSp>
      <p:grpSp>
        <p:nvGrpSpPr>
          <p:cNvPr id="35" name="Group 34">
            <a:extLst>
              <a:ext uri="{FF2B5EF4-FFF2-40B4-BE49-F238E27FC236}">
                <a16:creationId xmlns:a16="http://schemas.microsoft.com/office/drawing/2014/main" id="{05913E24-C744-A64B-E870-169C509B5056}"/>
              </a:ext>
            </a:extLst>
          </p:cNvPr>
          <p:cNvGrpSpPr/>
          <p:nvPr/>
        </p:nvGrpSpPr>
        <p:grpSpPr>
          <a:xfrm>
            <a:off x="6843548" y="2589403"/>
            <a:ext cx="2006133" cy="2006133"/>
            <a:chOff x="6852409" y="3041287"/>
            <a:chExt cx="2006133" cy="2006133"/>
          </a:xfrm>
        </p:grpSpPr>
        <p:grpSp>
          <p:nvGrpSpPr>
            <p:cNvPr id="3" name="Graphic 20">
              <a:extLst>
                <a:ext uri="{FF2B5EF4-FFF2-40B4-BE49-F238E27FC236}">
                  <a16:creationId xmlns:a16="http://schemas.microsoft.com/office/drawing/2014/main" id="{37ABCECE-6919-4539-3AD5-668247DC096A}"/>
                </a:ext>
              </a:extLst>
            </p:cNvPr>
            <p:cNvGrpSpPr/>
            <p:nvPr/>
          </p:nvGrpSpPr>
          <p:grpSpPr>
            <a:xfrm>
              <a:off x="7810873" y="3041287"/>
              <a:ext cx="89204" cy="2006133"/>
              <a:chOff x="7810873" y="3041287"/>
              <a:chExt cx="89204" cy="2006133"/>
            </a:xfrm>
            <a:solidFill>
              <a:schemeClr val="tx1"/>
            </a:solidFill>
          </p:grpSpPr>
          <p:sp>
            <p:nvSpPr>
              <p:cNvPr id="6" name="Freeform: Shape 5">
                <a:extLst>
                  <a:ext uri="{FF2B5EF4-FFF2-40B4-BE49-F238E27FC236}">
                    <a16:creationId xmlns:a16="http://schemas.microsoft.com/office/drawing/2014/main" id="{89EA8E52-4369-3057-31A3-8BF67CDCA4D7}"/>
                  </a:ext>
                </a:extLst>
              </p:cNvPr>
              <p:cNvSpPr/>
              <p:nvPr/>
            </p:nvSpPr>
            <p:spPr>
              <a:xfrm>
                <a:off x="7855475" y="3140066"/>
                <a:ext cx="12120" cy="1808574"/>
              </a:xfrm>
              <a:custGeom>
                <a:avLst/>
                <a:gdLst>
                  <a:gd name="connsiteX0" fmla="*/ 0 w 12120"/>
                  <a:gd name="connsiteY0" fmla="*/ 0 h 1808574"/>
                  <a:gd name="connsiteX1" fmla="*/ 0 w 12120"/>
                  <a:gd name="connsiteY1" fmla="*/ 1808574 h 1808574"/>
                </a:gdLst>
                <a:ahLst/>
                <a:cxnLst>
                  <a:cxn ang="0">
                    <a:pos x="connsiteX0" y="connsiteY0"/>
                  </a:cxn>
                  <a:cxn ang="0">
                    <a:pos x="connsiteX1" y="connsiteY1"/>
                  </a:cxn>
                </a:cxnLst>
                <a:rect l="l" t="t" r="r" b="b"/>
                <a:pathLst>
                  <a:path w="12120" h="1808574">
                    <a:moveTo>
                      <a:pt x="0" y="0"/>
                    </a:moveTo>
                    <a:lnTo>
                      <a:pt x="0" y="1808574"/>
                    </a:lnTo>
                  </a:path>
                </a:pathLst>
              </a:custGeom>
              <a:ln w="12107" cap="flat">
                <a:solidFill>
                  <a:schemeClr val="tx1"/>
                </a:solid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D6DBC111-DED2-AD49-3C6A-4B630ACF4CFC}"/>
                  </a:ext>
                </a:extLst>
              </p:cNvPr>
              <p:cNvSpPr/>
              <p:nvPr/>
            </p:nvSpPr>
            <p:spPr>
              <a:xfrm>
                <a:off x="7810873" y="3041287"/>
                <a:ext cx="89204" cy="147139"/>
              </a:xfrm>
              <a:custGeom>
                <a:avLst/>
                <a:gdLst>
                  <a:gd name="connsiteX0" fmla="*/ 44602 w 89204"/>
                  <a:gd name="connsiteY0" fmla="*/ 120596 h 147139"/>
                  <a:gd name="connsiteX1" fmla="*/ 88235 w 89204"/>
                  <a:gd name="connsiteY1" fmla="*/ 147139 h 147139"/>
                  <a:gd name="connsiteX2" fmla="*/ 89205 w 89204"/>
                  <a:gd name="connsiteY2" fmla="*/ 145685 h 147139"/>
                  <a:gd name="connsiteX3" fmla="*/ 60965 w 89204"/>
                  <a:gd name="connsiteY3" fmla="*/ 74418 h 147139"/>
                  <a:gd name="connsiteX4" fmla="*/ 44602 w 89204"/>
                  <a:gd name="connsiteY4" fmla="*/ 0 h 147139"/>
                  <a:gd name="connsiteX5" fmla="*/ 28240 w 89204"/>
                  <a:gd name="connsiteY5" fmla="*/ 74418 h 147139"/>
                  <a:gd name="connsiteX6" fmla="*/ 0 w 89204"/>
                  <a:gd name="connsiteY6" fmla="*/ 145685 h 147139"/>
                  <a:gd name="connsiteX7" fmla="*/ 727 w 89204"/>
                  <a:gd name="connsiteY7" fmla="*/ 147139 h 147139"/>
                  <a:gd name="connsiteX8" fmla="*/ 44602 w 89204"/>
                  <a:gd name="connsiteY8" fmla="*/ 120596 h 14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04" h="147139">
                    <a:moveTo>
                      <a:pt x="44602" y="120596"/>
                    </a:moveTo>
                    <a:lnTo>
                      <a:pt x="88235" y="147139"/>
                    </a:lnTo>
                    <a:lnTo>
                      <a:pt x="89205" y="145685"/>
                    </a:lnTo>
                    <a:lnTo>
                      <a:pt x="60965" y="74418"/>
                    </a:lnTo>
                    <a:cubicBezTo>
                      <a:pt x="55510" y="49572"/>
                      <a:pt x="50056" y="24846"/>
                      <a:pt x="44602" y="0"/>
                    </a:cubicBezTo>
                    <a:cubicBezTo>
                      <a:pt x="39148" y="24846"/>
                      <a:pt x="33694" y="49572"/>
                      <a:pt x="28240" y="74418"/>
                    </a:cubicBezTo>
                    <a:lnTo>
                      <a:pt x="0" y="145685"/>
                    </a:lnTo>
                    <a:lnTo>
                      <a:pt x="727" y="147139"/>
                    </a:lnTo>
                    <a:lnTo>
                      <a:pt x="44602" y="120596"/>
                    </a:lnTo>
                    <a:close/>
                  </a:path>
                </a:pathLst>
              </a:custGeom>
              <a:solidFill>
                <a:schemeClr val="tx1"/>
              </a:solidFill>
              <a:ln w="12107" cap="flat">
                <a:solidFill>
                  <a:schemeClr val="tx1"/>
                </a:solid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83FC386-A919-847A-4EA6-3DBC45F179F0}"/>
                  </a:ext>
                </a:extLst>
              </p:cNvPr>
              <p:cNvSpPr/>
              <p:nvPr/>
            </p:nvSpPr>
            <p:spPr>
              <a:xfrm>
                <a:off x="7810873" y="4900281"/>
                <a:ext cx="89204" cy="147139"/>
              </a:xfrm>
              <a:custGeom>
                <a:avLst/>
                <a:gdLst>
                  <a:gd name="connsiteX0" fmla="*/ 44602 w 89204"/>
                  <a:gd name="connsiteY0" fmla="*/ 26543 h 147139"/>
                  <a:gd name="connsiteX1" fmla="*/ 88235 w 89204"/>
                  <a:gd name="connsiteY1" fmla="*/ 0 h 147139"/>
                  <a:gd name="connsiteX2" fmla="*/ 89205 w 89204"/>
                  <a:gd name="connsiteY2" fmla="*/ 1454 h 147139"/>
                  <a:gd name="connsiteX3" fmla="*/ 60965 w 89204"/>
                  <a:gd name="connsiteY3" fmla="*/ 72721 h 147139"/>
                  <a:gd name="connsiteX4" fmla="*/ 44602 w 89204"/>
                  <a:gd name="connsiteY4" fmla="*/ 147139 h 147139"/>
                  <a:gd name="connsiteX5" fmla="*/ 28240 w 89204"/>
                  <a:gd name="connsiteY5" fmla="*/ 72721 h 147139"/>
                  <a:gd name="connsiteX6" fmla="*/ 0 w 89204"/>
                  <a:gd name="connsiteY6" fmla="*/ 1454 h 147139"/>
                  <a:gd name="connsiteX7" fmla="*/ 727 w 89204"/>
                  <a:gd name="connsiteY7" fmla="*/ 0 h 147139"/>
                  <a:gd name="connsiteX8" fmla="*/ 44602 w 89204"/>
                  <a:gd name="connsiteY8" fmla="*/ 26543 h 14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04" h="147139">
                    <a:moveTo>
                      <a:pt x="44602" y="26543"/>
                    </a:moveTo>
                    <a:lnTo>
                      <a:pt x="88235" y="0"/>
                    </a:lnTo>
                    <a:lnTo>
                      <a:pt x="89205" y="1454"/>
                    </a:lnTo>
                    <a:lnTo>
                      <a:pt x="60965" y="72721"/>
                    </a:lnTo>
                    <a:cubicBezTo>
                      <a:pt x="55510" y="97567"/>
                      <a:pt x="50056" y="122293"/>
                      <a:pt x="44602" y="147139"/>
                    </a:cubicBezTo>
                    <a:cubicBezTo>
                      <a:pt x="39148" y="122293"/>
                      <a:pt x="33694" y="97567"/>
                      <a:pt x="28240" y="72721"/>
                    </a:cubicBezTo>
                    <a:lnTo>
                      <a:pt x="0" y="1454"/>
                    </a:lnTo>
                    <a:lnTo>
                      <a:pt x="727" y="0"/>
                    </a:lnTo>
                    <a:lnTo>
                      <a:pt x="44602" y="26543"/>
                    </a:lnTo>
                    <a:close/>
                  </a:path>
                </a:pathLst>
              </a:custGeom>
              <a:solidFill>
                <a:schemeClr val="tx1"/>
              </a:solidFill>
              <a:ln w="12107" cap="flat">
                <a:solidFill>
                  <a:schemeClr val="tx1"/>
                </a:solidFill>
                <a:prstDash val="solid"/>
                <a:miter/>
              </a:ln>
            </p:spPr>
            <p:txBody>
              <a:bodyPr rtlCol="0" anchor="ctr"/>
              <a:lstStyle/>
              <a:p>
                <a:endParaRPr lang="en-US"/>
              </a:p>
            </p:txBody>
          </p:sp>
        </p:grpSp>
        <p:grpSp>
          <p:nvGrpSpPr>
            <p:cNvPr id="10" name="Graphic 20">
              <a:extLst>
                <a:ext uri="{FF2B5EF4-FFF2-40B4-BE49-F238E27FC236}">
                  <a16:creationId xmlns:a16="http://schemas.microsoft.com/office/drawing/2014/main" id="{B650646A-7E41-57D9-3F49-A8B490104E42}"/>
                </a:ext>
              </a:extLst>
            </p:cNvPr>
            <p:cNvGrpSpPr/>
            <p:nvPr/>
          </p:nvGrpSpPr>
          <p:grpSpPr>
            <a:xfrm>
              <a:off x="6852409" y="4049686"/>
              <a:ext cx="2006133" cy="89204"/>
              <a:chOff x="6852409" y="4049686"/>
              <a:chExt cx="2006133" cy="89204"/>
            </a:xfrm>
            <a:solidFill>
              <a:schemeClr val="tx1"/>
            </a:solidFill>
          </p:grpSpPr>
          <p:sp>
            <p:nvSpPr>
              <p:cNvPr id="11" name="Freeform: Shape 10">
                <a:extLst>
                  <a:ext uri="{FF2B5EF4-FFF2-40B4-BE49-F238E27FC236}">
                    <a16:creationId xmlns:a16="http://schemas.microsoft.com/office/drawing/2014/main" id="{34D2B1D1-55E9-4FB6-D3CF-F3C3EAF73F82}"/>
                  </a:ext>
                </a:extLst>
              </p:cNvPr>
              <p:cNvSpPr/>
              <p:nvPr/>
            </p:nvSpPr>
            <p:spPr>
              <a:xfrm>
                <a:off x="6951188" y="4094288"/>
                <a:ext cx="1808574" cy="12120"/>
              </a:xfrm>
              <a:custGeom>
                <a:avLst/>
                <a:gdLst>
                  <a:gd name="connsiteX0" fmla="*/ 0 w 1808574"/>
                  <a:gd name="connsiteY0" fmla="*/ 0 h 12120"/>
                  <a:gd name="connsiteX1" fmla="*/ 1808574 w 1808574"/>
                  <a:gd name="connsiteY1" fmla="*/ 0 h 12120"/>
                </a:gdLst>
                <a:ahLst/>
                <a:cxnLst>
                  <a:cxn ang="0">
                    <a:pos x="connsiteX0" y="connsiteY0"/>
                  </a:cxn>
                  <a:cxn ang="0">
                    <a:pos x="connsiteX1" y="connsiteY1"/>
                  </a:cxn>
                </a:cxnLst>
                <a:rect l="l" t="t" r="r" b="b"/>
                <a:pathLst>
                  <a:path w="1808574" h="12120">
                    <a:moveTo>
                      <a:pt x="0" y="0"/>
                    </a:moveTo>
                    <a:lnTo>
                      <a:pt x="1808574" y="0"/>
                    </a:lnTo>
                  </a:path>
                </a:pathLst>
              </a:custGeom>
              <a:ln w="12107" cap="flat">
                <a:solidFill>
                  <a:schemeClr val="tx1"/>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A3292F06-0ED2-483F-D349-2D6197AAC169}"/>
                  </a:ext>
                </a:extLst>
              </p:cNvPr>
              <p:cNvSpPr/>
              <p:nvPr/>
            </p:nvSpPr>
            <p:spPr>
              <a:xfrm>
                <a:off x="6852409" y="4049686"/>
                <a:ext cx="147139" cy="89204"/>
              </a:xfrm>
              <a:custGeom>
                <a:avLst/>
                <a:gdLst>
                  <a:gd name="connsiteX0" fmla="*/ 120596 w 147139"/>
                  <a:gd name="connsiteY0" fmla="*/ 44602 h 89204"/>
                  <a:gd name="connsiteX1" fmla="*/ 147139 w 147139"/>
                  <a:gd name="connsiteY1" fmla="*/ 970 h 89204"/>
                  <a:gd name="connsiteX2" fmla="*/ 145685 w 147139"/>
                  <a:gd name="connsiteY2" fmla="*/ 0 h 89204"/>
                  <a:gd name="connsiteX3" fmla="*/ 74418 w 147139"/>
                  <a:gd name="connsiteY3" fmla="*/ 28240 h 89204"/>
                  <a:gd name="connsiteX4" fmla="*/ 0 w 147139"/>
                  <a:gd name="connsiteY4" fmla="*/ 44602 h 89204"/>
                  <a:gd name="connsiteX5" fmla="*/ 74418 w 147139"/>
                  <a:gd name="connsiteY5" fmla="*/ 60965 h 89204"/>
                  <a:gd name="connsiteX6" fmla="*/ 145685 w 147139"/>
                  <a:gd name="connsiteY6" fmla="*/ 89205 h 89204"/>
                  <a:gd name="connsiteX7" fmla="*/ 147139 w 147139"/>
                  <a:gd name="connsiteY7" fmla="*/ 88477 h 89204"/>
                  <a:gd name="connsiteX8" fmla="*/ 120596 w 147139"/>
                  <a:gd name="connsiteY8" fmla="*/ 44602 h 8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39" h="89204">
                    <a:moveTo>
                      <a:pt x="120596" y="44602"/>
                    </a:moveTo>
                    <a:lnTo>
                      <a:pt x="147139" y="970"/>
                    </a:lnTo>
                    <a:lnTo>
                      <a:pt x="145685" y="0"/>
                    </a:lnTo>
                    <a:lnTo>
                      <a:pt x="74418" y="28240"/>
                    </a:lnTo>
                    <a:cubicBezTo>
                      <a:pt x="49572" y="33694"/>
                      <a:pt x="24846" y="39148"/>
                      <a:pt x="0" y="44602"/>
                    </a:cubicBezTo>
                    <a:cubicBezTo>
                      <a:pt x="24846" y="50056"/>
                      <a:pt x="49572" y="55510"/>
                      <a:pt x="74418" y="60965"/>
                    </a:cubicBezTo>
                    <a:lnTo>
                      <a:pt x="145685" y="89205"/>
                    </a:lnTo>
                    <a:lnTo>
                      <a:pt x="147139" y="88477"/>
                    </a:lnTo>
                    <a:lnTo>
                      <a:pt x="120596" y="44602"/>
                    </a:lnTo>
                    <a:close/>
                  </a:path>
                </a:pathLst>
              </a:custGeom>
              <a:solidFill>
                <a:schemeClr val="tx1"/>
              </a:solidFill>
              <a:ln w="12107" cap="flat">
                <a:solidFill>
                  <a:schemeClr val="tx1"/>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D6DAB9C-6818-9FF0-5C74-120436974821}"/>
                  </a:ext>
                </a:extLst>
              </p:cNvPr>
              <p:cNvSpPr/>
              <p:nvPr/>
            </p:nvSpPr>
            <p:spPr>
              <a:xfrm>
                <a:off x="8711403" y="4049686"/>
                <a:ext cx="147139" cy="89204"/>
              </a:xfrm>
              <a:custGeom>
                <a:avLst/>
                <a:gdLst>
                  <a:gd name="connsiteX0" fmla="*/ 26543 w 147139"/>
                  <a:gd name="connsiteY0" fmla="*/ 44602 h 89204"/>
                  <a:gd name="connsiteX1" fmla="*/ 0 w 147139"/>
                  <a:gd name="connsiteY1" fmla="*/ 970 h 89204"/>
                  <a:gd name="connsiteX2" fmla="*/ 1454 w 147139"/>
                  <a:gd name="connsiteY2" fmla="*/ 0 h 89204"/>
                  <a:gd name="connsiteX3" fmla="*/ 72721 w 147139"/>
                  <a:gd name="connsiteY3" fmla="*/ 28240 h 89204"/>
                  <a:gd name="connsiteX4" fmla="*/ 147139 w 147139"/>
                  <a:gd name="connsiteY4" fmla="*/ 44602 h 89204"/>
                  <a:gd name="connsiteX5" fmla="*/ 72721 w 147139"/>
                  <a:gd name="connsiteY5" fmla="*/ 60965 h 89204"/>
                  <a:gd name="connsiteX6" fmla="*/ 1454 w 147139"/>
                  <a:gd name="connsiteY6" fmla="*/ 89205 h 89204"/>
                  <a:gd name="connsiteX7" fmla="*/ 0 w 147139"/>
                  <a:gd name="connsiteY7" fmla="*/ 88477 h 89204"/>
                  <a:gd name="connsiteX8" fmla="*/ 26543 w 147139"/>
                  <a:gd name="connsiteY8" fmla="*/ 44602 h 8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39" h="89204">
                    <a:moveTo>
                      <a:pt x="26543" y="44602"/>
                    </a:moveTo>
                    <a:lnTo>
                      <a:pt x="0" y="970"/>
                    </a:lnTo>
                    <a:lnTo>
                      <a:pt x="1454" y="0"/>
                    </a:lnTo>
                    <a:lnTo>
                      <a:pt x="72721" y="28240"/>
                    </a:lnTo>
                    <a:cubicBezTo>
                      <a:pt x="97567" y="33694"/>
                      <a:pt x="122293" y="39148"/>
                      <a:pt x="147139" y="44602"/>
                    </a:cubicBezTo>
                    <a:cubicBezTo>
                      <a:pt x="122293" y="50056"/>
                      <a:pt x="97567" y="55510"/>
                      <a:pt x="72721" y="60965"/>
                    </a:cubicBezTo>
                    <a:lnTo>
                      <a:pt x="1454" y="89205"/>
                    </a:lnTo>
                    <a:lnTo>
                      <a:pt x="0" y="88477"/>
                    </a:lnTo>
                    <a:lnTo>
                      <a:pt x="26543" y="44602"/>
                    </a:lnTo>
                    <a:close/>
                  </a:path>
                </a:pathLst>
              </a:custGeom>
              <a:solidFill>
                <a:schemeClr val="tx1"/>
              </a:solidFill>
              <a:ln w="12107" cap="flat">
                <a:solidFill>
                  <a:schemeClr val="tx1"/>
                </a:solidFill>
                <a:prstDash val="solid"/>
                <a:miter/>
              </a:ln>
            </p:spPr>
            <p:txBody>
              <a:bodyPr rtlCol="0" anchor="ctr"/>
              <a:lstStyle/>
              <a:p>
                <a:endParaRPr lang="en-US"/>
              </a:p>
            </p:txBody>
          </p:sp>
        </p:grpSp>
        <p:sp>
          <p:nvSpPr>
            <p:cNvPr id="14" name="Freeform: Shape 13">
              <a:extLst>
                <a:ext uri="{FF2B5EF4-FFF2-40B4-BE49-F238E27FC236}">
                  <a16:creationId xmlns:a16="http://schemas.microsoft.com/office/drawing/2014/main" id="{51B8D127-0473-A110-0AB1-3E25034CC5D5}"/>
                </a:ext>
              </a:extLst>
            </p:cNvPr>
            <p:cNvSpPr/>
            <p:nvPr/>
          </p:nvSpPr>
          <p:spPr>
            <a:xfrm>
              <a:off x="7924560" y="3728137"/>
              <a:ext cx="66782" cy="106415"/>
            </a:xfrm>
            <a:custGeom>
              <a:avLst/>
              <a:gdLst>
                <a:gd name="connsiteX0" fmla="*/ 0 w 66782"/>
                <a:gd name="connsiteY0" fmla="*/ 52359 h 106415"/>
                <a:gd name="connsiteX1" fmla="*/ 34058 w 66782"/>
                <a:gd name="connsiteY1" fmla="*/ 0 h 106415"/>
                <a:gd name="connsiteX2" fmla="*/ 66782 w 66782"/>
                <a:gd name="connsiteY2" fmla="*/ 52359 h 106415"/>
                <a:gd name="connsiteX3" fmla="*/ 33694 w 66782"/>
                <a:gd name="connsiteY3" fmla="*/ 106415 h 106415"/>
                <a:gd name="connsiteX4" fmla="*/ 121 w 66782"/>
                <a:gd name="connsiteY4" fmla="*/ 52359 h 106415"/>
                <a:gd name="connsiteX5" fmla="*/ 54056 w 66782"/>
                <a:gd name="connsiteY5" fmla="*/ 46784 h 106415"/>
                <a:gd name="connsiteX6" fmla="*/ 33209 w 66782"/>
                <a:gd name="connsiteY6" fmla="*/ 9454 h 106415"/>
                <a:gd name="connsiteX7" fmla="*/ 12605 w 66782"/>
                <a:gd name="connsiteY7" fmla="*/ 46784 h 106415"/>
                <a:gd name="connsiteX8" fmla="*/ 54056 w 66782"/>
                <a:gd name="connsiteY8" fmla="*/ 46784 h 106415"/>
                <a:gd name="connsiteX9" fmla="*/ 12605 w 66782"/>
                <a:gd name="connsiteY9" fmla="*/ 56359 h 106415"/>
                <a:gd name="connsiteX10" fmla="*/ 33815 w 66782"/>
                <a:gd name="connsiteY10" fmla="*/ 96961 h 106415"/>
                <a:gd name="connsiteX11" fmla="*/ 54056 w 66782"/>
                <a:gd name="connsiteY11" fmla="*/ 56359 h 106415"/>
                <a:gd name="connsiteX12" fmla="*/ 12605 w 66782"/>
                <a:gd name="connsiteY12" fmla="*/ 56359 h 10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82" h="106415">
                  <a:moveTo>
                    <a:pt x="0" y="52359"/>
                  </a:moveTo>
                  <a:cubicBezTo>
                    <a:pt x="0" y="22665"/>
                    <a:pt x="12120" y="0"/>
                    <a:pt x="34058" y="0"/>
                  </a:cubicBezTo>
                  <a:cubicBezTo>
                    <a:pt x="55995" y="0"/>
                    <a:pt x="66782" y="21089"/>
                    <a:pt x="66782" y="52359"/>
                  </a:cubicBezTo>
                  <a:cubicBezTo>
                    <a:pt x="66782" y="83629"/>
                    <a:pt x="56116" y="106415"/>
                    <a:pt x="33694" y="106415"/>
                  </a:cubicBezTo>
                  <a:cubicBezTo>
                    <a:pt x="12969" y="106415"/>
                    <a:pt x="121" y="88235"/>
                    <a:pt x="121" y="52359"/>
                  </a:cubicBezTo>
                  <a:close/>
                  <a:moveTo>
                    <a:pt x="54056" y="46784"/>
                  </a:moveTo>
                  <a:cubicBezTo>
                    <a:pt x="53935" y="26180"/>
                    <a:pt x="47390" y="9454"/>
                    <a:pt x="33209" y="9454"/>
                  </a:cubicBezTo>
                  <a:cubicBezTo>
                    <a:pt x="20241" y="9454"/>
                    <a:pt x="12605" y="27028"/>
                    <a:pt x="12605" y="46784"/>
                  </a:cubicBezTo>
                  <a:lnTo>
                    <a:pt x="54056" y="46784"/>
                  </a:lnTo>
                  <a:close/>
                  <a:moveTo>
                    <a:pt x="12605" y="56359"/>
                  </a:moveTo>
                  <a:cubicBezTo>
                    <a:pt x="12605" y="82175"/>
                    <a:pt x="21332" y="96961"/>
                    <a:pt x="33815" y="96961"/>
                  </a:cubicBezTo>
                  <a:cubicBezTo>
                    <a:pt x="47511" y="96961"/>
                    <a:pt x="54056" y="80114"/>
                    <a:pt x="54056" y="56359"/>
                  </a:cubicBezTo>
                  <a:lnTo>
                    <a:pt x="12605" y="56359"/>
                  </a:lnTo>
                  <a:close/>
                </a:path>
              </a:pathLst>
            </a:custGeom>
            <a:solidFill>
              <a:schemeClr val="tx1"/>
            </a:solidFill>
            <a:ln w="12107"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DAA77DB-61EE-16F6-762F-D0B05545CF0C}"/>
                </a:ext>
              </a:extLst>
            </p:cNvPr>
            <p:cNvSpPr/>
            <p:nvPr/>
          </p:nvSpPr>
          <p:spPr>
            <a:xfrm>
              <a:off x="8279924" y="3264177"/>
              <a:ext cx="64237" cy="70418"/>
            </a:xfrm>
            <a:custGeom>
              <a:avLst/>
              <a:gdLst>
                <a:gd name="connsiteX0" fmla="*/ 15029 w 64237"/>
                <a:gd name="connsiteY0" fmla="*/ 0 h 70418"/>
                <a:gd name="connsiteX1" fmla="*/ 25089 w 64237"/>
                <a:gd name="connsiteY1" fmla="*/ 15150 h 70418"/>
                <a:gd name="connsiteX2" fmla="*/ 32240 w 64237"/>
                <a:gd name="connsiteY2" fmla="*/ 26664 h 70418"/>
                <a:gd name="connsiteX3" fmla="*/ 32725 w 64237"/>
                <a:gd name="connsiteY3" fmla="*/ 26664 h 70418"/>
                <a:gd name="connsiteX4" fmla="*/ 39754 w 64237"/>
                <a:gd name="connsiteY4" fmla="*/ 15029 h 70418"/>
                <a:gd name="connsiteX5" fmla="*/ 49693 w 64237"/>
                <a:gd name="connsiteY5" fmla="*/ 0 h 70418"/>
                <a:gd name="connsiteX6" fmla="*/ 63510 w 64237"/>
                <a:gd name="connsiteY6" fmla="*/ 0 h 70418"/>
                <a:gd name="connsiteX7" fmla="*/ 39512 w 64237"/>
                <a:gd name="connsiteY7" fmla="*/ 34058 h 70418"/>
                <a:gd name="connsiteX8" fmla="*/ 64237 w 64237"/>
                <a:gd name="connsiteY8" fmla="*/ 70418 h 70418"/>
                <a:gd name="connsiteX9" fmla="*/ 49693 w 64237"/>
                <a:gd name="connsiteY9" fmla="*/ 70418 h 70418"/>
                <a:gd name="connsiteX10" fmla="*/ 39391 w 64237"/>
                <a:gd name="connsiteY10" fmla="*/ 54541 h 70418"/>
                <a:gd name="connsiteX11" fmla="*/ 31876 w 64237"/>
                <a:gd name="connsiteY11" fmla="*/ 42299 h 70418"/>
                <a:gd name="connsiteX12" fmla="*/ 31634 w 64237"/>
                <a:gd name="connsiteY12" fmla="*/ 42299 h 70418"/>
                <a:gd name="connsiteX13" fmla="*/ 24240 w 64237"/>
                <a:gd name="connsiteY13" fmla="*/ 54541 h 70418"/>
                <a:gd name="connsiteX14" fmla="*/ 14059 w 64237"/>
                <a:gd name="connsiteY14" fmla="*/ 70418 h 70418"/>
                <a:gd name="connsiteX15" fmla="*/ 0 w 64237"/>
                <a:gd name="connsiteY15" fmla="*/ 70418 h 70418"/>
                <a:gd name="connsiteX16" fmla="*/ 24968 w 64237"/>
                <a:gd name="connsiteY16" fmla="*/ 34543 h 70418"/>
                <a:gd name="connsiteX17" fmla="*/ 1091 w 64237"/>
                <a:gd name="connsiteY17" fmla="*/ 121 h 70418"/>
                <a:gd name="connsiteX18" fmla="*/ 15271 w 64237"/>
                <a:gd name="connsiteY18" fmla="*/ 121 h 70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237" h="70418">
                  <a:moveTo>
                    <a:pt x="15029" y="0"/>
                  </a:moveTo>
                  <a:lnTo>
                    <a:pt x="25089" y="15150"/>
                  </a:lnTo>
                  <a:cubicBezTo>
                    <a:pt x="27755" y="19029"/>
                    <a:pt x="29937" y="22665"/>
                    <a:pt x="32240" y="26664"/>
                  </a:cubicBezTo>
                  <a:lnTo>
                    <a:pt x="32725" y="26664"/>
                  </a:lnTo>
                  <a:cubicBezTo>
                    <a:pt x="35027" y="22422"/>
                    <a:pt x="37330" y="18786"/>
                    <a:pt x="39754" y="15029"/>
                  </a:cubicBezTo>
                  <a:lnTo>
                    <a:pt x="49693" y="0"/>
                  </a:lnTo>
                  <a:lnTo>
                    <a:pt x="63510" y="0"/>
                  </a:lnTo>
                  <a:lnTo>
                    <a:pt x="39512" y="34058"/>
                  </a:lnTo>
                  <a:lnTo>
                    <a:pt x="64237" y="70418"/>
                  </a:lnTo>
                  <a:lnTo>
                    <a:pt x="49693" y="70418"/>
                  </a:lnTo>
                  <a:lnTo>
                    <a:pt x="39391" y="54541"/>
                  </a:lnTo>
                  <a:cubicBezTo>
                    <a:pt x="36603" y="50420"/>
                    <a:pt x="34300" y="46542"/>
                    <a:pt x="31876" y="42299"/>
                  </a:cubicBezTo>
                  <a:lnTo>
                    <a:pt x="31634" y="42299"/>
                  </a:lnTo>
                  <a:cubicBezTo>
                    <a:pt x="29331" y="46542"/>
                    <a:pt x="26786" y="50299"/>
                    <a:pt x="24240" y="54541"/>
                  </a:cubicBezTo>
                  <a:lnTo>
                    <a:pt x="14059" y="70418"/>
                  </a:lnTo>
                  <a:lnTo>
                    <a:pt x="0" y="70418"/>
                  </a:lnTo>
                  <a:lnTo>
                    <a:pt x="24968" y="34543"/>
                  </a:lnTo>
                  <a:lnTo>
                    <a:pt x="1091" y="121"/>
                  </a:lnTo>
                  <a:lnTo>
                    <a:pt x="15271" y="121"/>
                  </a:lnTo>
                  <a:close/>
                </a:path>
              </a:pathLst>
            </a:custGeom>
            <a:solidFill>
              <a:schemeClr val="tx1"/>
            </a:solidFill>
            <a:ln w="12107"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96AF9868-039D-2DAC-7AC2-CE14B2D8E653}"/>
                </a:ext>
              </a:extLst>
            </p:cNvPr>
            <p:cNvSpPr/>
            <p:nvPr/>
          </p:nvSpPr>
          <p:spPr>
            <a:xfrm rot="19600799">
              <a:off x="7803749" y="3889362"/>
              <a:ext cx="171864" cy="171864"/>
            </a:xfrm>
            <a:custGeom>
              <a:avLst/>
              <a:gdLst>
                <a:gd name="connsiteX0" fmla="*/ 0 w 171864"/>
                <a:gd name="connsiteY0" fmla="*/ 0 h 171864"/>
                <a:gd name="connsiteX1" fmla="*/ 171864 w 171864"/>
                <a:gd name="connsiteY1" fmla="*/ 0 h 171864"/>
                <a:gd name="connsiteX2" fmla="*/ 171864 w 171864"/>
                <a:gd name="connsiteY2" fmla="*/ 171864 h 171864"/>
                <a:gd name="connsiteX3" fmla="*/ 0 w 171864"/>
                <a:gd name="connsiteY3" fmla="*/ 171864 h 171864"/>
              </a:gdLst>
              <a:ahLst/>
              <a:cxnLst>
                <a:cxn ang="0">
                  <a:pos x="connsiteX0" y="connsiteY0"/>
                </a:cxn>
                <a:cxn ang="0">
                  <a:pos x="connsiteX1" y="connsiteY1"/>
                </a:cxn>
                <a:cxn ang="0">
                  <a:pos x="connsiteX2" y="connsiteY2"/>
                </a:cxn>
                <a:cxn ang="0">
                  <a:pos x="connsiteX3" y="connsiteY3"/>
                </a:cxn>
              </a:cxnLst>
              <a:rect l="l" t="t" r="r" b="b"/>
              <a:pathLst>
                <a:path w="171864" h="171864">
                  <a:moveTo>
                    <a:pt x="0" y="0"/>
                  </a:moveTo>
                  <a:lnTo>
                    <a:pt x="171864" y="0"/>
                  </a:lnTo>
                  <a:lnTo>
                    <a:pt x="171864" y="171864"/>
                  </a:lnTo>
                  <a:lnTo>
                    <a:pt x="0" y="171864"/>
                  </a:lnTo>
                  <a:close/>
                </a:path>
              </a:pathLst>
            </a:custGeom>
            <a:noFill/>
            <a:ln w="12107" cap="flat">
              <a:solidFill>
                <a:srgbClr val="00AEEF"/>
              </a:solid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F76E4AA-95DE-26F3-E7E6-836233AFE190}"/>
                </a:ext>
              </a:extLst>
            </p:cNvPr>
            <p:cNvSpPr/>
            <p:nvPr/>
          </p:nvSpPr>
          <p:spPr>
            <a:xfrm>
              <a:off x="8584383" y="3722562"/>
              <a:ext cx="66055" cy="102657"/>
            </a:xfrm>
            <a:custGeom>
              <a:avLst/>
              <a:gdLst>
                <a:gd name="connsiteX0" fmla="*/ 13938 w 66055"/>
                <a:gd name="connsiteY0" fmla="*/ 242 h 102657"/>
                <a:gd name="connsiteX1" fmla="*/ 29331 w 66055"/>
                <a:gd name="connsiteY1" fmla="*/ 41815 h 102657"/>
                <a:gd name="connsiteX2" fmla="*/ 33815 w 66055"/>
                <a:gd name="connsiteY2" fmla="*/ 56238 h 102657"/>
                <a:gd name="connsiteX3" fmla="*/ 34058 w 66055"/>
                <a:gd name="connsiteY3" fmla="*/ 56238 h 102657"/>
                <a:gd name="connsiteX4" fmla="*/ 38542 w 66055"/>
                <a:gd name="connsiteY4" fmla="*/ 41572 h 102657"/>
                <a:gd name="connsiteX5" fmla="*/ 52480 w 66055"/>
                <a:gd name="connsiteY5" fmla="*/ 242 h 102657"/>
                <a:gd name="connsiteX6" fmla="*/ 66055 w 66055"/>
                <a:gd name="connsiteY6" fmla="*/ 242 h 102657"/>
                <a:gd name="connsiteX7" fmla="*/ 46905 w 66055"/>
                <a:gd name="connsiteY7" fmla="*/ 50420 h 102657"/>
                <a:gd name="connsiteX8" fmla="*/ 22786 w 66055"/>
                <a:gd name="connsiteY8" fmla="*/ 94416 h 102657"/>
                <a:gd name="connsiteX9" fmla="*/ 7151 w 66055"/>
                <a:gd name="connsiteY9" fmla="*/ 102658 h 102657"/>
                <a:gd name="connsiteX10" fmla="*/ 4000 w 66055"/>
                <a:gd name="connsiteY10" fmla="*/ 91871 h 102657"/>
                <a:gd name="connsiteX11" fmla="*/ 15150 w 66055"/>
                <a:gd name="connsiteY11" fmla="*/ 85569 h 102657"/>
                <a:gd name="connsiteX12" fmla="*/ 25937 w 66055"/>
                <a:gd name="connsiteY12" fmla="*/ 71267 h 102657"/>
                <a:gd name="connsiteX13" fmla="*/ 26907 w 66055"/>
                <a:gd name="connsiteY13" fmla="*/ 68237 h 102657"/>
                <a:gd name="connsiteX14" fmla="*/ 26059 w 66055"/>
                <a:gd name="connsiteY14" fmla="*/ 64843 h 102657"/>
                <a:gd name="connsiteX15" fmla="*/ 0 w 66055"/>
                <a:gd name="connsiteY15" fmla="*/ 0 h 102657"/>
                <a:gd name="connsiteX16" fmla="*/ 13938 w 66055"/>
                <a:gd name="connsiteY16" fmla="*/ 0 h 10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055" h="102657">
                  <a:moveTo>
                    <a:pt x="13938" y="242"/>
                  </a:moveTo>
                  <a:lnTo>
                    <a:pt x="29331" y="41815"/>
                  </a:lnTo>
                  <a:cubicBezTo>
                    <a:pt x="30907" y="46420"/>
                    <a:pt x="32725" y="51996"/>
                    <a:pt x="33815" y="56238"/>
                  </a:cubicBezTo>
                  <a:lnTo>
                    <a:pt x="34058" y="56238"/>
                  </a:lnTo>
                  <a:cubicBezTo>
                    <a:pt x="35391" y="51996"/>
                    <a:pt x="36845" y="46663"/>
                    <a:pt x="38542" y="41572"/>
                  </a:cubicBezTo>
                  <a:lnTo>
                    <a:pt x="52480" y="242"/>
                  </a:lnTo>
                  <a:lnTo>
                    <a:pt x="66055" y="242"/>
                  </a:lnTo>
                  <a:lnTo>
                    <a:pt x="46905" y="50420"/>
                  </a:lnTo>
                  <a:cubicBezTo>
                    <a:pt x="37694" y="74539"/>
                    <a:pt x="31513" y="86902"/>
                    <a:pt x="22786" y="94416"/>
                  </a:cubicBezTo>
                  <a:cubicBezTo>
                    <a:pt x="16483" y="99992"/>
                    <a:pt x="10302" y="102173"/>
                    <a:pt x="7151" y="102658"/>
                  </a:cubicBezTo>
                  <a:lnTo>
                    <a:pt x="4000" y="91871"/>
                  </a:lnTo>
                  <a:cubicBezTo>
                    <a:pt x="7151" y="90901"/>
                    <a:pt x="11393" y="88841"/>
                    <a:pt x="15150" y="85569"/>
                  </a:cubicBezTo>
                  <a:cubicBezTo>
                    <a:pt x="18665" y="82781"/>
                    <a:pt x="23028" y="77812"/>
                    <a:pt x="25937" y="71267"/>
                  </a:cubicBezTo>
                  <a:cubicBezTo>
                    <a:pt x="26543" y="69933"/>
                    <a:pt x="26907" y="68964"/>
                    <a:pt x="26907" y="68237"/>
                  </a:cubicBezTo>
                  <a:cubicBezTo>
                    <a:pt x="26907" y="67509"/>
                    <a:pt x="26665" y="66540"/>
                    <a:pt x="26059" y="64843"/>
                  </a:cubicBezTo>
                  <a:lnTo>
                    <a:pt x="0" y="0"/>
                  </a:lnTo>
                  <a:lnTo>
                    <a:pt x="13938" y="0"/>
                  </a:lnTo>
                  <a:close/>
                </a:path>
              </a:pathLst>
            </a:custGeom>
            <a:solidFill>
              <a:schemeClr val="tx1"/>
            </a:solidFill>
            <a:ln w="12107" cap="flat">
              <a:noFill/>
              <a:prstDash val="solid"/>
              <a:miter/>
            </a:ln>
          </p:spPr>
          <p:txBody>
            <a:bodyPr rtlCol="0" anchor="ctr"/>
            <a:lstStyle/>
            <a:p>
              <a:endParaRPr lang="en-US"/>
            </a:p>
          </p:txBody>
        </p:sp>
        <p:grpSp>
          <p:nvGrpSpPr>
            <p:cNvPr id="22" name="Graphic 20">
              <a:extLst>
                <a:ext uri="{FF2B5EF4-FFF2-40B4-BE49-F238E27FC236}">
                  <a16:creationId xmlns:a16="http://schemas.microsoft.com/office/drawing/2014/main" id="{3140C39A-8433-CBEA-E61F-0EBEF767A926}"/>
                </a:ext>
              </a:extLst>
            </p:cNvPr>
            <p:cNvGrpSpPr/>
            <p:nvPr/>
          </p:nvGrpSpPr>
          <p:grpSpPr>
            <a:xfrm>
              <a:off x="7278191" y="3228786"/>
              <a:ext cx="589525" cy="865502"/>
              <a:chOff x="7278191" y="3228786"/>
              <a:chExt cx="589525" cy="865502"/>
            </a:xfrm>
            <a:solidFill>
              <a:schemeClr val="tx1"/>
            </a:solidFill>
          </p:grpSpPr>
          <p:sp>
            <p:nvSpPr>
              <p:cNvPr id="30" name="Freeform: Shape 29">
                <a:extLst>
                  <a:ext uri="{FF2B5EF4-FFF2-40B4-BE49-F238E27FC236}">
                    <a16:creationId xmlns:a16="http://schemas.microsoft.com/office/drawing/2014/main" id="{6F3986D5-BA9E-F77C-E833-9304571014C0}"/>
                  </a:ext>
                </a:extLst>
              </p:cNvPr>
              <p:cNvSpPr/>
              <p:nvPr/>
            </p:nvSpPr>
            <p:spPr>
              <a:xfrm>
                <a:off x="7333822" y="3310597"/>
                <a:ext cx="533894" cy="783691"/>
              </a:xfrm>
              <a:custGeom>
                <a:avLst/>
                <a:gdLst>
                  <a:gd name="connsiteX0" fmla="*/ 533894 w 533894"/>
                  <a:gd name="connsiteY0" fmla="*/ 783691 h 783691"/>
                  <a:gd name="connsiteX1" fmla="*/ 0 w 533894"/>
                  <a:gd name="connsiteY1" fmla="*/ 0 h 783691"/>
                </a:gdLst>
                <a:ahLst/>
                <a:cxnLst>
                  <a:cxn ang="0">
                    <a:pos x="connsiteX0" y="connsiteY0"/>
                  </a:cxn>
                  <a:cxn ang="0">
                    <a:pos x="connsiteX1" y="connsiteY1"/>
                  </a:cxn>
                </a:cxnLst>
                <a:rect l="l" t="t" r="r" b="b"/>
                <a:pathLst>
                  <a:path w="533894" h="783691">
                    <a:moveTo>
                      <a:pt x="533894" y="783691"/>
                    </a:moveTo>
                    <a:lnTo>
                      <a:pt x="0" y="0"/>
                    </a:lnTo>
                  </a:path>
                </a:pathLst>
              </a:custGeom>
              <a:ln w="12107" cap="flat">
                <a:solidFill>
                  <a:srgbClr val="EF3B50"/>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6618745-BEDE-CB7F-FEB9-80307F7EE6CE}"/>
                  </a:ext>
                </a:extLst>
              </p:cNvPr>
              <p:cNvSpPr/>
              <p:nvPr/>
            </p:nvSpPr>
            <p:spPr>
              <a:xfrm>
                <a:off x="7278191" y="3228786"/>
                <a:ext cx="119141" cy="146290"/>
              </a:xfrm>
              <a:custGeom>
                <a:avLst/>
                <a:gdLst>
                  <a:gd name="connsiteX0" fmla="*/ 67873 w 119141"/>
                  <a:gd name="connsiteY0" fmla="*/ 99749 h 146290"/>
                  <a:gd name="connsiteX1" fmla="*/ 46784 w 119141"/>
                  <a:gd name="connsiteY1" fmla="*/ 146291 h 146290"/>
                  <a:gd name="connsiteX2" fmla="*/ 45087 w 119141"/>
                  <a:gd name="connsiteY2" fmla="*/ 145563 h 146290"/>
                  <a:gd name="connsiteX3" fmla="*/ 28361 w 119141"/>
                  <a:gd name="connsiteY3" fmla="*/ 70782 h 146290"/>
                  <a:gd name="connsiteX4" fmla="*/ 0 w 119141"/>
                  <a:gd name="connsiteY4" fmla="*/ 0 h 146290"/>
                  <a:gd name="connsiteX5" fmla="*/ 55389 w 119141"/>
                  <a:gd name="connsiteY5" fmla="*/ 52238 h 146290"/>
                  <a:gd name="connsiteX6" fmla="*/ 118899 w 119141"/>
                  <a:gd name="connsiteY6" fmla="*/ 95143 h 146290"/>
                  <a:gd name="connsiteX7" fmla="*/ 119141 w 119141"/>
                  <a:gd name="connsiteY7" fmla="*/ 96840 h 146290"/>
                  <a:gd name="connsiteX8" fmla="*/ 67873 w 119141"/>
                  <a:gd name="connsiteY8" fmla="*/ 99628 h 146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141" h="146290">
                    <a:moveTo>
                      <a:pt x="67873" y="99749"/>
                    </a:moveTo>
                    <a:lnTo>
                      <a:pt x="46784" y="146291"/>
                    </a:lnTo>
                    <a:lnTo>
                      <a:pt x="45087" y="145563"/>
                    </a:lnTo>
                    <a:lnTo>
                      <a:pt x="28361" y="70782"/>
                    </a:lnTo>
                    <a:cubicBezTo>
                      <a:pt x="18907" y="47148"/>
                      <a:pt x="9454" y="23634"/>
                      <a:pt x="0" y="0"/>
                    </a:cubicBezTo>
                    <a:cubicBezTo>
                      <a:pt x="18423" y="17453"/>
                      <a:pt x="36967" y="34906"/>
                      <a:pt x="55389" y="52238"/>
                    </a:cubicBezTo>
                    <a:lnTo>
                      <a:pt x="118899" y="95143"/>
                    </a:lnTo>
                    <a:lnTo>
                      <a:pt x="119141" y="96840"/>
                    </a:lnTo>
                    <a:lnTo>
                      <a:pt x="67873" y="99628"/>
                    </a:lnTo>
                    <a:close/>
                  </a:path>
                </a:pathLst>
              </a:custGeom>
              <a:solidFill>
                <a:schemeClr val="tx1"/>
              </a:solidFill>
              <a:ln w="12107" cap="flat">
                <a:noFill/>
                <a:prstDash val="solid"/>
                <a:miter/>
              </a:ln>
            </p:spPr>
            <p:txBody>
              <a:bodyPr rtlCol="0" anchor="ctr"/>
              <a:lstStyle/>
              <a:p>
                <a:endParaRPr lang="en-US"/>
              </a:p>
            </p:txBody>
          </p:sp>
        </p:grpSp>
        <p:grpSp>
          <p:nvGrpSpPr>
            <p:cNvPr id="32" name="Graphic 20">
              <a:extLst>
                <a:ext uri="{FF2B5EF4-FFF2-40B4-BE49-F238E27FC236}">
                  <a16:creationId xmlns:a16="http://schemas.microsoft.com/office/drawing/2014/main" id="{629E4E2B-CBA6-7FEA-279B-7B3FF1F989AC}"/>
                </a:ext>
              </a:extLst>
            </p:cNvPr>
            <p:cNvGrpSpPr/>
            <p:nvPr/>
          </p:nvGrpSpPr>
          <p:grpSpPr>
            <a:xfrm>
              <a:off x="7861414" y="3554940"/>
              <a:ext cx="850473" cy="539348"/>
              <a:chOff x="7861414" y="3554940"/>
              <a:chExt cx="850473" cy="539348"/>
            </a:xfrm>
            <a:solidFill>
              <a:schemeClr val="tx1"/>
            </a:solidFill>
          </p:grpSpPr>
          <p:sp>
            <p:nvSpPr>
              <p:cNvPr id="33" name="Freeform: Shape 32">
                <a:extLst>
                  <a:ext uri="{FF2B5EF4-FFF2-40B4-BE49-F238E27FC236}">
                    <a16:creationId xmlns:a16="http://schemas.microsoft.com/office/drawing/2014/main" id="{ED3DE898-28C4-071F-A1A0-2039FA6C26C6}"/>
                  </a:ext>
                </a:extLst>
              </p:cNvPr>
              <p:cNvSpPr/>
              <p:nvPr/>
            </p:nvSpPr>
            <p:spPr>
              <a:xfrm>
                <a:off x="7861414" y="3607905"/>
                <a:ext cx="767086" cy="486383"/>
              </a:xfrm>
              <a:custGeom>
                <a:avLst/>
                <a:gdLst>
                  <a:gd name="connsiteX0" fmla="*/ 0 w 767086"/>
                  <a:gd name="connsiteY0" fmla="*/ 486383 h 486383"/>
                  <a:gd name="connsiteX1" fmla="*/ 767087 w 767086"/>
                  <a:gd name="connsiteY1" fmla="*/ 0 h 486383"/>
                </a:gdLst>
                <a:ahLst/>
                <a:cxnLst>
                  <a:cxn ang="0">
                    <a:pos x="connsiteX0" y="connsiteY0"/>
                  </a:cxn>
                  <a:cxn ang="0">
                    <a:pos x="connsiteX1" y="connsiteY1"/>
                  </a:cxn>
                </a:cxnLst>
                <a:rect l="l" t="t" r="r" b="b"/>
                <a:pathLst>
                  <a:path w="767086" h="486383">
                    <a:moveTo>
                      <a:pt x="0" y="486383"/>
                    </a:moveTo>
                    <a:lnTo>
                      <a:pt x="767087" y="0"/>
                    </a:lnTo>
                  </a:path>
                </a:pathLst>
              </a:custGeom>
              <a:ln w="12107" cap="flat">
                <a:solidFill>
                  <a:srgbClr val="EF3B50"/>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4790F01-C7C0-0585-FCB8-3F585F0E6CB7}"/>
                  </a:ext>
                </a:extLst>
              </p:cNvPr>
              <p:cNvSpPr/>
              <p:nvPr/>
            </p:nvSpPr>
            <p:spPr>
              <a:xfrm>
                <a:off x="8564264" y="3554940"/>
                <a:ext cx="147623" cy="115747"/>
              </a:xfrm>
              <a:custGeom>
                <a:avLst/>
                <a:gdLst>
                  <a:gd name="connsiteX0" fmla="*/ 45814 w 147623"/>
                  <a:gd name="connsiteY0" fmla="*/ 64601 h 115747"/>
                  <a:gd name="connsiteX1" fmla="*/ 0 w 147623"/>
                  <a:gd name="connsiteY1" fmla="*/ 41936 h 115747"/>
                  <a:gd name="connsiteX2" fmla="*/ 727 w 147623"/>
                  <a:gd name="connsiteY2" fmla="*/ 40360 h 115747"/>
                  <a:gd name="connsiteX3" fmla="*/ 75993 w 147623"/>
                  <a:gd name="connsiteY3" fmla="*/ 26058 h 115747"/>
                  <a:gd name="connsiteX4" fmla="*/ 147624 w 147623"/>
                  <a:gd name="connsiteY4" fmla="*/ 0 h 115747"/>
                  <a:gd name="connsiteX5" fmla="*/ 93568 w 147623"/>
                  <a:gd name="connsiteY5" fmla="*/ 53692 h 115747"/>
                  <a:gd name="connsiteX6" fmla="*/ 48602 w 147623"/>
                  <a:gd name="connsiteY6" fmla="*/ 115748 h 115747"/>
                  <a:gd name="connsiteX7" fmla="*/ 46905 w 147623"/>
                  <a:gd name="connsiteY7" fmla="*/ 115748 h 115747"/>
                  <a:gd name="connsiteX8" fmla="*/ 45814 w 147623"/>
                  <a:gd name="connsiteY8" fmla="*/ 64601 h 11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23" h="115747">
                    <a:moveTo>
                      <a:pt x="45814" y="64601"/>
                    </a:moveTo>
                    <a:lnTo>
                      <a:pt x="0" y="41936"/>
                    </a:lnTo>
                    <a:lnTo>
                      <a:pt x="727" y="40360"/>
                    </a:lnTo>
                    <a:lnTo>
                      <a:pt x="75993" y="26058"/>
                    </a:lnTo>
                    <a:cubicBezTo>
                      <a:pt x="99870" y="17332"/>
                      <a:pt x="123747" y="8727"/>
                      <a:pt x="147624" y="0"/>
                    </a:cubicBezTo>
                    <a:cubicBezTo>
                      <a:pt x="129565" y="17938"/>
                      <a:pt x="111506" y="35755"/>
                      <a:pt x="93568" y="53692"/>
                    </a:cubicBezTo>
                    <a:lnTo>
                      <a:pt x="48602" y="115748"/>
                    </a:lnTo>
                    <a:lnTo>
                      <a:pt x="46905" y="115748"/>
                    </a:lnTo>
                    <a:cubicBezTo>
                      <a:pt x="46905" y="115748"/>
                      <a:pt x="45814" y="64601"/>
                      <a:pt x="45814" y="64601"/>
                    </a:cubicBezTo>
                    <a:close/>
                  </a:path>
                </a:pathLst>
              </a:custGeom>
              <a:solidFill>
                <a:schemeClr val="tx1"/>
              </a:solidFill>
              <a:ln w="12107" cap="flat">
                <a:noFill/>
                <a:prstDash val="solid"/>
                <a:miter/>
              </a:ln>
            </p:spPr>
            <p:txBody>
              <a:bodyPr rtlCol="0" anchor="ctr"/>
              <a:lstStyle/>
              <a:p>
                <a:endParaRPr lang="en-US"/>
              </a:p>
            </p:txBody>
          </p:sp>
        </p:grpSp>
      </p:grpSp>
      <p:grpSp>
        <p:nvGrpSpPr>
          <p:cNvPr id="75" name="Group 74">
            <a:extLst>
              <a:ext uri="{FF2B5EF4-FFF2-40B4-BE49-F238E27FC236}">
                <a16:creationId xmlns:a16="http://schemas.microsoft.com/office/drawing/2014/main" id="{A3CD7502-8C0B-90EE-BE4B-025F9D8A72DF}"/>
              </a:ext>
            </a:extLst>
          </p:cNvPr>
          <p:cNvGrpSpPr/>
          <p:nvPr/>
        </p:nvGrpSpPr>
        <p:grpSpPr>
          <a:xfrm>
            <a:off x="4382466" y="2589403"/>
            <a:ext cx="2006133" cy="2006133"/>
            <a:chOff x="4391327" y="3041287"/>
            <a:chExt cx="2006133" cy="2006133"/>
          </a:xfrm>
        </p:grpSpPr>
        <p:grpSp>
          <p:nvGrpSpPr>
            <p:cNvPr id="57" name="Graphic 22">
              <a:extLst>
                <a:ext uri="{FF2B5EF4-FFF2-40B4-BE49-F238E27FC236}">
                  <a16:creationId xmlns:a16="http://schemas.microsoft.com/office/drawing/2014/main" id="{590CCB43-6FB0-498F-8362-3A2A480AE940}"/>
                </a:ext>
              </a:extLst>
            </p:cNvPr>
            <p:cNvGrpSpPr/>
            <p:nvPr/>
          </p:nvGrpSpPr>
          <p:grpSpPr>
            <a:xfrm>
              <a:off x="5349791" y="3041287"/>
              <a:ext cx="89204" cy="2006133"/>
              <a:chOff x="5349791" y="3041287"/>
              <a:chExt cx="89204" cy="2006133"/>
            </a:xfrm>
            <a:solidFill>
              <a:schemeClr val="tx1"/>
            </a:solidFill>
          </p:grpSpPr>
          <p:sp>
            <p:nvSpPr>
              <p:cNvPr id="58" name="Freeform: Shape 57">
                <a:extLst>
                  <a:ext uri="{FF2B5EF4-FFF2-40B4-BE49-F238E27FC236}">
                    <a16:creationId xmlns:a16="http://schemas.microsoft.com/office/drawing/2014/main" id="{D785A908-2E71-0BA5-9F58-0D74F12051F7}"/>
                  </a:ext>
                </a:extLst>
              </p:cNvPr>
              <p:cNvSpPr/>
              <p:nvPr/>
            </p:nvSpPr>
            <p:spPr>
              <a:xfrm>
                <a:off x="5394393" y="3140066"/>
                <a:ext cx="12120" cy="1808574"/>
              </a:xfrm>
              <a:custGeom>
                <a:avLst/>
                <a:gdLst>
                  <a:gd name="connsiteX0" fmla="*/ 0 w 12120"/>
                  <a:gd name="connsiteY0" fmla="*/ 0 h 1808574"/>
                  <a:gd name="connsiteX1" fmla="*/ 0 w 12120"/>
                  <a:gd name="connsiteY1" fmla="*/ 1808574 h 1808574"/>
                </a:gdLst>
                <a:ahLst/>
                <a:cxnLst>
                  <a:cxn ang="0">
                    <a:pos x="connsiteX0" y="connsiteY0"/>
                  </a:cxn>
                  <a:cxn ang="0">
                    <a:pos x="connsiteX1" y="connsiteY1"/>
                  </a:cxn>
                </a:cxnLst>
                <a:rect l="l" t="t" r="r" b="b"/>
                <a:pathLst>
                  <a:path w="12120" h="1808574">
                    <a:moveTo>
                      <a:pt x="0" y="0"/>
                    </a:moveTo>
                    <a:lnTo>
                      <a:pt x="0" y="1808574"/>
                    </a:lnTo>
                  </a:path>
                </a:pathLst>
              </a:custGeom>
              <a:grpFill/>
              <a:ln w="12107" cap="flat">
                <a:solidFill>
                  <a:schemeClr val="tx1"/>
                </a:solid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6E44D00-3166-C87F-6DCF-6592466B266C}"/>
                  </a:ext>
                </a:extLst>
              </p:cNvPr>
              <p:cNvSpPr/>
              <p:nvPr/>
            </p:nvSpPr>
            <p:spPr>
              <a:xfrm>
                <a:off x="5349791" y="3041287"/>
                <a:ext cx="89204" cy="147139"/>
              </a:xfrm>
              <a:custGeom>
                <a:avLst/>
                <a:gdLst>
                  <a:gd name="connsiteX0" fmla="*/ 44602 w 89204"/>
                  <a:gd name="connsiteY0" fmla="*/ 120596 h 147139"/>
                  <a:gd name="connsiteX1" fmla="*/ 88235 w 89204"/>
                  <a:gd name="connsiteY1" fmla="*/ 147139 h 147139"/>
                  <a:gd name="connsiteX2" fmla="*/ 89205 w 89204"/>
                  <a:gd name="connsiteY2" fmla="*/ 145685 h 147139"/>
                  <a:gd name="connsiteX3" fmla="*/ 60965 w 89204"/>
                  <a:gd name="connsiteY3" fmla="*/ 74418 h 147139"/>
                  <a:gd name="connsiteX4" fmla="*/ 44602 w 89204"/>
                  <a:gd name="connsiteY4" fmla="*/ 0 h 147139"/>
                  <a:gd name="connsiteX5" fmla="*/ 28240 w 89204"/>
                  <a:gd name="connsiteY5" fmla="*/ 74418 h 147139"/>
                  <a:gd name="connsiteX6" fmla="*/ 0 w 89204"/>
                  <a:gd name="connsiteY6" fmla="*/ 145685 h 147139"/>
                  <a:gd name="connsiteX7" fmla="*/ 727 w 89204"/>
                  <a:gd name="connsiteY7" fmla="*/ 147139 h 147139"/>
                  <a:gd name="connsiteX8" fmla="*/ 44602 w 89204"/>
                  <a:gd name="connsiteY8" fmla="*/ 120596 h 14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04" h="147139">
                    <a:moveTo>
                      <a:pt x="44602" y="120596"/>
                    </a:moveTo>
                    <a:lnTo>
                      <a:pt x="88235" y="147139"/>
                    </a:lnTo>
                    <a:lnTo>
                      <a:pt x="89205" y="145685"/>
                    </a:lnTo>
                    <a:lnTo>
                      <a:pt x="60965" y="74418"/>
                    </a:lnTo>
                    <a:cubicBezTo>
                      <a:pt x="55510" y="49572"/>
                      <a:pt x="50056" y="24846"/>
                      <a:pt x="44602" y="0"/>
                    </a:cubicBezTo>
                    <a:cubicBezTo>
                      <a:pt x="39148" y="24846"/>
                      <a:pt x="33694" y="49572"/>
                      <a:pt x="28240" y="74418"/>
                    </a:cubicBezTo>
                    <a:lnTo>
                      <a:pt x="0" y="145685"/>
                    </a:lnTo>
                    <a:lnTo>
                      <a:pt x="727" y="147139"/>
                    </a:lnTo>
                    <a:lnTo>
                      <a:pt x="44602" y="120596"/>
                    </a:lnTo>
                    <a:close/>
                  </a:path>
                </a:pathLst>
              </a:custGeom>
              <a:grpFill/>
              <a:ln w="12107" cap="flat">
                <a:solidFill>
                  <a:schemeClr val="tx1"/>
                </a:solid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8029EB-8D5F-F4A8-E0CF-C07AB00BACF8}"/>
                  </a:ext>
                </a:extLst>
              </p:cNvPr>
              <p:cNvSpPr/>
              <p:nvPr/>
            </p:nvSpPr>
            <p:spPr>
              <a:xfrm>
                <a:off x="5349791" y="4900281"/>
                <a:ext cx="89204" cy="147139"/>
              </a:xfrm>
              <a:custGeom>
                <a:avLst/>
                <a:gdLst>
                  <a:gd name="connsiteX0" fmla="*/ 44602 w 89204"/>
                  <a:gd name="connsiteY0" fmla="*/ 26543 h 147139"/>
                  <a:gd name="connsiteX1" fmla="*/ 88235 w 89204"/>
                  <a:gd name="connsiteY1" fmla="*/ 0 h 147139"/>
                  <a:gd name="connsiteX2" fmla="*/ 89205 w 89204"/>
                  <a:gd name="connsiteY2" fmla="*/ 1454 h 147139"/>
                  <a:gd name="connsiteX3" fmla="*/ 60965 w 89204"/>
                  <a:gd name="connsiteY3" fmla="*/ 72721 h 147139"/>
                  <a:gd name="connsiteX4" fmla="*/ 44602 w 89204"/>
                  <a:gd name="connsiteY4" fmla="*/ 147139 h 147139"/>
                  <a:gd name="connsiteX5" fmla="*/ 28240 w 89204"/>
                  <a:gd name="connsiteY5" fmla="*/ 72721 h 147139"/>
                  <a:gd name="connsiteX6" fmla="*/ 0 w 89204"/>
                  <a:gd name="connsiteY6" fmla="*/ 1454 h 147139"/>
                  <a:gd name="connsiteX7" fmla="*/ 727 w 89204"/>
                  <a:gd name="connsiteY7" fmla="*/ 0 h 147139"/>
                  <a:gd name="connsiteX8" fmla="*/ 44602 w 89204"/>
                  <a:gd name="connsiteY8" fmla="*/ 26543 h 14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204" h="147139">
                    <a:moveTo>
                      <a:pt x="44602" y="26543"/>
                    </a:moveTo>
                    <a:lnTo>
                      <a:pt x="88235" y="0"/>
                    </a:lnTo>
                    <a:lnTo>
                      <a:pt x="89205" y="1454"/>
                    </a:lnTo>
                    <a:lnTo>
                      <a:pt x="60965" y="72721"/>
                    </a:lnTo>
                    <a:cubicBezTo>
                      <a:pt x="55510" y="97567"/>
                      <a:pt x="50056" y="122293"/>
                      <a:pt x="44602" y="147139"/>
                    </a:cubicBezTo>
                    <a:cubicBezTo>
                      <a:pt x="39148" y="122293"/>
                      <a:pt x="33694" y="97567"/>
                      <a:pt x="28240" y="72721"/>
                    </a:cubicBezTo>
                    <a:lnTo>
                      <a:pt x="0" y="1454"/>
                    </a:lnTo>
                    <a:lnTo>
                      <a:pt x="727" y="0"/>
                    </a:lnTo>
                    <a:lnTo>
                      <a:pt x="44602" y="26543"/>
                    </a:lnTo>
                    <a:close/>
                  </a:path>
                </a:pathLst>
              </a:custGeom>
              <a:grpFill/>
              <a:ln w="12107" cap="flat">
                <a:solidFill>
                  <a:schemeClr val="tx1"/>
                </a:solidFill>
                <a:prstDash val="solid"/>
                <a:miter/>
              </a:ln>
            </p:spPr>
            <p:txBody>
              <a:bodyPr rtlCol="0" anchor="ctr"/>
              <a:lstStyle/>
              <a:p>
                <a:endParaRPr lang="en-US"/>
              </a:p>
            </p:txBody>
          </p:sp>
        </p:grpSp>
        <p:grpSp>
          <p:nvGrpSpPr>
            <p:cNvPr id="61" name="Graphic 22">
              <a:extLst>
                <a:ext uri="{FF2B5EF4-FFF2-40B4-BE49-F238E27FC236}">
                  <a16:creationId xmlns:a16="http://schemas.microsoft.com/office/drawing/2014/main" id="{A9D631EA-4ACA-9EC0-7453-811A401F1472}"/>
                </a:ext>
              </a:extLst>
            </p:cNvPr>
            <p:cNvGrpSpPr/>
            <p:nvPr/>
          </p:nvGrpSpPr>
          <p:grpSpPr>
            <a:xfrm>
              <a:off x="4391327" y="4049686"/>
              <a:ext cx="2006133" cy="89204"/>
              <a:chOff x="4391327" y="4049686"/>
              <a:chExt cx="2006133" cy="89204"/>
            </a:xfrm>
            <a:solidFill>
              <a:schemeClr val="tx1"/>
            </a:solidFill>
          </p:grpSpPr>
          <p:sp>
            <p:nvSpPr>
              <p:cNvPr id="62" name="Freeform: Shape 61">
                <a:extLst>
                  <a:ext uri="{FF2B5EF4-FFF2-40B4-BE49-F238E27FC236}">
                    <a16:creationId xmlns:a16="http://schemas.microsoft.com/office/drawing/2014/main" id="{CF028DB4-E8B1-7143-5D09-FEACEF42A92D}"/>
                  </a:ext>
                </a:extLst>
              </p:cNvPr>
              <p:cNvSpPr/>
              <p:nvPr/>
            </p:nvSpPr>
            <p:spPr>
              <a:xfrm>
                <a:off x="4490106" y="4094288"/>
                <a:ext cx="1808574" cy="12120"/>
              </a:xfrm>
              <a:custGeom>
                <a:avLst/>
                <a:gdLst>
                  <a:gd name="connsiteX0" fmla="*/ 0 w 1808574"/>
                  <a:gd name="connsiteY0" fmla="*/ 0 h 12120"/>
                  <a:gd name="connsiteX1" fmla="*/ 1808574 w 1808574"/>
                  <a:gd name="connsiteY1" fmla="*/ 0 h 12120"/>
                </a:gdLst>
                <a:ahLst/>
                <a:cxnLst>
                  <a:cxn ang="0">
                    <a:pos x="connsiteX0" y="connsiteY0"/>
                  </a:cxn>
                  <a:cxn ang="0">
                    <a:pos x="connsiteX1" y="connsiteY1"/>
                  </a:cxn>
                </a:cxnLst>
                <a:rect l="l" t="t" r="r" b="b"/>
                <a:pathLst>
                  <a:path w="1808574" h="12120">
                    <a:moveTo>
                      <a:pt x="0" y="0"/>
                    </a:moveTo>
                    <a:lnTo>
                      <a:pt x="1808574" y="0"/>
                    </a:lnTo>
                  </a:path>
                </a:pathLst>
              </a:custGeom>
              <a:grpFill/>
              <a:ln w="12107" cap="flat">
                <a:solidFill>
                  <a:schemeClr val="tx1"/>
                </a:solid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397EAF61-558D-2C71-2484-BDA15A4A5E98}"/>
                  </a:ext>
                </a:extLst>
              </p:cNvPr>
              <p:cNvSpPr/>
              <p:nvPr/>
            </p:nvSpPr>
            <p:spPr>
              <a:xfrm>
                <a:off x="4391327" y="4049686"/>
                <a:ext cx="147139" cy="89204"/>
              </a:xfrm>
              <a:custGeom>
                <a:avLst/>
                <a:gdLst>
                  <a:gd name="connsiteX0" fmla="*/ 120596 w 147139"/>
                  <a:gd name="connsiteY0" fmla="*/ 44602 h 89204"/>
                  <a:gd name="connsiteX1" fmla="*/ 147139 w 147139"/>
                  <a:gd name="connsiteY1" fmla="*/ 970 h 89204"/>
                  <a:gd name="connsiteX2" fmla="*/ 145685 w 147139"/>
                  <a:gd name="connsiteY2" fmla="*/ 0 h 89204"/>
                  <a:gd name="connsiteX3" fmla="*/ 74418 w 147139"/>
                  <a:gd name="connsiteY3" fmla="*/ 28240 h 89204"/>
                  <a:gd name="connsiteX4" fmla="*/ 0 w 147139"/>
                  <a:gd name="connsiteY4" fmla="*/ 44602 h 89204"/>
                  <a:gd name="connsiteX5" fmla="*/ 74418 w 147139"/>
                  <a:gd name="connsiteY5" fmla="*/ 60965 h 89204"/>
                  <a:gd name="connsiteX6" fmla="*/ 145685 w 147139"/>
                  <a:gd name="connsiteY6" fmla="*/ 89205 h 89204"/>
                  <a:gd name="connsiteX7" fmla="*/ 147139 w 147139"/>
                  <a:gd name="connsiteY7" fmla="*/ 88477 h 89204"/>
                  <a:gd name="connsiteX8" fmla="*/ 120596 w 147139"/>
                  <a:gd name="connsiteY8" fmla="*/ 44602 h 8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39" h="89204">
                    <a:moveTo>
                      <a:pt x="120596" y="44602"/>
                    </a:moveTo>
                    <a:lnTo>
                      <a:pt x="147139" y="970"/>
                    </a:lnTo>
                    <a:lnTo>
                      <a:pt x="145685" y="0"/>
                    </a:lnTo>
                    <a:lnTo>
                      <a:pt x="74418" y="28240"/>
                    </a:lnTo>
                    <a:cubicBezTo>
                      <a:pt x="49572" y="33694"/>
                      <a:pt x="24846" y="39148"/>
                      <a:pt x="0" y="44602"/>
                    </a:cubicBezTo>
                    <a:cubicBezTo>
                      <a:pt x="24846" y="50056"/>
                      <a:pt x="49572" y="55510"/>
                      <a:pt x="74418" y="60965"/>
                    </a:cubicBezTo>
                    <a:lnTo>
                      <a:pt x="145685" y="89205"/>
                    </a:lnTo>
                    <a:lnTo>
                      <a:pt x="147139" y="88477"/>
                    </a:lnTo>
                    <a:lnTo>
                      <a:pt x="120596" y="44602"/>
                    </a:lnTo>
                    <a:close/>
                  </a:path>
                </a:pathLst>
              </a:custGeom>
              <a:grpFill/>
              <a:ln w="12107" cap="flat">
                <a:solidFill>
                  <a:schemeClr val="tx1"/>
                </a:solid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E3D2B8D-4336-9511-FDEB-82B9463110C5}"/>
                  </a:ext>
                </a:extLst>
              </p:cNvPr>
              <p:cNvSpPr/>
              <p:nvPr/>
            </p:nvSpPr>
            <p:spPr>
              <a:xfrm>
                <a:off x="6250321" y="4049686"/>
                <a:ext cx="147139" cy="89204"/>
              </a:xfrm>
              <a:custGeom>
                <a:avLst/>
                <a:gdLst>
                  <a:gd name="connsiteX0" fmla="*/ 26543 w 147139"/>
                  <a:gd name="connsiteY0" fmla="*/ 44602 h 89204"/>
                  <a:gd name="connsiteX1" fmla="*/ 0 w 147139"/>
                  <a:gd name="connsiteY1" fmla="*/ 970 h 89204"/>
                  <a:gd name="connsiteX2" fmla="*/ 1454 w 147139"/>
                  <a:gd name="connsiteY2" fmla="*/ 0 h 89204"/>
                  <a:gd name="connsiteX3" fmla="*/ 72721 w 147139"/>
                  <a:gd name="connsiteY3" fmla="*/ 28240 h 89204"/>
                  <a:gd name="connsiteX4" fmla="*/ 147139 w 147139"/>
                  <a:gd name="connsiteY4" fmla="*/ 44602 h 89204"/>
                  <a:gd name="connsiteX5" fmla="*/ 72721 w 147139"/>
                  <a:gd name="connsiteY5" fmla="*/ 60965 h 89204"/>
                  <a:gd name="connsiteX6" fmla="*/ 1454 w 147139"/>
                  <a:gd name="connsiteY6" fmla="*/ 89205 h 89204"/>
                  <a:gd name="connsiteX7" fmla="*/ 0 w 147139"/>
                  <a:gd name="connsiteY7" fmla="*/ 88477 h 89204"/>
                  <a:gd name="connsiteX8" fmla="*/ 26543 w 147139"/>
                  <a:gd name="connsiteY8" fmla="*/ 44602 h 8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139" h="89204">
                    <a:moveTo>
                      <a:pt x="26543" y="44602"/>
                    </a:moveTo>
                    <a:lnTo>
                      <a:pt x="0" y="970"/>
                    </a:lnTo>
                    <a:lnTo>
                      <a:pt x="1454" y="0"/>
                    </a:lnTo>
                    <a:lnTo>
                      <a:pt x="72721" y="28240"/>
                    </a:lnTo>
                    <a:cubicBezTo>
                      <a:pt x="97567" y="33694"/>
                      <a:pt x="122293" y="39148"/>
                      <a:pt x="147139" y="44602"/>
                    </a:cubicBezTo>
                    <a:cubicBezTo>
                      <a:pt x="122293" y="50056"/>
                      <a:pt x="97567" y="55510"/>
                      <a:pt x="72721" y="60965"/>
                    </a:cubicBezTo>
                    <a:lnTo>
                      <a:pt x="1454" y="89205"/>
                    </a:lnTo>
                    <a:lnTo>
                      <a:pt x="0" y="88477"/>
                    </a:lnTo>
                    <a:lnTo>
                      <a:pt x="26543" y="44602"/>
                    </a:lnTo>
                    <a:close/>
                  </a:path>
                </a:pathLst>
              </a:custGeom>
              <a:grpFill/>
              <a:ln w="12107" cap="flat">
                <a:solidFill>
                  <a:schemeClr val="tx1"/>
                </a:solidFill>
                <a:prstDash val="solid"/>
                <a:miter/>
              </a:ln>
            </p:spPr>
            <p:txBody>
              <a:bodyPr rtlCol="0" anchor="ctr"/>
              <a:lstStyle/>
              <a:p>
                <a:endParaRPr lang="en-US"/>
              </a:p>
            </p:txBody>
          </p:sp>
        </p:grpSp>
        <p:grpSp>
          <p:nvGrpSpPr>
            <p:cNvPr id="65" name="Graphic 22">
              <a:extLst>
                <a:ext uri="{FF2B5EF4-FFF2-40B4-BE49-F238E27FC236}">
                  <a16:creationId xmlns:a16="http://schemas.microsoft.com/office/drawing/2014/main" id="{44F12D42-81AD-95D6-7B88-3D4F515C740F}"/>
                </a:ext>
              </a:extLst>
            </p:cNvPr>
            <p:cNvGrpSpPr/>
            <p:nvPr/>
          </p:nvGrpSpPr>
          <p:grpSpPr>
            <a:xfrm>
              <a:off x="5394393" y="3241027"/>
              <a:ext cx="635461" cy="853261"/>
              <a:chOff x="5394393" y="3241027"/>
              <a:chExt cx="635461" cy="853261"/>
            </a:xfrm>
            <a:solidFill>
              <a:schemeClr val="tx1"/>
            </a:solidFill>
          </p:grpSpPr>
          <p:sp>
            <p:nvSpPr>
              <p:cNvPr id="66" name="Freeform: Shape 65">
                <a:extLst>
                  <a:ext uri="{FF2B5EF4-FFF2-40B4-BE49-F238E27FC236}">
                    <a16:creationId xmlns:a16="http://schemas.microsoft.com/office/drawing/2014/main" id="{DF2D9CB5-AEC3-8786-6961-AA020ED3106A}"/>
                  </a:ext>
                </a:extLst>
              </p:cNvPr>
              <p:cNvSpPr/>
              <p:nvPr/>
            </p:nvSpPr>
            <p:spPr>
              <a:xfrm>
                <a:off x="5394393" y="3320293"/>
                <a:ext cx="576436" cy="773995"/>
              </a:xfrm>
              <a:custGeom>
                <a:avLst/>
                <a:gdLst>
                  <a:gd name="connsiteX0" fmla="*/ 0 w 576436"/>
                  <a:gd name="connsiteY0" fmla="*/ 773995 h 773995"/>
                  <a:gd name="connsiteX1" fmla="*/ 576436 w 576436"/>
                  <a:gd name="connsiteY1" fmla="*/ 0 h 773995"/>
                </a:gdLst>
                <a:ahLst/>
                <a:cxnLst>
                  <a:cxn ang="0">
                    <a:pos x="connsiteX0" y="connsiteY0"/>
                  </a:cxn>
                  <a:cxn ang="0">
                    <a:pos x="connsiteX1" y="connsiteY1"/>
                  </a:cxn>
                </a:cxnLst>
                <a:rect l="l" t="t" r="r" b="b"/>
                <a:pathLst>
                  <a:path w="576436" h="773995">
                    <a:moveTo>
                      <a:pt x="0" y="773995"/>
                    </a:moveTo>
                    <a:lnTo>
                      <a:pt x="576436" y="0"/>
                    </a:lnTo>
                  </a:path>
                </a:pathLst>
              </a:custGeom>
              <a:ln w="12107" cap="flat">
                <a:solidFill>
                  <a:srgbClr val="EF3B50"/>
                </a:solid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F66B1D2-3CA5-27DE-5DFC-A727CB845F8F}"/>
                  </a:ext>
                </a:extLst>
              </p:cNvPr>
              <p:cNvSpPr/>
              <p:nvPr/>
            </p:nvSpPr>
            <p:spPr>
              <a:xfrm>
                <a:off x="5906956" y="3241027"/>
                <a:ext cx="122898" cy="144230"/>
              </a:xfrm>
              <a:custGeom>
                <a:avLst/>
                <a:gdLst>
                  <a:gd name="connsiteX0" fmla="*/ 50905 w 122898"/>
                  <a:gd name="connsiteY0" fmla="*/ 96719 h 144230"/>
                  <a:gd name="connsiteX1" fmla="*/ 0 w 122898"/>
                  <a:gd name="connsiteY1" fmla="*/ 91992 h 144230"/>
                  <a:gd name="connsiteX2" fmla="*/ 0 w 122898"/>
                  <a:gd name="connsiteY2" fmla="*/ 90174 h 144230"/>
                  <a:gd name="connsiteX3" fmla="*/ 65328 w 122898"/>
                  <a:gd name="connsiteY3" fmla="*/ 49935 h 144230"/>
                  <a:gd name="connsiteX4" fmla="*/ 122899 w 122898"/>
                  <a:gd name="connsiteY4" fmla="*/ 0 h 144230"/>
                  <a:gd name="connsiteX5" fmla="*/ 91629 w 122898"/>
                  <a:gd name="connsiteY5" fmla="*/ 69449 h 144230"/>
                  <a:gd name="connsiteX6" fmla="*/ 71751 w 122898"/>
                  <a:gd name="connsiteY6" fmla="*/ 143503 h 144230"/>
                  <a:gd name="connsiteX7" fmla="*/ 70297 w 122898"/>
                  <a:gd name="connsiteY7" fmla="*/ 144230 h 144230"/>
                  <a:gd name="connsiteX8" fmla="*/ 50905 w 122898"/>
                  <a:gd name="connsiteY8" fmla="*/ 96719 h 14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898" h="144230">
                    <a:moveTo>
                      <a:pt x="50905" y="96719"/>
                    </a:moveTo>
                    <a:lnTo>
                      <a:pt x="0" y="91992"/>
                    </a:lnTo>
                    <a:lnTo>
                      <a:pt x="0" y="90174"/>
                    </a:lnTo>
                    <a:cubicBezTo>
                      <a:pt x="0" y="90174"/>
                      <a:pt x="65328" y="49935"/>
                      <a:pt x="65328" y="49935"/>
                    </a:cubicBezTo>
                    <a:cubicBezTo>
                      <a:pt x="84478" y="33331"/>
                      <a:pt x="103749" y="16605"/>
                      <a:pt x="122899" y="0"/>
                    </a:cubicBezTo>
                    <a:cubicBezTo>
                      <a:pt x="112475" y="23150"/>
                      <a:pt x="102052" y="46299"/>
                      <a:pt x="91629" y="69449"/>
                    </a:cubicBezTo>
                    <a:lnTo>
                      <a:pt x="71751" y="143503"/>
                    </a:lnTo>
                    <a:lnTo>
                      <a:pt x="70297" y="144230"/>
                    </a:lnTo>
                    <a:lnTo>
                      <a:pt x="50905" y="96719"/>
                    </a:lnTo>
                    <a:close/>
                  </a:path>
                </a:pathLst>
              </a:custGeom>
              <a:solidFill>
                <a:schemeClr val="tx1"/>
              </a:solidFill>
              <a:ln w="12107" cap="flat">
                <a:noFill/>
                <a:prstDash val="solid"/>
                <a:miter/>
              </a:ln>
            </p:spPr>
            <p:txBody>
              <a:bodyPr rtlCol="0" anchor="ctr"/>
              <a:lstStyle/>
              <a:p>
                <a:endParaRPr lang="en-US"/>
              </a:p>
            </p:txBody>
          </p:sp>
        </p:grpSp>
        <p:grpSp>
          <p:nvGrpSpPr>
            <p:cNvPr id="68" name="Graphic 22">
              <a:extLst>
                <a:ext uri="{FF2B5EF4-FFF2-40B4-BE49-F238E27FC236}">
                  <a16:creationId xmlns:a16="http://schemas.microsoft.com/office/drawing/2014/main" id="{BD9B7441-4A6D-6AA0-855D-D11E72E5049A}"/>
                </a:ext>
              </a:extLst>
            </p:cNvPr>
            <p:cNvGrpSpPr/>
            <p:nvPr/>
          </p:nvGrpSpPr>
          <p:grpSpPr>
            <a:xfrm>
              <a:off x="5400332" y="3536154"/>
              <a:ext cx="848897" cy="558134"/>
              <a:chOff x="5400332" y="3536154"/>
              <a:chExt cx="848897" cy="558134"/>
            </a:xfrm>
            <a:solidFill>
              <a:schemeClr val="tx1"/>
            </a:solidFill>
          </p:grpSpPr>
          <p:sp>
            <p:nvSpPr>
              <p:cNvPr id="69" name="Freeform: Shape 68">
                <a:extLst>
                  <a:ext uri="{FF2B5EF4-FFF2-40B4-BE49-F238E27FC236}">
                    <a16:creationId xmlns:a16="http://schemas.microsoft.com/office/drawing/2014/main" id="{CA3204D1-9E70-9E67-0E19-42AD0834F282}"/>
                  </a:ext>
                </a:extLst>
              </p:cNvPr>
              <p:cNvSpPr/>
              <p:nvPr/>
            </p:nvSpPr>
            <p:spPr>
              <a:xfrm>
                <a:off x="5400332" y="3590452"/>
                <a:ext cx="766359" cy="503836"/>
              </a:xfrm>
              <a:custGeom>
                <a:avLst/>
                <a:gdLst>
                  <a:gd name="connsiteX0" fmla="*/ 0 w 766359"/>
                  <a:gd name="connsiteY0" fmla="*/ 503836 h 503836"/>
                  <a:gd name="connsiteX1" fmla="*/ 766359 w 766359"/>
                  <a:gd name="connsiteY1" fmla="*/ 0 h 503836"/>
                </a:gdLst>
                <a:ahLst/>
                <a:cxnLst>
                  <a:cxn ang="0">
                    <a:pos x="connsiteX0" y="connsiteY0"/>
                  </a:cxn>
                  <a:cxn ang="0">
                    <a:pos x="connsiteX1" y="connsiteY1"/>
                  </a:cxn>
                </a:cxnLst>
                <a:rect l="l" t="t" r="r" b="b"/>
                <a:pathLst>
                  <a:path w="766359" h="503836">
                    <a:moveTo>
                      <a:pt x="0" y="503836"/>
                    </a:moveTo>
                    <a:lnTo>
                      <a:pt x="766359" y="0"/>
                    </a:lnTo>
                  </a:path>
                </a:pathLst>
              </a:custGeom>
              <a:ln w="12107" cap="flat">
                <a:solidFill>
                  <a:srgbClr val="EF3B50"/>
                </a:solid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F7B8F245-AAE2-C1E1-F8CE-6E08B37433A8}"/>
                  </a:ext>
                </a:extLst>
              </p:cNvPr>
              <p:cNvSpPr/>
              <p:nvPr/>
            </p:nvSpPr>
            <p:spPr>
              <a:xfrm>
                <a:off x="6102333" y="3536154"/>
                <a:ext cx="146896" cy="117565"/>
              </a:xfrm>
              <a:custGeom>
                <a:avLst/>
                <a:gdLst>
                  <a:gd name="connsiteX0" fmla="*/ 46178 w 146896"/>
                  <a:gd name="connsiteY0" fmla="*/ 66297 h 117565"/>
                  <a:gd name="connsiteX1" fmla="*/ 0 w 146896"/>
                  <a:gd name="connsiteY1" fmla="*/ 44360 h 117565"/>
                  <a:gd name="connsiteX2" fmla="*/ 727 w 146896"/>
                  <a:gd name="connsiteY2" fmla="*/ 42663 h 117565"/>
                  <a:gd name="connsiteX3" fmla="*/ 75751 w 146896"/>
                  <a:gd name="connsiteY3" fmla="*/ 27149 h 117565"/>
                  <a:gd name="connsiteX4" fmla="*/ 146897 w 146896"/>
                  <a:gd name="connsiteY4" fmla="*/ 0 h 117565"/>
                  <a:gd name="connsiteX5" fmla="*/ 93689 w 146896"/>
                  <a:gd name="connsiteY5" fmla="*/ 54541 h 117565"/>
                  <a:gd name="connsiteX6" fmla="*/ 49693 w 146896"/>
                  <a:gd name="connsiteY6" fmla="*/ 117323 h 117565"/>
                  <a:gd name="connsiteX7" fmla="*/ 47996 w 146896"/>
                  <a:gd name="connsiteY7" fmla="*/ 117566 h 117565"/>
                  <a:gd name="connsiteX8" fmla="*/ 46057 w 146896"/>
                  <a:gd name="connsiteY8" fmla="*/ 66297 h 11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896" h="117565">
                    <a:moveTo>
                      <a:pt x="46178" y="66297"/>
                    </a:moveTo>
                    <a:lnTo>
                      <a:pt x="0" y="44360"/>
                    </a:lnTo>
                    <a:lnTo>
                      <a:pt x="727" y="42663"/>
                    </a:lnTo>
                    <a:lnTo>
                      <a:pt x="75751" y="27149"/>
                    </a:lnTo>
                    <a:cubicBezTo>
                      <a:pt x="99507" y="18059"/>
                      <a:pt x="123262" y="8969"/>
                      <a:pt x="146897" y="0"/>
                    </a:cubicBezTo>
                    <a:cubicBezTo>
                      <a:pt x="129201" y="18180"/>
                      <a:pt x="111385" y="36361"/>
                      <a:pt x="93689" y="54541"/>
                    </a:cubicBezTo>
                    <a:lnTo>
                      <a:pt x="49693" y="117323"/>
                    </a:lnTo>
                    <a:lnTo>
                      <a:pt x="47996" y="117566"/>
                    </a:lnTo>
                    <a:lnTo>
                      <a:pt x="46057" y="66297"/>
                    </a:lnTo>
                    <a:close/>
                  </a:path>
                </a:pathLst>
              </a:custGeom>
              <a:solidFill>
                <a:schemeClr val="tx1"/>
              </a:solidFill>
              <a:ln w="12107" cap="flat">
                <a:noFill/>
                <a:prstDash val="solid"/>
                <a:miter/>
              </a:ln>
            </p:spPr>
            <p:txBody>
              <a:bodyPr rtlCol="0" anchor="ctr"/>
              <a:lstStyle/>
              <a:p>
                <a:endParaRPr lang="en-US"/>
              </a:p>
            </p:txBody>
          </p:sp>
        </p:grpSp>
        <p:sp>
          <p:nvSpPr>
            <p:cNvPr id="71" name="Freeform: Shape 70">
              <a:extLst>
                <a:ext uri="{FF2B5EF4-FFF2-40B4-BE49-F238E27FC236}">
                  <a16:creationId xmlns:a16="http://schemas.microsoft.com/office/drawing/2014/main" id="{032FF1B9-5F2F-037A-7C54-7B790E58AA65}"/>
                </a:ext>
              </a:extLst>
            </p:cNvPr>
            <p:cNvSpPr/>
            <p:nvPr/>
          </p:nvSpPr>
          <p:spPr>
            <a:xfrm>
              <a:off x="5548926" y="3873580"/>
              <a:ext cx="69251" cy="82538"/>
            </a:xfrm>
            <a:custGeom>
              <a:avLst/>
              <a:gdLst>
                <a:gd name="connsiteX0" fmla="*/ 0 w 69251"/>
                <a:gd name="connsiteY0" fmla="*/ 0 h 82538"/>
                <a:gd name="connsiteX1" fmla="*/ 68115 w 69251"/>
                <a:gd name="connsiteY1" fmla="*/ 82539 h 82538"/>
              </a:gdLst>
              <a:ahLst/>
              <a:cxnLst>
                <a:cxn ang="0">
                  <a:pos x="connsiteX0" y="connsiteY0"/>
                </a:cxn>
                <a:cxn ang="0">
                  <a:pos x="connsiteX1" y="connsiteY1"/>
                </a:cxn>
              </a:cxnLst>
              <a:rect l="l" t="t" r="r" b="b"/>
              <a:pathLst>
                <a:path w="69251" h="82538">
                  <a:moveTo>
                    <a:pt x="0" y="0"/>
                  </a:moveTo>
                  <a:cubicBezTo>
                    <a:pt x="52117" y="6909"/>
                    <a:pt x="74782" y="34421"/>
                    <a:pt x="68115" y="82539"/>
                  </a:cubicBezTo>
                </a:path>
              </a:pathLst>
            </a:custGeom>
            <a:solidFill>
              <a:schemeClr val="tx1"/>
            </a:solidFill>
            <a:ln w="12107" cap="flat">
              <a:solidFill>
                <a:srgbClr val="00AEEF"/>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9C316B67-79A9-DD16-EBAA-376527B29CAF}"/>
                </a:ext>
              </a:extLst>
            </p:cNvPr>
            <p:cNvSpPr/>
            <p:nvPr/>
          </p:nvSpPr>
          <p:spPr>
            <a:xfrm>
              <a:off x="5629282" y="3793223"/>
              <a:ext cx="66782" cy="106415"/>
            </a:xfrm>
            <a:custGeom>
              <a:avLst/>
              <a:gdLst>
                <a:gd name="connsiteX0" fmla="*/ 0 w 66782"/>
                <a:gd name="connsiteY0" fmla="*/ 52359 h 106415"/>
                <a:gd name="connsiteX1" fmla="*/ 34058 w 66782"/>
                <a:gd name="connsiteY1" fmla="*/ 0 h 106415"/>
                <a:gd name="connsiteX2" fmla="*/ 66782 w 66782"/>
                <a:gd name="connsiteY2" fmla="*/ 52359 h 106415"/>
                <a:gd name="connsiteX3" fmla="*/ 33694 w 66782"/>
                <a:gd name="connsiteY3" fmla="*/ 106415 h 106415"/>
                <a:gd name="connsiteX4" fmla="*/ 121 w 66782"/>
                <a:gd name="connsiteY4" fmla="*/ 52359 h 106415"/>
                <a:gd name="connsiteX5" fmla="*/ 54056 w 66782"/>
                <a:gd name="connsiteY5" fmla="*/ 46784 h 106415"/>
                <a:gd name="connsiteX6" fmla="*/ 33209 w 66782"/>
                <a:gd name="connsiteY6" fmla="*/ 9454 h 106415"/>
                <a:gd name="connsiteX7" fmla="*/ 12605 w 66782"/>
                <a:gd name="connsiteY7" fmla="*/ 46784 h 106415"/>
                <a:gd name="connsiteX8" fmla="*/ 54056 w 66782"/>
                <a:gd name="connsiteY8" fmla="*/ 46784 h 106415"/>
                <a:gd name="connsiteX9" fmla="*/ 12605 w 66782"/>
                <a:gd name="connsiteY9" fmla="*/ 56359 h 106415"/>
                <a:gd name="connsiteX10" fmla="*/ 33815 w 66782"/>
                <a:gd name="connsiteY10" fmla="*/ 96961 h 106415"/>
                <a:gd name="connsiteX11" fmla="*/ 54056 w 66782"/>
                <a:gd name="connsiteY11" fmla="*/ 56359 h 106415"/>
                <a:gd name="connsiteX12" fmla="*/ 12605 w 66782"/>
                <a:gd name="connsiteY12" fmla="*/ 56359 h 106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82" h="106415">
                  <a:moveTo>
                    <a:pt x="0" y="52359"/>
                  </a:moveTo>
                  <a:cubicBezTo>
                    <a:pt x="0" y="22665"/>
                    <a:pt x="12120" y="0"/>
                    <a:pt x="34058" y="0"/>
                  </a:cubicBezTo>
                  <a:cubicBezTo>
                    <a:pt x="55995" y="0"/>
                    <a:pt x="66782" y="21089"/>
                    <a:pt x="66782" y="52359"/>
                  </a:cubicBezTo>
                  <a:cubicBezTo>
                    <a:pt x="66782" y="83629"/>
                    <a:pt x="56116" y="106415"/>
                    <a:pt x="33694" y="106415"/>
                  </a:cubicBezTo>
                  <a:cubicBezTo>
                    <a:pt x="12969" y="106415"/>
                    <a:pt x="121" y="88235"/>
                    <a:pt x="121" y="52359"/>
                  </a:cubicBezTo>
                  <a:close/>
                  <a:moveTo>
                    <a:pt x="54056" y="46784"/>
                  </a:moveTo>
                  <a:cubicBezTo>
                    <a:pt x="53935" y="26180"/>
                    <a:pt x="47390" y="9454"/>
                    <a:pt x="33209" y="9454"/>
                  </a:cubicBezTo>
                  <a:cubicBezTo>
                    <a:pt x="20241" y="9454"/>
                    <a:pt x="12605" y="27028"/>
                    <a:pt x="12605" y="46784"/>
                  </a:cubicBezTo>
                  <a:lnTo>
                    <a:pt x="54056" y="46784"/>
                  </a:lnTo>
                  <a:close/>
                  <a:moveTo>
                    <a:pt x="12605" y="56359"/>
                  </a:moveTo>
                  <a:cubicBezTo>
                    <a:pt x="12605" y="82175"/>
                    <a:pt x="21332" y="96961"/>
                    <a:pt x="33815" y="96961"/>
                  </a:cubicBezTo>
                  <a:cubicBezTo>
                    <a:pt x="47511" y="96961"/>
                    <a:pt x="54056" y="80114"/>
                    <a:pt x="54056" y="56359"/>
                  </a:cubicBezTo>
                  <a:lnTo>
                    <a:pt x="12605" y="56359"/>
                  </a:lnTo>
                  <a:close/>
                </a:path>
              </a:pathLst>
            </a:custGeom>
            <a:solidFill>
              <a:schemeClr val="tx1"/>
            </a:solidFill>
            <a:ln w="12107"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AD0D7C1-CDC6-59AB-C83B-46BF13FCC81B}"/>
                </a:ext>
              </a:extLst>
            </p:cNvPr>
            <p:cNvSpPr/>
            <p:nvPr/>
          </p:nvSpPr>
          <p:spPr>
            <a:xfrm>
              <a:off x="5818842" y="3264177"/>
              <a:ext cx="64237" cy="70418"/>
            </a:xfrm>
            <a:custGeom>
              <a:avLst/>
              <a:gdLst>
                <a:gd name="connsiteX0" fmla="*/ 15029 w 64237"/>
                <a:gd name="connsiteY0" fmla="*/ 0 h 70418"/>
                <a:gd name="connsiteX1" fmla="*/ 25089 w 64237"/>
                <a:gd name="connsiteY1" fmla="*/ 15150 h 70418"/>
                <a:gd name="connsiteX2" fmla="*/ 32240 w 64237"/>
                <a:gd name="connsiteY2" fmla="*/ 26664 h 70418"/>
                <a:gd name="connsiteX3" fmla="*/ 32725 w 64237"/>
                <a:gd name="connsiteY3" fmla="*/ 26664 h 70418"/>
                <a:gd name="connsiteX4" fmla="*/ 39754 w 64237"/>
                <a:gd name="connsiteY4" fmla="*/ 15029 h 70418"/>
                <a:gd name="connsiteX5" fmla="*/ 49693 w 64237"/>
                <a:gd name="connsiteY5" fmla="*/ 0 h 70418"/>
                <a:gd name="connsiteX6" fmla="*/ 63510 w 64237"/>
                <a:gd name="connsiteY6" fmla="*/ 0 h 70418"/>
                <a:gd name="connsiteX7" fmla="*/ 39512 w 64237"/>
                <a:gd name="connsiteY7" fmla="*/ 34058 h 70418"/>
                <a:gd name="connsiteX8" fmla="*/ 64237 w 64237"/>
                <a:gd name="connsiteY8" fmla="*/ 70418 h 70418"/>
                <a:gd name="connsiteX9" fmla="*/ 49693 w 64237"/>
                <a:gd name="connsiteY9" fmla="*/ 70418 h 70418"/>
                <a:gd name="connsiteX10" fmla="*/ 39391 w 64237"/>
                <a:gd name="connsiteY10" fmla="*/ 54541 h 70418"/>
                <a:gd name="connsiteX11" fmla="*/ 31876 w 64237"/>
                <a:gd name="connsiteY11" fmla="*/ 42299 h 70418"/>
                <a:gd name="connsiteX12" fmla="*/ 31634 w 64237"/>
                <a:gd name="connsiteY12" fmla="*/ 42299 h 70418"/>
                <a:gd name="connsiteX13" fmla="*/ 24240 w 64237"/>
                <a:gd name="connsiteY13" fmla="*/ 54541 h 70418"/>
                <a:gd name="connsiteX14" fmla="*/ 14059 w 64237"/>
                <a:gd name="connsiteY14" fmla="*/ 70418 h 70418"/>
                <a:gd name="connsiteX15" fmla="*/ 0 w 64237"/>
                <a:gd name="connsiteY15" fmla="*/ 70418 h 70418"/>
                <a:gd name="connsiteX16" fmla="*/ 24968 w 64237"/>
                <a:gd name="connsiteY16" fmla="*/ 34543 h 70418"/>
                <a:gd name="connsiteX17" fmla="*/ 1091 w 64237"/>
                <a:gd name="connsiteY17" fmla="*/ 121 h 70418"/>
                <a:gd name="connsiteX18" fmla="*/ 15393 w 64237"/>
                <a:gd name="connsiteY18" fmla="*/ 121 h 70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237" h="70418">
                  <a:moveTo>
                    <a:pt x="15029" y="0"/>
                  </a:moveTo>
                  <a:lnTo>
                    <a:pt x="25089" y="15150"/>
                  </a:lnTo>
                  <a:cubicBezTo>
                    <a:pt x="27755" y="19029"/>
                    <a:pt x="29937" y="22665"/>
                    <a:pt x="32240" y="26664"/>
                  </a:cubicBezTo>
                  <a:lnTo>
                    <a:pt x="32725" y="26664"/>
                  </a:lnTo>
                  <a:cubicBezTo>
                    <a:pt x="35027" y="22422"/>
                    <a:pt x="37330" y="18786"/>
                    <a:pt x="39754" y="15029"/>
                  </a:cubicBezTo>
                  <a:lnTo>
                    <a:pt x="49693" y="0"/>
                  </a:lnTo>
                  <a:lnTo>
                    <a:pt x="63510" y="0"/>
                  </a:lnTo>
                  <a:lnTo>
                    <a:pt x="39512" y="34058"/>
                  </a:lnTo>
                  <a:lnTo>
                    <a:pt x="64237" y="70418"/>
                  </a:lnTo>
                  <a:lnTo>
                    <a:pt x="49693" y="70418"/>
                  </a:lnTo>
                  <a:lnTo>
                    <a:pt x="39391" y="54541"/>
                  </a:lnTo>
                  <a:cubicBezTo>
                    <a:pt x="36603" y="50420"/>
                    <a:pt x="34300" y="46542"/>
                    <a:pt x="31876" y="42299"/>
                  </a:cubicBezTo>
                  <a:lnTo>
                    <a:pt x="31634" y="42299"/>
                  </a:lnTo>
                  <a:cubicBezTo>
                    <a:pt x="29331" y="46542"/>
                    <a:pt x="26786" y="50299"/>
                    <a:pt x="24240" y="54541"/>
                  </a:cubicBezTo>
                  <a:lnTo>
                    <a:pt x="14059" y="70418"/>
                  </a:lnTo>
                  <a:lnTo>
                    <a:pt x="0" y="70418"/>
                  </a:lnTo>
                  <a:lnTo>
                    <a:pt x="24968" y="34543"/>
                  </a:lnTo>
                  <a:lnTo>
                    <a:pt x="1091" y="121"/>
                  </a:lnTo>
                  <a:lnTo>
                    <a:pt x="15393" y="121"/>
                  </a:lnTo>
                  <a:close/>
                </a:path>
              </a:pathLst>
            </a:custGeom>
            <a:solidFill>
              <a:schemeClr val="tx1"/>
            </a:solidFill>
            <a:ln w="12107"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43A98AE-55FE-FD2E-FF9E-F1B0A5179FC0}"/>
                </a:ext>
              </a:extLst>
            </p:cNvPr>
            <p:cNvSpPr/>
            <p:nvPr/>
          </p:nvSpPr>
          <p:spPr>
            <a:xfrm>
              <a:off x="6123301" y="3722562"/>
              <a:ext cx="66055" cy="102657"/>
            </a:xfrm>
            <a:custGeom>
              <a:avLst/>
              <a:gdLst>
                <a:gd name="connsiteX0" fmla="*/ 13938 w 66055"/>
                <a:gd name="connsiteY0" fmla="*/ 242 h 102657"/>
                <a:gd name="connsiteX1" fmla="*/ 29331 w 66055"/>
                <a:gd name="connsiteY1" fmla="*/ 41815 h 102657"/>
                <a:gd name="connsiteX2" fmla="*/ 33815 w 66055"/>
                <a:gd name="connsiteY2" fmla="*/ 56238 h 102657"/>
                <a:gd name="connsiteX3" fmla="*/ 34058 w 66055"/>
                <a:gd name="connsiteY3" fmla="*/ 56238 h 102657"/>
                <a:gd name="connsiteX4" fmla="*/ 38542 w 66055"/>
                <a:gd name="connsiteY4" fmla="*/ 41572 h 102657"/>
                <a:gd name="connsiteX5" fmla="*/ 52480 w 66055"/>
                <a:gd name="connsiteY5" fmla="*/ 242 h 102657"/>
                <a:gd name="connsiteX6" fmla="*/ 66055 w 66055"/>
                <a:gd name="connsiteY6" fmla="*/ 242 h 102657"/>
                <a:gd name="connsiteX7" fmla="*/ 46905 w 66055"/>
                <a:gd name="connsiteY7" fmla="*/ 50420 h 102657"/>
                <a:gd name="connsiteX8" fmla="*/ 22786 w 66055"/>
                <a:gd name="connsiteY8" fmla="*/ 94416 h 102657"/>
                <a:gd name="connsiteX9" fmla="*/ 7151 w 66055"/>
                <a:gd name="connsiteY9" fmla="*/ 102658 h 102657"/>
                <a:gd name="connsiteX10" fmla="*/ 4000 w 66055"/>
                <a:gd name="connsiteY10" fmla="*/ 91871 h 102657"/>
                <a:gd name="connsiteX11" fmla="*/ 15150 w 66055"/>
                <a:gd name="connsiteY11" fmla="*/ 85569 h 102657"/>
                <a:gd name="connsiteX12" fmla="*/ 25937 w 66055"/>
                <a:gd name="connsiteY12" fmla="*/ 71267 h 102657"/>
                <a:gd name="connsiteX13" fmla="*/ 26907 w 66055"/>
                <a:gd name="connsiteY13" fmla="*/ 68237 h 102657"/>
                <a:gd name="connsiteX14" fmla="*/ 26059 w 66055"/>
                <a:gd name="connsiteY14" fmla="*/ 64843 h 102657"/>
                <a:gd name="connsiteX15" fmla="*/ 0 w 66055"/>
                <a:gd name="connsiteY15" fmla="*/ 0 h 102657"/>
                <a:gd name="connsiteX16" fmla="*/ 13938 w 66055"/>
                <a:gd name="connsiteY16" fmla="*/ 0 h 102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055" h="102657">
                  <a:moveTo>
                    <a:pt x="13938" y="242"/>
                  </a:moveTo>
                  <a:lnTo>
                    <a:pt x="29331" y="41815"/>
                  </a:lnTo>
                  <a:cubicBezTo>
                    <a:pt x="30907" y="46420"/>
                    <a:pt x="32725" y="51996"/>
                    <a:pt x="33815" y="56238"/>
                  </a:cubicBezTo>
                  <a:lnTo>
                    <a:pt x="34058" y="56238"/>
                  </a:lnTo>
                  <a:cubicBezTo>
                    <a:pt x="35391" y="51996"/>
                    <a:pt x="36845" y="46663"/>
                    <a:pt x="38542" y="41572"/>
                  </a:cubicBezTo>
                  <a:lnTo>
                    <a:pt x="52480" y="242"/>
                  </a:lnTo>
                  <a:lnTo>
                    <a:pt x="66055" y="242"/>
                  </a:lnTo>
                  <a:lnTo>
                    <a:pt x="46905" y="50420"/>
                  </a:lnTo>
                  <a:cubicBezTo>
                    <a:pt x="37694" y="74539"/>
                    <a:pt x="31513" y="86902"/>
                    <a:pt x="22786" y="94416"/>
                  </a:cubicBezTo>
                  <a:cubicBezTo>
                    <a:pt x="16483" y="99992"/>
                    <a:pt x="10302" y="102173"/>
                    <a:pt x="7151" y="102658"/>
                  </a:cubicBezTo>
                  <a:lnTo>
                    <a:pt x="4000" y="91871"/>
                  </a:lnTo>
                  <a:cubicBezTo>
                    <a:pt x="7151" y="90901"/>
                    <a:pt x="11393" y="88841"/>
                    <a:pt x="15150" y="85569"/>
                  </a:cubicBezTo>
                  <a:cubicBezTo>
                    <a:pt x="18665" y="82781"/>
                    <a:pt x="23028" y="77812"/>
                    <a:pt x="25937" y="71267"/>
                  </a:cubicBezTo>
                  <a:cubicBezTo>
                    <a:pt x="26543" y="69933"/>
                    <a:pt x="26907" y="68964"/>
                    <a:pt x="26907" y="68237"/>
                  </a:cubicBezTo>
                  <a:cubicBezTo>
                    <a:pt x="26907" y="67509"/>
                    <a:pt x="26665" y="66540"/>
                    <a:pt x="26059" y="64843"/>
                  </a:cubicBezTo>
                  <a:lnTo>
                    <a:pt x="0" y="0"/>
                  </a:lnTo>
                  <a:lnTo>
                    <a:pt x="13938" y="0"/>
                  </a:lnTo>
                  <a:close/>
                </a:path>
              </a:pathLst>
            </a:custGeom>
            <a:solidFill>
              <a:schemeClr val="tx1"/>
            </a:solidFill>
            <a:ln w="12107"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FCE264B3-165B-92B3-E96E-1254410EAFBF}"/>
              </a:ext>
            </a:extLst>
          </p:cNvPr>
          <p:cNvSpPr txBox="1"/>
          <p:nvPr/>
        </p:nvSpPr>
        <p:spPr>
          <a:xfrm>
            <a:off x="5563314" y="3849156"/>
            <a:ext cx="1275311" cy="752197"/>
          </a:xfrm>
          <a:prstGeom prst="rect">
            <a:avLst/>
          </a:prstGeom>
          <a:noFill/>
        </p:spPr>
        <p:txBody>
          <a:bodyPr wrap="square" lIns="0" tIns="0" rIns="0" bIns="0" rtlCol="0">
            <a:spAutoFit/>
          </a:bodyPr>
          <a:lstStyle/>
          <a:p>
            <a:pPr algn="l"/>
            <a:r>
              <a:rPr lang="en-US" sz="1600" b="1"/>
              <a:t>Similar</a:t>
            </a:r>
            <a:r>
              <a:rPr lang="en-US" sz="1600"/>
              <a:t>:</a:t>
            </a:r>
          </a:p>
          <a:p>
            <a:pPr algn="l"/>
            <a:r>
              <a:rPr lang="en-US" sz="1600" err="1"/>
              <a:t>θ</a:t>
            </a:r>
            <a:r>
              <a:rPr lang="en-US" sz="1600"/>
              <a:t> near 0</a:t>
            </a:r>
          </a:p>
          <a:p>
            <a:pPr algn="l"/>
            <a:r>
              <a:rPr lang="en-US" sz="1600"/>
              <a:t>cos(</a:t>
            </a:r>
            <a:r>
              <a:rPr lang="en-US" sz="1600" err="1"/>
              <a:t>θ</a:t>
            </a:r>
            <a:r>
              <a:rPr lang="en-US" sz="1600"/>
              <a:t>) near 1</a:t>
            </a:r>
          </a:p>
        </p:txBody>
      </p:sp>
      <p:sp>
        <p:nvSpPr>
          <p:cNvPr id="25" name="TextBox 24">
            <a:extLst>
              <a:ext uri="{FF2B5EF4-FFF2-40B4-BE49-F238E27FC236}">
                <a16:creationId xmlns:a16="http://schemas.microsoft.com/office/drawing/2014/main" id="{EA7CBB03-0936-3F17-9F9C-7D58897B6AE9}"/>
              </a:ext>
            </a:extLst>
          </p:cNvPr>
          <p:cNvSpPr txBox="1"/>
          <p:nvPr/>
        </p:nvSpPr>
        <p:spPr>
          <a:xfrm>
            <a:off x="8034012" y="3835624"/>
            <a:ext cx="1275311" cy="752197"/>
          </a:xfrm>
          <a:prstGeom prst="rect">
            <a:avLst/>
          </a:prstGeom>
          <a:noFill/>
        </p:spPr>
        <p:txBody>
          <a:bodyPr wrap="square" lIns="0" tIns="0" rIns="0" bIns="0" rtlCol="0">
            <a:spAutoFit/>
          </a:bodyPr>
          <a:lstStyle/>
          <a:p>
            <a:pPr algn="l"/>
            <a:r>
              <a:rPr lang="en-US" sz="1600" b="1"/>
              <a:t>Orthogonal</a:t>
            </a:r>
            <a:r>
              <a:rPr lang="en-US" sz="1600"/>
              <a:t>:</a:t>
            </a:r>
          </a:p>
          <a:p>
            <a:pPr algn="l"/>
            <a:r>
              <a:rPr lang="en-US" sz="1600" err="1"/>
              <a:t>θ</a:t>
            </a:r>
            <a:r>
              <a:rPr lang="en-US" sz="1600"/>
              <a:t> near 90</a:t>
            </a:r>
          </a:p>
          <a:p>
            <a:pPr algn="l"/>
            <a:r>
              <a:rPr lang="en-US" sz="1600"/>
              <a:t>cos(</a:t>
            </a:r>
            <a:r>
              <a:rPr lang="en-US" sz="1600" err="1"/>
              <a:t>θ</a:t>
            </a:r>
            <a:r>
              <a:rPr lang="en-US" sz="1600"/>
              <a:t>) near 0</a:t>
            </a:r>
          </a:p>
        </p:txBody>
      </p:sp>
      <p:sp>
        <p:nvSpPr>
          <p:cNvPr id="26" name="TextBox 25">
            <a:extLst>
              <a:ext uri="{FF2B5EF4-FFF2-40B4-BE49-F238E27FC236}">
                <a16:creationId xmlns:a16="http://schemas.microsoft.com/office/drawing/2014/main" id="{376CBB56-A4F7-E32A-52B5-C5303C385733}"/>
              </a:ext>
            </a:extLst>
          </p:cNvPr>
          <p:cNvSpPr txBox="1"/>
          <p:nvPr/>
        </p:nvSpPr>
        <p:spPr>
          <a:xfrm>
            <a:off x="10631431" y="3826674"/>
            <a:ext cx="1275311" cy="752197"/>
          </a:xfrm>
          <a:prstGeom prst="rect">
            <a:avLst/>
          </a:prstGeom>
          <a:noFill/>
        </p:spPr>
        <p:txBody>
          <a:bodyPr wrap="square" lIns="0" tIns="0" rIns="0" bIns="0" rtlCol="0">
            <a:spAutoFit/>
          </a:bodyPr>
          <a:lstStyle/>
          <a:p>
            <a:pPr algn="l"/>
            <a:r>
              <a:rPr lang="en-US" sz="1600" b="1"/>
              <a:t>Opposite</a:t>
            </a:r>
            <a:r>
              <a:rPr lang="en-US" sz="1600"/>
              <a:t>:</a:t>
            </a:r>
          </a:p>
          <a:p>
            <a:pPr algn="l"/>
            <a:r>
              <a:rPr lang="en-US" sz="1600" err="1"/>
              <a:t>θ</a:t>
            </a:r>
            <a:r>
              <a:rPr lang="en-US" sz="1600"/>
              <a:t> near 180</a:t>
            </a:r>
          </a:p>
          <a:p>
            <a:pPr algn="l"/>
            <a:r>
              <a:rPr lang="en-US" sz="1600"/>
              <a:t>cos(</a:t>
            </a:r>
            <a:r>
              <a:rPr lang="en-US" sz="1600" err="1"/>
              <a:t>θ</a:t>
            </a:r>
            <a:r>
              <a:rPr lang="en-US" sz="1600"/>
              <a:t>) near -1</a:t>
            </a:r>
          </a:p>
        </p:txBody>
      </p:sp>
      <p:sp>
        <p:nvSpPr>
          <p:cNvPr id="27" name="TextBox 26">
            <a:extLst>
              <a:ext uri="{FF2B5EF4-FFF2-40B4-BE49-F238E27FC236}">
                <a16:creationId xmlns:a16="http://schemas.microsoft.com/office/drawing/2014/main" id="{1E706DBB-C63D-C882-88B9-F2A312178F0D}"/>
              </a:ext>
            </a:extLst>
          </p:cNvPr>
          <p:cNvSpPr txBox="1"/>
          <p:nvPr/>
        </p:nvSpPr>
        <p:spPr>
          <a:xfrm>
            <a:off x="852571" y="3140164"/>
            <a:ext cx="3330353" cy="1231106"/>
          </a:xfrm>
          <a:prstGeom prst="rect">
            <a:avLst/>
          </a:prstGeom>
          <a:solidFill>
            <a:schemeClr val="tx1"/>
          </a:solidFill>
          <a:ln>
            <a:noFill/>
          </a:ln>
        </p:spPr>
        <p:txBody>
          <a:bodyPr wrap="square" lIns="0" tIns="0" rIns="0" bIns="0" rtlCol="0">
            <a:spAutoFit/>
          </a:bodyPr>
          <a:lstStyle/>
          <a:p>
            <a:r>
              <a:rPr lang="en-US" sz="2000" b="0" dirty="0">
                <a:solidFill>
                  <a:srgbClr val="0000FF"/>
                </a:solidFill>
                <a:effectLst/>
                <a:latin typeface="Menlo" panose="020B0609030804020204" pitchFamily="49" charset="0"/>
              </a:rPr>
              <a:t>def</a:t>
            </a:r>
            <a:r>
              <a:rPr lang="en-US" sz="2000" b="0" dirty="0">
                <a:solidFill>
                  <a:srgbClr val="000000"/>
                </a:solidFill>
                <a:effectLst/>
                <a:latin typeface="Menlo" panose="020B0609030804020204" pitchFamily="49" charset="0"/>
              </a:rPr>
              <a:t> </a:t>
            </a:r>
            <a:r>
              <a:rPr lang="en-US" sz="2000" b="0" dirty="0" err="1">
                <a:solidFill>
                  <a:srgbClr val="795E26"/>
                </a:solidFill>
                <a:effectLst/>
                <a:latin typeface="Menlo" panose="020B0609030804020204" pitchFamily="49" charset="0"/>
              </a:rPr>
              <a:t>cosine_sim</a:t>
            </a:r>
            <a:r>
              <a:rPr lang="en-US" sz="2000" b="0" dirty="0">
                <a:solidFill>
                  <a:srgbClr val="000000"/>
                </a:solidFill>
                <a:effectLst/>
                <a:latin typeface="Menlo" panose="020B0609030804020204" pitchFamily="49" charset="0"/>
              </a:rPr>
              <a:t>(</a:t>
            </a:r>
            <a:r>
              <a:rPr lang="en-US" sz="2000" b="0" dirty="0">
                <a:solidFill>
                  <a:srgbClr val="001080"/>
                </a:solidFill>
                <a:effectLst/>
                <a:latin typeface="Menlo" panose="020B0609030804020204" pitchFamily="49" charset="0"/>
              </a:rPr>
              <a:t>a</a:t>
            </a:r>
            <a:r>
              <a:rPr lang="en-US" sz="2000" b="0" dirty="0">
                <a:solidFill>
                  <a:srgbClr val="000000"/>
                </a:solidFill>
                <a:effectLst/>
                <a:latin typeface="Menlo" panose="020B0609030804020204" pitchFamily="49" charset="0"/>
              </a:rPr>
              <a:t>, </a:t>
            </a:r>
            <a:r>
              <a:rPr lang="en-US" sz="2000" b="0" dirty="0">
                <a:solidFill>
                  <a:srgbClr val="001080"/>
                </a:solidFill>
                <a:effectLst/>
                <a:latin typeface="Menlo" panose="020B0609030804020204" pitchFamily="49" charset="0"/>
              </a:rPr>
              <a:t>b</a:t>
            </a:r>
            <a:r>
              <a:rPr lang="en-US" sz="2000" b="0" dirty="0">
                <a:solidFill>
                  <a:srgbClr val="000000"/>
                </a:solidFill>
                <a:effectLst/>
                <a:latin typeface="Menlo" panose="020B0609030804020204" pitchFamily="49" charset="0"/>
              </a:rPr>
              <a:t>):</a:t>
            </a:r>
          </a:p>
          <a:p>
            <a:r>
              <a:rPr lang="en-US" sz="2000" dirty="0"/>
              <a:t>  </a:t>
            </a:r>
            <a:r>
              <a:rPr lang="en-US" sz="2000" b="0" dirty="0">
                <a:solidFill>
                  <a:srgbClr val="AF00DB"/>
                </a:solidFill>
                <a:effectLst/>
                <a:latin typeface="Menlo" panose="020B0609030804020204" pitchFamily="49" charset="0"/>
              </a:rPr>
              <a:t>return</a:t>
            </a:r>
            <a:r>
              <a:rPr lang="en-US" sz="2000" b="0" dirty="0">
                <a:solidFill>
                  <a:srgbClr val="000000"/>
                </a:solidFill>
                <a:effectLst/>
                <a:latin typeface="Menlo" panose="020B0609030804020204" pitchFamily="49" charset="0"/>
              </a:rPr>
              <a:t> </a:t>
            </a:r>
            <a:r>
              <a:rPr lang="en-US" sz="2000" b="0" dirty="0">
                <a:solidFill>
                  <a:srgbClr val="795E26"/>
                </a:solidFill>
                <a:effectLst/>
                <a:latin typeface="Menlo" panose="020B0609030804020204" pitchFamily="49" charset="0"/>
              </a:rPr>
              <a:t>dot</a:t>
            </a:r>
            <a:r>
              <a:rPr lang="en-US" sz="2000" b="0" dirty="0">
                <a:solidFill>
                  <a:srgbClr val="000000"/>
                </a:solidFill>
                <a:effectLst/>
                <a:latin typeface="Menlo" panose="020B0609030804020204" pitchFamily="49" charset="0"/>
              </a:rPr>
              <a:t>(</a:t>
            </a:r>
            <a:r>
              <a:rPr lang="en-US" sz="2000" b="0" dirty="0">
                <a:solidFill>
                  <a:srgbClr val="001080"/>
                </a:solidFill>
                <a:effectLst/>
                <a:latin typeface="Menlo" panose="020B0609030804020204" pitchFamily="49" charset="0"/>
              </a:rPr>
              <a:t>a</a:t>
            </a:r>
            <a:r>
              <a:rPr lang="en-US" sz="2000" b="0" dirty="0">
                <a:solidFill>
                  <a:srgbClr val="000000"/>
                </a:solidFill>
                <a:effectLst/>
                <a:latin typeface="Menlo" panose="020B0609030804020204" pitchFamily="49" charset="0"/>
              </a:rPr>
              <a:t>, </a:t>
            </a:r>
            <a:r>
              <a:rPr lang="en-US" sz="2000" b="0" dirty="0">
                <a:solidFill>
                  <a:srgbClr val="001080"/>
                </a:solidFill>
                <a:effectLst/>
                <a:latin typeface="Menlo" panose="020B0609030804020204" pitchFamily="49" charset="0"/>
              </a:rPr>
              <a:t>b</a:t>
            </a:r>
            <a:r>
              <a:rPr lang="en-US" sz="2000" b="0" dirty="0">
                <a:solidFill>
                  <a:srgbClr val="000000"/>
                </a:solidFill>
                <a:effectLst/>
                <a:latin typeface="Menlo" panose="020B0609030804020204" pitchFamily="49" charset="0"/>
              </a:rPr>
              <a:t>) /</a:t>
            </a:r>
          </a:p>
          <a:p>
            <a:r>
              <a:rPr lang="en-US" sz="2000" dirty="0">
                <a:solidFill>
                  <a:srgbClr val="000000"/>
                </a:solidFill>
                <a:latin typeface="Menlo" panose="020B0609030804020204" pitchFamily="49" charset="0"/>
              </a:rPr>
              <a:t>  </a:t>
            </a:r>
            <a:r>
              <a:rPr lang="en-US" sz="2000" b="0" dirty="0">
                <a:solidFill>
                  <a:srgbClr val="000000"/>
                </a:solidFill>
                <a:effectLst/>
                <a:latin typeface="Menlo" panose="020B0609030804020204" pitchFamily="49" charset="0"/>
              </a:rPr>
              <a:t>(</a:t>
            </a:r>
            <a:r>
              <a:rPr lang="en-US" sz="2000" b="0" dirty="0">
                <a:solidFill>
                  <a:srgbClr val="795E26"/>
                </a:solidFill>
                <a:effectLst/>
                <a:latin typeface="Menlo" panose="020B0609030804020204" pitchFamily="49" charset="0"/>
              </a:rPr>
              <a:t>mag</a:t>
            </a:r>
            <a:r>
              <a:rPr lang="en-US" sz="2000" b="0" dirty="0">
                <a:solidFill>
                  <a:srgbClr val="000000"/>
                </a:solidFill>
                <a:effectLst/>
                <a:latin typeface="Menlo" panose="020B0609030804020204" pitchFamily="49" charset="0"/>
              </a:rPr>
              <a:t>(</a:t>
            </a:r>
            <a:r>
              <a:rPr lang="en-US" sz="2000" b="0" dirty="0">
                <a:solidFill>
                  <a:srgbClr val="001080"/>
                </a:solidFill>
                <a:effectLst/>
                <a:latin typeface="Menlo" panose="020B0609030804020204" pitchFamily="49" charset="0"/>
              </a:rPr>
              <a:t>a</a:t>
            </a:r>
            <a:r>
              <a:rPr lang="en-US" sz="2000" b="0" dirty="0">
                <a:solidFill>
                  <a:srgbClr val="000000"/>
                </a:solidFill>
                <a:effectLst/>
                <a:latin typeface="Menlo" panose="020B0609030804020204" pitchFamily="49" charset="0"/>
              </a:rPr>
              <a:t>) </a:t>
            </a:r>
            <a:r>
              <a:rPr lang="en-US" sz="2000" b="0" dirty="0">
                <a:solidFill>
                  <a:srgbClr val="795E26"/>
                </a:solidFill>
                <a:effectLst/>
                <a:latin typeface="Menlo" panose="020B0609030804020204" pitchFamily="49" charset="0"/>
              </a:rPr>
              <a:t>*</a:t>
            </a:r>
            <a:r>
              <a:rPr lang="en-US" sz="2000" dirty="0">
                <a:solidFill>
                  <a:srgbClr val="000000"/>
                </a:solidFill>
                <a:latin typeface="Menlo" panose="020B0609030804020204" pitchFamily="49" charset="0"/>
              </a:rPr>
              <a:t> </a:t>
            </a:r>
            <a:r>
              <a:rPr lang="en-US" sz="2000" b="0" dirty="0">
                <a:solidFill>
                  <a:srgbClr val="795E26"/>
                </a:solidFill>
                <a:effectLst/>
                <a:latin typeface="Menlo" panose="020B0609030804020204" pitchFamily="49" charset="0"/>
              </a:rPr>
              <a:t>mag</a:t>
            </a:r>
            <a:r>
              <a:rPr lang="en-US" sz="2000" b="0" dirty="0">
                <a:solidFill>
                  <a:srgbClr val="000000"/>
                </a:solidFill>
                <a:effectLst/>
                <a:latin typeface="Menlo" panose="020B0609030804020204" pitchFamily="49" charset="0"/>
              </a:rPr>
              <a:t>(</a:t>
            </a:r>
            <a:r>
              <a:rPr lang="en-US" sz="2000" b="0" dirty="0">
                <a:solidFill>
                  <a:srgbClr val="001080"/>
                </a:solidFill>
                <a:effectLst/>
                <a:latin typeface="Menlo" panose="020B0609030804020204" pitchFamily="49" charset="0"/>
              </a:rPr>
              <a:t>b</a:t>
            </a:r>
            <a:r>
              <a:rPr lang="en-US" sz="2000" b="0" dirty="0">
                <a:solidFill>
                  <a:srgbClr val="000000"/>
                </a:solidFill>
                <a:effectLst/>
                <a:latin typeface="Menlo" panose="020B0609030804020204" pitchFamily="49" charset="0"/>
              </a:rPr>
              <a:t>))</a:t>
            </a:r>
          </a:p>
          <a:p>
            <a:pPr algn="l"/>
            <a:endParaRPr lang="en-US" sz="2000" dirty="0"/>
          </a:p>
        </p:txBody>
      </p:sp>
      <p:sp>
        <p:nvSpPr>
          <p:cNvPr id="29" name="TextBox 28">
            <a:extLst>
              <a:ext uri="{FF2B5EF4-FFF2-40B4-BE49-F238E27FC236}">
                <a16:creationId xmlns:a16="http://schemas.microsoft.com/office/drawing/2014/main" id="{1DBFB0EC-816A-C6B9-2C62-218BBDC4AD4C}"/>
              </a:ext>
            </a:extLst>
          </p:cNvPr>
          <p:cNvSpPr txBox="1"/>
          <p:nvPr/>
        </p:nvSpPr>
        <p:spPr>
          <a:xfrm>
            <a:off x="6601257" y="4806991"/>
            <a:ext cx="4140820" cy="246221"/>
          </a:xfrm>
          <a:prstGeom prst="rect">
            <a:avLst/>
          </a:prstGeom>
          <a:noFill/>
        </p:spPr>
        <p:txBody>
          <a:bodyPr wrap="square" lIns="0" tIns="0" rIns="0" bIns="0" rtlCol="0">
            <a:spAutoFit/>
          </a:bodyPr>
          <a:lstStyle/>
          <a:p>
            <a:pPr algn="l"/>
            <a:r>
              <a:rPr lang="en-US" sz="1600"/>
              <a:t>*For ada-002, cos(</a:t>
            </a:r>
            <a:r>
              <a:rPr lang="en-US" sz="1600" err="1"/>
              <a:t>θ</a:t>
            </a:r>
            <a:r>
              <a:rPr lang="en-US" sz="1600"/>
              <a:t>) values range from 0.7-1</a:t>
            </a:r>
          </a:p>
        </p:txBody>
      </p:sp>
    </p:spTree>
    <p:extLst>
      <p:ext uri="{BB962C8B-B14F-4D97-AF65-F5344CB8AC3E}">
        <p14:creationId xmlns:p14="http://schemas.microsoft.com/office/powerpoint/2010/main" val="217162484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21CC-4656-8F51-19D9-222ED2F2C12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9BB1352-E8FC-55A0-E6BE-7919022B1B03}"/>
              </a:ext>
            </a:extLst>
          </p:cNvPr>
          <p:cNvSpPr>
            <a:spLocks noGrp="1"/>
          </p:cNvSpPr>
          <p:nvPr>
            <p:ph type="title"/>
          </p:nvPr>
        </p:nvSpPr>
        <p:spPr/>
        <p:txBody>
          <a:bodyPr wrap="square" anchor="t">
            <a:normAutofit/>
          </a:bodyPr>
          <a:lstStyle/>
          <a:p>
            <a:r>
              <a:rPr lang="en-US"/>
              <a:t>Vector search</a:t>
            </a:r>
          </a:p>
        </p:txBody>
      </p:sp>
      <p:sp>
        <p:nvSpPr>
          <p:cNvPr id="5" name="Content Placeholder 4">
            <a:extLst>
              <a:ext uri="{FF2B5EF4-FFF2-40B4-BE49-F238E27FC236}">
                <a16:creationId xmlns:a16="http://schemas.microsoft.com/office/drawing/2014/main" id="{1C25BB95-789A-F045-84CD-955D5F24C908}"/>
              </a:ext>
            </a:extLst>
          </p:cNvPr>
          <p:cNvSpPr>
            <a:spLocks noGrp="1"/>
          </p:cNvSpPr>
          <p:nvPr>
            <p:ph sz="quarter" idx="12"/>
          </p:nvPr>
        </p:nvSpPr>
        <p:spPr>
          <a:xfrm>
            <a:off x="588263" y="1426659"/>
            <a:ext cx="11109366" cy="1105636"/>
          </a:xfrm>
        </p:spPr>
        <p:txBody>
          <a:bodyPr wrap="square">
            <a:normAutofit/>
          </a:bodyPr>
          <a:lstStyle/>
          <a:p>
            <a:pPr marL="685800" lvl="1" indent="-457200">
              <a:lnSpc>
                <a:spcPct val="90000"/>
              </a:lnSpc>
              <a:buFont typeface="+mj-lt"/>
              <a:buAutoNum type="arabicPeriod"/>
            </a:pPr>
            <a:r>
              <a:rPr lang="en-US" sz="2400"/>
              <a:t>Compute the embedding vector for the query</a:t>
            </a:r>
          </a:p>
          <a:p>
            <a:pPr marL="685800" lvl="1" indent="-457200">
              <a:lnSpc>
                <a:spcPct val="90000"/>
              </a:lnSpc>
              <a:buFont typeface="+mj-lt"/>
              <a:buAutoNum type="arabicPeriod"/>
            </a:pPr>
            <a:r>
              <a:rPr lang="en-US" sz="2400"/>
              <a:t>Find K closest vectors for the query vector</a:t>
            </a:r>
          </a:p>
          <a:p>
            <a:pPr lvl="3">
              <a:lnSpc>
                <a:spcPct val="90000"/>
              </a:lnSpc>
            </a:pPr>
            <a:r>
              <a:rPr lang="en-US" sz="1800"/>
              <a:t>Search exhaustively or using approximations</a:t>
            </a:r>
          </a:p>
        </p:txBody>
      </p:sp>
      <p:grpSp>
        <p:nvGrpSpPr>
          <p:cNvPr id="41" name="Group 40">
            <a:extLst>
              <a:ext uri="{FF2B5EF4-FFF2-40B4-BE49-F238E27FC236}">
                <a16:creationId xmlns:a16="http://schemas.microsoft.com/office/drawing/2014/main" id="{EB14897E-2C40-076E-5D26-AF3543DB239B}"/>
              </a:ext>
            </a:extLst>
          </p:cNvPr>
          <p:cNvGrpSpPr/>
          <p:nvPr/>
        </p:nvGrpSpPr>
        <p:grpSpPr>
          <a:xfrm>
            <a:off x="836341" y="2843559"/>
            <a:ext cx="10861288" cy="1138278"/>
            <a:chOff x="836341" y="2843559"/>
            <a:chExt cx="10861288" cy="1138278"/>
          </a:xfrm>
        </p:grpSpPr>
        <p:cxnSp>
          <p:nvCxnSpPr>
            <p:cNvPr id="10" name="Straight Arrow Connector 9">
              <a:extLst>
                <a:ext uri="{FF2B5EF4-FFF2-40B4-BE49-F238E27FC236}">
                  <a16:creationId xmlns:a16="http://schemas.microsoft.com/office/drawing/2014/main" id="{6844FBBA-BD11-559E-2FF1-F9B20492ABC5}"/>
                </a:ext>
              </a:extLst>
            </p:cNvPr>
            <p:cNvCxnSpPr>
              <a:cxnSpLocks/>
              <a:endCxn id="14" idx="1"/>
            </p:cNvCxnSpPr>
            <p:nvPr/>
          </p:nvCxnSpPr>
          <p:spPr>
            <a:xfrm>
              <a:off x="836341" y="3429000"/>
              <a:ext cx="135487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034A3F7-DF78-4F58-4C86-68B4BBCFE2B9}"/>
                </a:ext>
              </a:extLst>
            </p:cNvPr>
            <p:cNvSpPr txBox="1"/>
            <p:nvPr/>
          </p:nvSpPr>
          <p:spPr>
            <a:xfrm>
              <a:off x="914398" y="3055166"/>
              <a:ext cx="1148576" cy="307777"/>
            </a:xfrm>
            <a:prstGeom prst="rect">
              <a:avLst/>
            </a:prstGeom>
            <a:noFill/>
          </p:spPr>
          <p:txBody>
            <a:bodyPr wrap="square" lIns="0" tIns="0" rIns="0" bIns="0" rtlCol="0">
              <a:spAutoFit/>
            </a:bodyPr>
            <a:lstStyle/>
            <a:p>
              <a:pPr algn="ctr"/>
              <a:r>
                <a:rPr lang="en-US" sz="2000"/>
                <a:t>Query</a:t>
              </a:r>
            </a:p>
          </p:txBody>
        </p:sp>
        <p:sp>
          <p:nvSpPr>
            <p:cNvPr id="14" name="Rounded Rectangle 13">
              <a:extLst>
                <a:ext uri="{FF2B5EF4-FFF2-40B4-BE49-F238E27FC236}">
                  <a16:creationId xmlns:a16="http://schemas.microsoft.com/office/drawing/2014/main" id="{488EA3A4-D847-3977-3FED-C2213C26C77C}"/>
                </a:ext>
              </a:extLst>
            </p:cNvPr>
            <p:cNvSpPr/>
            <p:nvPr/>
          </p:nvSpPr>
          <p:spPr bwMode="auto">
            <a:xfrm>
              <a:off x="2191212" y="2876163"/>
              <a:ext cx="2659568" cy="1105674"/>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Compute embedding vector</a:t>
              </a:r>
            </a:p>
          </p:txBody>
        </p:sp>
        <p:cxnSp>
          <p:nvCxnSpPr>
            <p:cNvPr id="15" name="Straight Arrow Connector 14">
              <a:extLst>
                <a:ext uri="{FF2B5EF4-FFF2-40B4-BE49-F238E27FC236}">
                  <a16:creationId xmlns:a16="http://schemas.microsoft.com/office/drawing/2014/main" id="{43149261-AEB8-F571-03EF-115AFED4982C}"/>
                </a:ext>
              </a:extLst>
            </p:cNvPr>
            <p:cNvCxnSpPr>
              <a:cxnSpLocks/>
            </p:cNvCxnSpPr>
            <p:nvPr/>
          </p:nvCxnSpPr>
          <p:spPr>
            <a:xfrm>
              <a:off x="4850780" y="3440151"/>
              <a:ext cx="20183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5793509-1AA5-B3C7-D736-60389D86C4A8}"/>
                </a:ext>
              </a:extLst>
            </p:cNvPr>
            <p:cNvSpPr txBox="1"/>
            <p:nvPr/>
          </p:nvSpPr>
          <p:spPr>
            <a:xfrm>
              <a:off x="4979018" y="3055166"/>
              <a:ext cx="1839955" cy="307777"/>
            </a:xfrm>
            <a:prstGeom prst="rect">
              <a:avLst/>
            </a:prstGeom>
            <a:noFill/>
          </p:spPr>
          <p:txBody>
            <a:bodyPr wrap="square" lIns="0" tIns="0" rIns="0" bIns="0" rtlCol="0">
              <a:spAutoFit/>
            </a:bodyPr>
            <a:lstStyle/>
            <a:p>
              <a:pPr algn="ctr"/>
              <a:r>
                <a:rPr lang="en-US" sz="2000"/>
                <a:t>Query vector</a:t>
              </a:r>
            </a:p>
          </p:txBody>
        </p:sp>
        <p:sp>
          <p:nvSpPr>
            <p:cNvPr id="22" name="Rounded Rectangle 21">
              <a:extLst>
                <a:ext uri="{FF2B5EF4-FFF2-40B4-BE49-F238E27FC236}">
                  <a16:creationId xmlns:a16="http://schemas.microsoft.com/office/drawing/2014/main" id="{F71C2947-6831-1D7A-055A-E544A0680A57}"/>
                </a:ext>
              </a:extLst>
            </p:cNvPr>
            <p:cNvSpPr/>
            <p:nvPr/>
          </p:nvSpPr>
          <p:spPr bwMode="auto">
            <a:xfrm>
              <a:off x="6869152" y="2843559"/>
              <a:ext cx="2520176" cy="1105674"/>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Search</a:t>
              </a:r>
            </a:p>
            <a:p>
              <a:pPr algn="ctr" defTabSz="932472" fontAlgn="base">
                <a:spcBef>
                  <a:spcPct val="0"/>
                </a:spcBef>
                <a:spcAft>
                  <a:spcPct val="0"/>
                </a:spcAft>
              </a:pPr>
              <a:r>
                <a:rPr lang="en-US" sz="2000">
                  <a:solidFill>
                    <a:srgbClr val="FFFFFF"/>
                  </a:solidFill>
                  <a:ea typeface="Segoe UI" pitchFamily="34" charset="0"/>
                  <a:cs typeface="Segoe UI" pitchFamily="34" charset="0"/>
                </a:rPr>
                <a:t>existing vectors</a:t>
              </a:r>
            </a:p>
          </p:txBody>
        </p:sp>
        <p:cxnSp>
          <p:nvCxnSpPr>
            <p:cNvPr id="28" name="Straight Arrow Connector 27">
              <a:extLst>
                <a:ext uri="{FF2B5EF4-FFF2-40B4-BE49-F238E27FC236}">
                  <a16:creationId xmlns:a16="http://schemas.microsoft.com/office/drawing/2014/main" id="{CBC7DB92-D1BA-988F-6927-60B4A8A4F32D}"/>
                </a:ext>
              </a:extLst>
            </p:cNvPr>
            <p:cNvCxnSpPr>
              <a:cxnSpLocks/>
            </p:cNvCxnSpPr>
            <p:nvPr/>
          </p:nvCxnSpPr>
          <p:spPr>
            <a:xfrm>
              <a:off x="9389328" y="3362943"/>
              <a:ext cx="230830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DE2BF5C-8271-23F3-FCE0-24CAA67F7293}"/>
                </a:ext>
              </a:extLst>
            </p:cNvPr>
            <p:cNvSpPr txBox="1"/>
            <p:nvPr/>
          </p:nvSpPr>
          <p:spPr>
            <a:xfrm>
              <a:off x="9350296" y="2963634"/>
              <a:ext cx="2256487" cy="307777"/>
            </a:xfrm>
            <a:prstGeom prst="rect">
              <a:avLst/>
            </a:prstGeom>
            <a:noFill/>
          </p:spPr>
          <p:txBody>
            <a:bodyPr wrap="square" lIns="0" tIns="0" rIns="0" bIns="0" rtlCol="0">
              <a:spAutoFit/>
            </a:bodyPr>
            <a:lstStyle/>
            <a:p>
              <a:pPr algn="ctr"/>
              <a:r>
                <a:rPr lang="en-US" sz="2000"/>
                <a:t>K closest vectors</a:t>
              </a:r>
            </a:p>
          </p:txBody>
        </p:sp>
      </p:grpSp>
      <p:grpSp>
        <p:nvGrpSpPr>
          <p:cNvPr id="39" name="Group 38">
            <a:extLst>
              <a:ext uri="{FF2B5EF4-FFF2-40B4-BE49-F238E27FC236}">
                <a16:creationId xmlns:a16="http://schemas.microsoft.com/office/drawing/2014/main" id="{5E1A5981-8FCA-EB25-6070-3641B159C2A4}"/>
              </a:ext>
            </a:extLst>
          </p:cNvPr>
          <p:cNvGrpSpPr/>
          <p:nvPr/>
        </p:nvGrpSpPr>
        <p:grpSpPr>
          <a:xfrm>
            <a:off x="836341" y="4413176"/>
            <a:ext cx="10861288" cy="1296716"/>
            <a:chOff x="836341" y="4588839"/>
            <a:chExt cx="10861288" cy="1296716"/>
          </a:xfrm>
        </p:grpSpPr>
        <p:cxnSp>
          <p:nvCxnSpPr>
            <p:cNvPr id="31" name="Straight Arrow Connector 30">
              <a:extLst>
                <a:ext uri="{FF2B5EF4-FFF2-40B4-BE49-F238E27FC236}">
                  <a16:creationId xmlns:a16="http://schemas.microsoft.com/office/drawing/2014/main" id="{6442AEDC-809C-5879-7D1F-7F9B1CAD3DDE}"/>
                </a:ext>
              </a:extLst>
            </p:cNvPr>
            <p:cNvCxnSpPr>
              <a:cxnSpLocks/>
              <a:endCxn id="33" idx="1"/>
            </p:cNvCxnSpPr>
            <p:nvPr/>
          </p:nvCxnSpPr>
          <p:spPr>
            <a:xfrm>
              <a:off x="836341" y="5332718"/>
              <a:ext cx="135487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519B4F8-54EA-E070-4119-3B687DA1818B}"/>
                </a:ext>
              </a:extLst>
            </p:cNvPr>
            <p:cNvSpPr txBox="1"/>
            <p:nvPr/>
          </p:nvSpPr>
          <p:spPr>
            <a:xfrm>
              <a:off x="836341" y="4931117"/>
              <a:ext cx="1226633" cy="307777"/>
            </a:xfrm>
            <a:prstGeom prst="rect">
              <a:avLst/>
            </a:prstGeom>
            <a:noFill/>
          </p:spPr>
          <p:txBody>
            <a:bodyPr wrap="square" lIns="0" tIns="0" rIns="0" bIns="0" rtlCol="0">
              <a:spAutoFit/>
            </a:bodyPr>
            <a:lstStyle/>
            <a:p>
              <a:pPr algn="ctr"/>
              <a:r>
                <a:rPr lang="en-US" sz="2000"/>
                <a:t>“tortoise”</a:t>
              </a:r>
            </a:p>
          </p:txBody>
        </p:sp>
        <p:sp>
          <p:nvSpPr>
            <p:cNvPr id="33" name="Rounded Rectangle 32">
              <a:extLst>
                <a:ext uri="{FF2B5EF4-FFF2-40B4-BE49-F238E27FC236}">
                  <a16:creationId xmlns:a16="http://schemas.microsoft.com/office/drawing/2014/main" id="{3CEC2AB8-ACDE-AC51-C5D8-324CD2C6F02E}"/>
                </a:ext>
              </a:extLst>
            </p:cNvPr>
            <p:cNvSpPr/>
            <p:nvPr/>
          </p:nvSpPr>
          <p:spPr bwMode="auto">
            <a:xfrm>
              <a:off x="2191212" y="4779881"/>
              <a:ext cx="2659568" cy="1105674"/>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err="1">
                  <a:solidFill>
                    <a:srgbClr val="FFFFFF"/>
                  </a:solidFill>
                  <a:ea typeface="Segoe UI" pitchFamily="34" charset="0"/>
                  <a:cs typeface="Segoe UI" pitchFamily="34" charset="0"/>
                </a:rPr>
                <a:t>OpenAI</a:t>
              </a:r>
              <a:r>
                <a:rPr lang="en-US" sz="2000">
                  <a:solidFill>
                    <a:srgbClr val="FFFFFF"/>
                  </a:solidFill>
                  <a:ea typeface="Segoe UI" pitchFamily="34" charset="0"/>
                  <a:cs typeface="Segoe UI" pitchFamily="34" charset="0"/>
                </a:rPr>
                <a:t> ada-002 create embedding</a:t>
              </a:r>
            </a:p>
          </p:txBody>
        </p:sp>
        <p:cxnSp>
          <p:nvCxnSpPr>
            <p:cNvPr id="34" name="Straight Arrow Connector 33">
              <a:extLst>
                <a:ext uri="{FF2B5EF4-FFF2-40B4-BE49-F238E27FC236}">
                  <a16:creationId xmlns:a16="http://schemas.microsoft.com/office/drawing/2014/main" id="{3EFB70A6-41E0-013D-D434-F6FA815FD9D2}"/>
                </a:ext>
              </a:extLst>
            </p:cNvPr>
            <p:cNvCxnSpPr>
              <a:cxnSpLocks/>
            </p:cNvCxnSpPr>
            <p:nvPr/>
          </p:nvCxnSpPr>
          <p:spPr>
            <a:xfrm>
              <a:off x="4850780" y="5343869"/>
              <a:ext cx="201837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438DD6B-AA5C-B980-A0F8-C6AC507D1BDC}"/>
                </a:ext>
              </a:extLst>
            </p:cNvPr>
            <p:cNvSpPr txBox="1"/>
            <p:nvPr/>
          </p:nvSpPr>
          <p:spPr>
            <a:xfrm>
              <a:off x="4939988" y="4747277"/>
              <a:ext cx="1839955" cy="492443"/>
            </a:xfrm>
            <a:prstGeom prst="rect">
              <a:avLst/>
            </a:prstGeom>
            <a:noFill/>
          </p:spPr>
          <p:txBody>
            <a:bodyPr wrap="square" lIns="0" tIns="0" rIns="0" bIns="0" rtlCol="0">
              <a:spAutoFit/>
            </a:bodyPr>
            <a:lstStyle/>
            <a:p>
              <a:pPr algn="ctr"/>
              <a:r>
                <a:rPr lang="en-US" sz="1600"/>
                <a:t>[-0.003335318, -0.0176891904,…]</a:t>
              </a:r>
            </a:p>
          </p:txBody>
        </p:sp>
        <p:sp>
          <p:nvSpPr>
            <p:cNvPr id="36" name="Rounded Rectangle 35">
              <a:extLst>
                <a:ext uri="{FF2B5EF4-FFF2-40B4-BE49-F238E27FC236}">
                  <a16:creationId xmlns:a16="http://schemas.microsoft.com/office/drawing/2014/main" id="{A508D0D2-5211-8A76-1DD8-5498822BB501}"/>
                </a:ext>
              </a:extLst>
            </p:cNvPr>
            <p:cNvSpPr/>
            <p:nvPr/>
          </p:nvSpPr>
          <p:spPr bwMode="auto">
            <a:xfrm>
              <a:off x="6869152" y="4747277"/>
              <a:ext cx="2520176" cy="1105674"/>
            </a:xfrm>
            <a:prstGeom prst="round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Search</a:t>
              </a:r>
            </a:p>
            <a:p>
              <a:pPr algn="ctr" defTabSz="932472" fontAlgn="base">
                <a:spcBef>
                  <a:spcPct val="0"/>
                </a:spcBef>
                <a:spcAft>
                  <a:spcPct val="0"/>
                </a:spcAft>
              </a:pPr>
              <a:r>
                <a:rPr lang="en-US" sz="2000">
                  <a:solidFill>
                    <a:srgbClr val="FFFFFF"/>
                  </a:solidFill>
                  <a:ea typeface="Segoe UI" pitchFamily="34" charset="0"/>
                  <a:cs typeface="Segoe UI" pitchFamily="34" charset="0"/>
                </a:rPr>
                <a:t>existing vectors</a:t>
              </a:r>
            </a:p>
          </p:txBody>
        </p:sp>
        <p:cxnSp>
          <p:nvCxnSpPr>
            <p:cNvPr id="37" name="Straight Arrow Connector 36">
              <a:extLst>
                <a:ext uri="{FF2B5EF4-FFF2-40B4-BE49-F238E27FC236}">
                  <a16:creationId xmlns:a16="http://schemas.microsoft.com/office/drawing/2014/main" id="{B69DAE9D-8F75-EEE5-CF87-F6934D27312F}"/>
                </a:ext>
              </a:extLst>
            </p:cNvPr>
            <p:cNvCxnSpPr>
              <a:cxnSpLocks/>
            </p:cNvCxnSpPr>
            <p:nvPr/>
          </p:nvCxnSpPr>
          <p:spPr>
            <a:xfrm>
              <a:off x="9389328" y="5266661"/>
              <a:ext cx="230830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F7EEEBB-E85F-6387-B432-722A1199A059}"/>
                </a:ext>
              </a:extLst>
            </p:cNvPr>
            <p:cNvSpPr txBox="1"/>
            <p:nvPr/>
          </p:nvSpPr>
          <p:spPr>
            <a:xfrm>
              <a:off x="9415234" y="4588839"/>
              <a:ext cx="2256487" cy="615553"/>
            </a:xfrm>
            <a:prstGeom prst="rect">
              <a:avLst/>
            </a:prstGeom>
            <a:noFill/>
          </p:spPr>
          <p:txBody>
            <a:bodyPr wrap="square" lIns="0" tIns="0" rIns="0" bIns="0" rtlCol="0">
              <a:spAutoFit/>
            </a:bodyPr>
            <a:lstStyle/>
            <a:p>
              <a:pPr algn="ctr"/>
              <a:r>
                <a:rPr lang="en-US" sz="2000"/>
                <a:t>[[“snake”, [-0.122, ..],</a:t>
              </a:r>
            </a:p>
            <a:p>
              <a:pPr algn="ctr"/>
              <a:r>
                <a:rPr lang="en-US" sz="2000"/>
                <a:t>[“frog”, [-0.045, ..]]]</a:t>
              </a:r>
            </a:p>
          </p:txBody>
        </p:sp>
      </p:grpSp>
      <p:sp>
        <p:nvSpPr>
          <p:cNvPr id="40" name="TextBox 39">
            <a:extLst>
              <a:ext uri="{FF2B5EF4-FFF2-40B4-BE49-F238E27FC236}">
                <a16:creationId xmlns:a16="http://schemas.microsoft.com/office/drawing/2014/main" id="{960512EF-B0DD-FE13-6494-C74C75F84C20}"/>
              </a:ext>
            </a:extLst>
          </p:cNvPr>
          <p:cNvSpPr txBox="1"/>
          <p:nvPr/>
        </p:nvSpPr>
        <p:spPr>
          <a:xfrm>
            <a:off x="836040" y="5969039"/>
            <a:ext cx="9247169" cy="307777"/>
          </a:xfrm>
          <a:prstGeom prst="rect">
            <a:avLst/>
          </a:prstGeom>
          <a:noFill/>
        </p:spPr>
        <p:txBody>
          <a:bodyPr wrap="square" lIns="0" tIns="0" rIns="0" bIns="0" rtlCol="0" anchor="t">
            <a:spAutoFit/>
          </a:bodyPr>
          <a:lstStyle/>
          <a:p>
            <a:r>
              <a:rPr lang="en-US" sz="2000" dirty="0"/>
              <a:t>💻 </a:t>
            </a:r>
            <a:r>
              <a:rPr lang="en-US" sz="2000" dirty="0">
                <a:hlinkClick r:id="rId3"/>
              </a:rPr>
              <a:t>Demo: Search vectors with query vector</a:t>
            </a:r>
            <a:r>
              <a:rPr lang="en-US" sz="2000" dirty="0"/>
              <a:t> (</a:t>
            </a:r>
            <a:r>
              <a:rPr lang="en-US" sz="2000" dirty="0">
                <a:latin typeface="Segoe UI_MSFontService"/>
                <a:hlinkClick r:id="rId4"/>
              </a:rPr>
              <a:t>aka.ms/aitour/vectors</a:t>
            </a:r>
            <a:r>
              <a:rPr lang="en-US" sz="2000" dirty="0">
                <a:latin typeface="Segoe UI_MSFontService"/>
              </a:rPr>
              <a:t>)</a:t>
            </a:r>
          </a:p>
        </p:txBody>
      </p:sp>
    </p:spTree>
    <p:extLst>
      <p:ext uri="{BB962C8B-B14F-4D97-AF65-F5344CB8AC3E}">
        <p14:creationId xmlns:p14="http://schemas.microsoft.com/office/powerpoint/2010/main" val="2037279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Vector Search Example</a:t>
            </a:r>
            <a:endParaRPr lang="en-CH" dirty="0"/>
          </a:p>
        </p:txBody>
      </p:sp>
      <p:sp>
        <p:nvSpPr>
          <p:cNvPr id="8" name="Content Placeholder 7">
            <a:extLst>
              <a:ext uri="{FF2B5EF4-FFF2-40B4-BE49-F238E27FC236}">
                <a16:creationId xmlns:a16="http://schemas.microsoft.com/office/drawing/2014/main" id="{E4C0424C-9DCE-889E-7727-AD3DB31220C2}"/>
              </a:ext>
            </a:extLst>
          </p:cNvPr>
          <p:cNvSpPr>
            <a:spLocks noGrp="1"/>
          </p:cNvSpPr>
          <p:nvPr>
            <p:ph sz="quarter" idx="10"/>
          </p:nvPr>
        </p:nvSpPr>
        <p:spPr>
          <a:xfrm>
            <a:off x="588264" y="1395167"/>
            <a:ext cx="11018519" cy="812530"/>
          </a:xfrm>
        </p:spPr>
        <p:txBody>
          <a:bodyPr/>
          <a:lstStyle/>
          <a:p>
            <a:pPr marL="0" indent="0">
              <a:buNone/>
            </a:pPr>
            <a:r>
              <a:rPr lang="en-GB" sz="2400" b="0" dirty="0">
                <a:effectLst/>
                <a:latin typeface="Consolas" panose="020B0609020204030204" pitchFamily="49" charset="0"/>
                <a:cs typeface="Consolas" panose="020B0609020204030204" pitchFamily="49" charset="0"/>
              </a:rPr>
              <a:t>with open(</a:t>
            </a:r>
            <a:r>
              <a:rPr lang="en-GB" sz="2400" b="0" dirty="0">
                <a:solidFill>
                  <a:srgbClr val="FFFF00"/>
                </a:solidFill>
                <a:effectLst/>
                <a:latin typeface="Consolas" panose="020B0609020204030204" pitchFamily="49" charset="0"/>
                <a:cs typeface="Consolas" panose="020B0609020204030204" pitchFamily="49" charset="0"/>
              </a:rPr>
              <a:t>'</a:t>
            </a:r>
            <a:r>
              <a:rPr lang="en-GB" sz="2400" b="0" dirty="0" err="1">
                <a:solidFill>
                  <a:srgbClr val="FFFF00"/>
                </a:solidFill>
                <a:effectLst/>
                <a:latin typeface="Consolas" panose="020B0609020204030204" pitchFamily="49" charset="0"/>
                <a:cs typeface="Consolas" panose="020B0609020204030204" pitchFamily="49" charset="0"/>
              </a:rPr>
              <a:t>openai_movies.json</a:t>
            </a:r>
            <a:r>
              <a:rPr lang="en-GB" sz="2400" b="0" dirty="0">
                <a:effectLst/>
                <a:latin typeface="Consolas" panose="020B0609020204030204" pitchFamily="49" charset="0"/>
                <a:cs typeface="Consolas" panose="020B0609020204030204" pitchFamily="49" charset="0"/>
              </a:rPr>
              <a:t>') as </a:t>
            </a:r>
            <a:r>
              <a:rPr lang="en-GB" sz="2400" b="0" dirty="0" err="1">
                <a:effectLst/>
                <a:latin typeface="Consolas" panose="020B0609020204030204" pitchFamily="49" charset="0"/>
                <a:cs typeface="Consolas" panose="020B0609020204030204" pitchFamily="49" charset="0"/>
              </a:rPr>
              <a:t>json_file</a:t>
            </a:r>
            <a:r>
              <a:rPr lang="en-GB" sz="2400" b="0" dirty="0">
                <a:effectLst/>
                <a:latin typeface="Consolas" panose="020B0609020204030204" pitchFamily="49" charset="0"/>
                <a:cs typeface="Consolas" panose="020B0609020204030204" pitchFamily="49" charset="0"/>
              </a:rPr>
              <a:t>:</a:t>
            </a:r>
          </a:p>
          <a:p>
            <a:pPr marL="0" indent="0">
              <a:buNone/>
            </a:pPr>
            <a:r>
              <a:rPr lang="en-GB" sz="2400" b="0" dirty="0">
                <a:effectLst/>
                <a:latin typeface="Consolas" panose="020B0609020204030204" pitchFamily="49" charset="0"/>
                <a:cs typeface="Consolas" panose="020B0609020204030204" pitchFamily="49" charset="0"/>
              </a:rPr>
              <a:t>	</a:t>
            </a:r>
            <a:r>
              <a:rPr lang="en-GB" sz="2400" b="0" dirty="0" err="1">
                <a:solidFill>
                  <a:srgbClr val="FFFF00"/>
                </a:solidFill>
                <a:effectLst/>
                <a:latin typeface="Consolas" panose="020B0609020204030204" pitchFamily="49" charset="0"/>
                <a:cs typeface="Consolas" panose="020B0609020204030204" pitchFamily="49" charset="0"/>
              </a:rPr>
              <a:t>movie_vectors</a:t>
            </a:r>
            <a:r>
              <a:rPr lang="en-GB" sz="2400" b="0" dirty="0">
                <a:solidFill>
                  <a:srgbClr val="FFFF00"/>
                </a:solidFill>
                <a:effectLst/>
                <a:latin typeface="Consolas" panose="020B0609020204030204" pitchFamily="49" charset="0"/>
                <a:cs typeface="Consolas" panose="020B0609020204030204" pitchFamily="49" charset="0"/>
              </a:rPr>
              <a:t> </a:t>
            </a:r>
            <a:r>
              <a:rPr lang="en-GB" sz="2400" b="0" dirty="0">
                <a:effectLst/>
                <a:latin typeface="Consolas" panose="020B0609020204030204" pitchFamily="49" charset="0"/>
                <a:cs typeface="Consolas" panose="020B0609020204030204" pitchFamily="49" charset="0"/>
              </a:rPr>
              <a:t>= </a:t>
            </a:r>
            <a:r>
              <a:rPr lang="en-GB" sz="2400" b="0" dirty="0" err="1">
                <a:effectLst/>
                <a:latin typeface="Consolas" panose="020B0609020204030204" pitchFamily="49" charset="0"/>
                <a:cs typeface="Consolas" panose="020B0609020204030204" pitchFamily="49" charset="0"/>
              </a:rPr>
              <a:t>json.load</a:t>
            </a:r>
            <a:r>
              <a:rPr lang="en-GB" sz="2400" b="0" dirty="0">
                <a:effectLst/>
                <a:latin typeface="Consolas" panose="020B0609020204030204" pitchFamily="49" charset="0"/>
                <a:cs typeface="Consolas" panose="020B0609020204030204" pitchFamily="49" charset="0"/>
              </a:rPr>
              <a:t>(</a:t>
            </a:r>
            <a:r>
              <a:rPr lang="en-GB" sz="2400" b="0" dirty="0" err="1">
                <a:effectLst/>
                <a:latin typeface="Consolas" panose="020B0609020204030204" pitchFamily="49" charset="0"/>
                <a:cs typeface="Consolas" panose="020B0609020204030204" pitchFamily="49" charset="0"/>
              </a:rPr>
              <a:t>json_file</a:t>
            </a:r>
            <a:r>
              <a:rPr lang="en-GB" sz="2400" b="0" dirty="0">
                <a:effectLst/>
                <a:latin typeface="Consolas" panose="020B0609020204030204" pitchFamily="49" charset="0"/>
                <a:cs typeface="Consolas" panose="020B0609020204030204" pitchFamily="49" charset="0"/>
              </a:rPr>
              <a:t>)</a:t>
            </a:r>
          </a:p>
        </p:txBody>
      </p:sp>
      <p:pic>
        <p:nvPicPr>
          <p:cNvPr id="4" name="Picture 3">
            <a:extLst>
              <a:ext uri="{FF2B5EF4-FFF2-40B4-BE49-F238E27FC236}">
                <a16:creationId xmlns:a16="http://schemas.microsoft.com/office/drawing/2014/main" id="{17CFAC53-B513-AA1C-599B-28DCB2646591}"/>
              </a:ext>
            </a:extLst>
          </p:cNvPr>
          <p:cNvPicPr>
            <a:picLocks noChangeAspect="1"/>
          </p:cNvPicPr>
          <p:nvPr/>
        </p:nvPicPr>
        <p:blipFill>
          <a:blip r:embed="rId3"/>
          <a:stretch>
            <a:fillRect/>
          </a:stretch>
        </p:blipFill>
        <p:spPr>
          <a:xfrm>
            <a:off x="944817" y="2591666"/>
            <a:ext cx="4584762" cy="3689422"/>
          </a:xfrm>
          <a:prstGeom prst="rect">
            <a:avLst/>
          </a:prstGeom>
        </p:spPr>
      </p:pic>
      <p:pic>
        <p:nvPicPr>
          <p:cNvPr id="5" name="Picture 4">
            <a:extLst>
              <a:ext uri="{FF2B5EF4-FFF2-40B4-BE49-F238E27FC236}">
                <a16:creationId xmlns:a16="http://schemas.microsoft.com/office/drawing/2014/main" id="{094B03A6-8A79-D90D-DA31-677FAA0FDC9B}"/>
              </a:ext>
            </a:extLst>
          </p:cNvPr>
          <p:cNvPicPr>
            <a:picLocks noChangeAspect="1"/>
          </p:cNvPicPr>
          <p:nvPr/>
        </p:nvPicPr>
        <p:blipFill>
          <a:blip r:embed="rId4"/>
          <a:stretch>
            <a:fillRect/>
          </a:stretch>
        </p:blipFill>
        <p:spPr>
          <a:xfrm>
            <a:off x="7003131" y="2591666"/>
            <a:ext cx="4244052" cy="3628972"/>
          </a:xfrm>
          <a:prstGeom prst="rect">
            <a:avLst/>
          </a:prstGeom>
        </p:spPr>
      </p:pic>
    </p:spTree>
    <p:extLst>
      <p:ext uri="{BB962C8B-B14F-4D97-AF65-F5344CB8AC3E}">
        <p14:creationId xmlns:p14="http://schemas.microsoft.com/office/powerpoint/2010/main" val="12205973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Vector Search Example</a:t>
            </a:r>
            <a:endParaRPr lang="en-CH" dirty="0"/>
          </a:p>
        </p:txBody>
      </p:sp>
      <p:sp>
        <p:nvSpPr>
          <p:cNvPr id="8" name="Content Placeholder 7">
            <a:extLst>
              <a:ext uri="{FF2B5EF4-FFF2-40B4-BE49-F238E27FC236}">
                <a16:creationId xmlns:a16="http://schemas.microsoft.com/office/drawing/2014/main" id="{E4C0424C-9DCE-889E-7727-AD3DB31220C2}"/>
              </a:ext>
            </a:extLst>
          </p:cNvPr>
          <p:cNvSpPr>
            <a:spLocks noGrp="1"/>
          </p:cNvSpPr>
          <p:nvPr>
            <p:ph sz="quarter" idx="10"/>
          </p:nvPr>
        </p:nvSpPr>
        <p:spPr>
          <a:xfrm>
            <a:off x="588264" y="1395167"/>
            <a:ext cx="11018519" cy="3397853"/>
          </a:xfrm>
          <a:solidFill>
            <a:schemeClr val="bg2"/>
          </a:solidFill>
        </p:spPr>
        <p:txBody>
          <a:bodyPr/>
          <a:lstStyle/>
          <a:p>
            <a:pPr marL="0" indent="0">
              <a:buNone/>
            </a:pPr>
            <a:r>
              <a:rPr lang="en-GB" sz="2400" b="0" dirty="0">
                <a:effectLst/>
                <a:latin typeface="Consolas" panose="020B0609020204030204" pitchFamily="49" charset="0"/>
                <a:cs typeface="Consolas" panose="020B0609020204030204" pitchFamily="49" charset="0"/>
              </a:rPr>
              <a:t># Compute vector for query</a:t>
            </a:r>
          </a:p>
          <a:p>
            <a:pPr marL="0" indent="0">
              <a:buNone/>
            </a:pPr>
            <a:r>
              <a:rPr lang="en-GB" sz="2400" b="0" dirty="0">
                <a:solidFill>
                  <a:srgbClr val="FFFF00"/>
                </a:solidFill>
                <a:effectLst/>
                <a:latin typeface="Consolas" panose="020B0609020204030204" pitchFamily="49" charset="0"/>
                <a:cs typeface="Consolas" panose="020B0609020204030204" pitchFamily="49" charset="0"/>
              </a:rPr>
              <a:t>query</a:t>
            </a:r>
            <a:r>
              <a:rPr lang="en-GB" sz="2400" b="0" dirty="0">
                <a:effectLst/>
                <a:latin typeface="Consolas" panose="020B0609020204030204" pitchFamily="49" charset="0"/>
                <a:cs typeface="Consolas" panose="020B0609020204030204" pitchFamily="49" charset="0"/>
              </a:rPr>
              <a:t> = "My </a:t>
            </a:r>
            <a:r>
              <a:rPr lang="en-GB" sz="2400" b="0" dirty="0" err="1">
                <a:effectLst/>
                <a:latin typeface="Consolas" panose="020B0609020204030204" pitchFamily="49" charset="0"/>
                <a:cs typeface="Consolas" panose="020B0609020204030204" pitchFamily="49" charset="0"/>
              </a:rPr>
              <a:t>Neighbor</a:t>
            </a:r>
            <a:r>
              <a:rPr lang="en-GB" sz="2400" b="0" dirty="0">
                <a:effectLst/>
                <a:latin typeface="Consolas" panose="020B0609020204030204" pitchFamily="49" charset="0"/>
                <a:cs typeface="Consolas" panose="020B0609020204030204" pitchFamily="49" charset="0"/>
              </a:rPr>
              <a:t> Totoro"</a:t>
            </a:r>
          </a:p>
          <a:p>
            <a:pPr marL="0" indent="0">
              <a:buNone/>
            </a:pPr>
            <a:br>
              <a:rPr lang="en-GB" sz="2400" b="0" dirty="0">
                <a:effectLst/>
                <a:latin typeface="Consolas" panose="020B0609020204030204" pitchFamily="49" charset="0"/>
                <a:cs typeface="Consolas" panose="020B0609020204030204" pitchFamily="49" charset="0"/>
              </a:rPr>
            </a:br>
            <a:r>
              <a:rPr lang="en-GB" sz="2400" b="0" dirty="0" err="1">
                <a:solidFill>
                  <a:srgbClr val="FFFF00"/>
                </a:solidFill>
                <a:effectLst/>
                <a:latin typeface="Consolas" panose="020B0609020204030204" pitchFamily="49" charset="0"/>
                <a:cs typeface="Consolas" panose="020B0609020204030204" pitchFamily="49" charset="0"/>
              </a:rPr>
              <a:t>embeddings_response</a:t>
            </a:r>
            <a:r>
              <a:rPr lang="en-GB" sz="2400" b="0" dirty="0">
                <a:solidFill>
                  <a:srgbClr val="FFFF00"/>
                </a:solidFill>
                <a:effectLst/>
                <a:latin typeface="Consolas" panose="020B0609020204030204" pitchFamily="49" charset="0"/>
                <a:cs typeface="Consolas" panose="020B0609020204030204" pitchFamily="49" charset="0"/>
              </a:rPr>
              <a:t> </a:t>
            </a:r>
            <a:r>
              <a:rPr lang="en-GB" sz="2400" b="0" dirty="0">
                <a:effectLst/>
                <a:latin typeface="Consolas" panose="020B0609020204030204" pitchFamily="49" charset="0"/>
                <a:cs typeface="Consolas" panose="020B0609020204030204" pitchFamily="49" charset="0"/>
              </a:rPr>
              <a:t>= </a:t>
            </a:r>
          </a:p>
          <a:p>
            <a:pPr marL="0" indent="0">
              <a:buNone/>
            </a:pPr>
            <a:r>
              <a:rPr lang="en-GB" sz="2400" dirty="0">
                <a:latin typeface="Consolas" panose="020B0609020204030204" pitchFamily="49" charset="0"/>
                <a:cs typeface="Consolas" panose="020B0609020204030204" pitchFamily="49" charset="0"/>
              </a:rPr>
              <a:t>	</a:t>
            </a:r>
            <a:r>
              <a:rPr lang="en-GB" sz="2400" b="0" dirty="0" err="1">
                <a:effectLst/>
                <a:latin typeface="Consolas" panose="020B0609020204030204" pitchFamily="49" charset="0"/>
                <a:cs typeface="Consolas" panose="020B0609020204030204" pitchFamily="49" charset="0"/>
              </a:rPr>
              <a:t>openai_client.</a:t>
            </a:r>
            <a:r>
              <a:rPr lang="en-GB" sz="2400" b="0" dirty="0" err="1">
                <a:solidFill>
                  <a:srgbClr val="FFFF00"/>
                </a:solidFill>
                <a:effectLst/>
                <a:latin typeface="Consolas" panose="020B0609020204030204" pitchFamily="49" charset="0"/>
                <a:cs typeface="Consolas" panose="020B0609020204030204" pitchFamily="49" charset="0"/>
              </a:rPr>
              <a:t>embeddings.create</a:t>
            </a:r>
            <a:r>
              <a:rPr lang="en-GB" sz="2400" b="0" dirty="0">
                <a:effectLst/>
                <a:latin typeface="Consolas" panose="020B0609020204030204" pitchFamily="49" charset="0"/>
                <a:cs typeface="Consolas" panose="020B0609020204030204" pitchFamily="49" charset="0"/>
              </a:rPr>
              <a:t>(</a:t>
            </a:r>
          </a:p>
          <a:p>
            <a:pPr marL="0" indent="0">
              <a:buNone/>
            </a:pPr>
            <a:r>
              <a:rPr lang="en-GB" sz="2400" dirty="0">
                <a:latin typeface="Consolas" panose="020B0609020204030204" pitchFamily="49" charset="0"/>
                <a:cs typeface="Consolas" panose="020B0609020204030204" pitchFamily="49" charset="0"/>
              </a:rPr>
              <a:t>		</a:t>
            </a:r>
            <a:r>
              <a:rPr lang="en-GB" sz="2400" b="0" dirty="0">
                <a:effectLst/>
                <a:latin typeface="Consolas" panose="020B0609020204030204" pitchFamily="49" charset="0"/>
                <a:cs typeface="Consolas" panose="020B0609020204030204" pitchFamily="49" charset="0"/>
              </a:rPr>
              <a:t>model=AZURE_OPENAI_ADA_DEPLOYMENT, input=[query])</a:t>
            </a:r>
          </a:p>
          <a:p>
            <a:pPr marL="0" indent="0">
              <a:buNone/>
            </a:pPr>
            <a:endParaRPr lang="en-GB" sz="2400" b="0" dirty="0">
              <a:effectLst/>
              <a:latin typeface="Consolas" panose="020B0609020204030204" pitchFamily="49" charset="0"/>
              <a:cs typeface="Consolas" panose="020B0609020204030204" pitchFamily="49" charset="0"/>
            </a:endParaRPr>
          </a:p>
          <a:p>
            <a:pPr marL="0" indent="0">
              <a:buNone/>
            </a:pPr>
            <a:r>
              <a:rPr lang="en-GB" sz="2400" b="0" dirty="0">
                <a:solidFill>
                  <a:srgbClr val="FFFF00"/>
                </a:solidFill>
                <a:effectLst/>
                <a:latin typeface="Consolas" panose="020B0609020204030204" pitchFamily="49" charset="0"/>
                <a:cs typeface="Consolas" panose="020B0609020204030204" pitchFamily="49" charset="0"/>
              </a:rPr>
              <a:t>vector</a:t>
            </a:r>
            <a:r>
              <a:rPr lang="en-GB" sz="2400" b="0" dirty="0">
                <a:effectLst/>
                <a:latin typeface="Consolas" panose="020B0609020204030204" pitchFamily="49" charset="0"/>
                <a:cs typeface="Consolas" panose="020B0609020204030204" pitchFamily="49" charset="0"/>
              </a:rPr>
              <a:t> = </a:t>
            </a:r>
            <a:r>
              <a:rPr lang="en-GB" sz="2400" b="0" dirty="0" err="1">
                <a:effectLst/>
                <a:latin typeface="Consolas" panose="020B0609020204030204" pitchFamily="49" charset="0"/>
                <a:cs typeface="Consolas" panose="020B0609020204030204" pitchFamily="49" charset="0"/>
              </a:rPr>
              <a:t>embeddings_response.data</a:t>
            </a:r>
            <a:r>
              <a:rPr lang="en-GB" sz="2400" b="0" dirty="0">
                <a:effectLst/>
                <a:latin typeface="Consolas" panose="020B0609020204030204" pitchFamily="49" charset="0"/>
                <a:cs typeface="Consolas" panose="020B0609020204030204" pitchFamily="49" charset="0"/>
              </a:rPr>
              <a:t>[0].embedding</a:t>
            </a:r>
          </a:p>
        </p:txBody>
      </p:sp>
    </p:spTree>
    <p:extLst>
      <p:ext uri="{BB962C8B-B14F-4D97-AF65-F5344CB8AC3E}">
        <p14:creationId xmlns:p14="http://schemas.microsoft.com/office/powerpoint/2010/main" val="359033340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Vector Search Example</a:t>
            </a:r>
            <a:endParaRPr lang="en-CH" dirty="0"/>
          </a:p>
        </p:txBody>
      </p:sp>
      <p:sp>
        <p:nvSpPr>
          <p:cNvPr id="8" name="Content Placeholder 7">
            <a:extLst>
              <a:ext uri="{FF2B5EF4-FFF2-40B4-BE49-F238E27FC236}">
                <a16:creationId xmlns:a16="http://schemas.microsoft.com/office/drawing/2014/main" id="{E4C0424C-9DCE-889E-7727-AD3DB31220C2}"/>
              </a:ext>
            </a:extLst>
          </p:cNvPr>
          <p:cNvSpPr>
            <a:spLocks noGrp="1"/>
          </p:cNvSpPr>
          <p:nvPr>
            <p:ph sz="quarter" idx="10"/>
          </p:nvPr>
        </p:nvSpPr>
        <p:spPr>
          <a:xfrm>
            <a:off x="588264" y="1395167"/>
            <a:ext cx="11410696" cy="2068259"/>
          </a:xfrm>
          <a:solidFill>
            <a:schemeClr val="bg2"/>
          </a:solidFill>
        </p:spPr>
        <p:txBody>
          <a:bodyPr/>
          <a:lstStyle/>
          <a:p>
            <a:pPr marL="0" indent="0">
              <a:buNone/>
            </a:pPr>
            <a:r>
              <a:rPr lang="en-GB" sz="2400" b="0" dirty="0">
                <a:effectLst/>
                <a:latin typeface="Consolas" panose="020B0609020204030204" pitchFamily="49" charset="0"/>
                <a:cs typeface="Consolas" panose="020B0609020204030204" pitchFamily="49" charset="0"/>
              </a:rPr>
              <a:t># Compute cosine similarity between query and each movie title</a:t>
            </a:r>
          </a:p>
          <a:p>
            <a:pPr marL="0" indent="0">
              <a:buNone/>
            </a:pPr>
            <a:r>
              <a:rPr lang="en-GB" sz="2400" b="0" dirty="0">
                <a:solidFill>
                  <a:srgbClr val="FFFF00"/>
                </a:solidFill>
                <a:effectLst/>
                <a:latin typeface="Consolas" panose="020B0609020204030204" pitchFamily="49" charset="0"/>
                <a:cs typeface="Consolas" panose="020B0609020204030204" pitchFamily="49" charset="0"/>
              </a:rPr>
              <a:t>scores</a:t>
            </a:r>
            <a:r>
              <a:rPr lang="en-GB" sz="2400" b="0" dirty="0">
                <a:effectLst/>
                <a:latin typeface="Consolas" panose="020B0609020204030204" pitchFamily="49" charset="0"/>
                <a:cs typeface="Consolas" panose="020B0609020204030204" pitchFamily="49" charset="0"/>
              </a:rPr>
              <a:t> = []</a:t>
            </a:r>
          </a:p>
          <a:p>
            <a:pPr marL="0" indent="0">
              <a:buNone/>
            </a:pPr>
            <a:r>
              <a:rPr lang="en-GB" sz="2400" b="0" dirty="0">
                <a:effectLst/>
                <a:latin typeface="Consolas" panose="020B0609020204030204" pitchFamily="49" charset="0"/>
                <a:cs typeface="Consolas" panose="020B0609020204030204" pitchFamily="49" charset="0"/>
              </a:rPr>
              <a:t>for </a:t>
            </a:r>
            <a:r>
              <a:rPr lang="en-GB" sz="2400" b="0" dirty="0">
                <a:solidFill>
                  <a:srgbClr val="FFFF00"/>
                </a:solidFill>
                <a:effectLst/>
                <a:latin typeface="Consolas" panose="020B0609020204030204" pitchFamily="49" charset="0"/>
                <a:cs typeface="Consolas" panose="020B0609020204030204" pitchFamily="49" charset="0"/>
              </a:rPr>
              <a:t>movie</a:t>
            </a:r>
            <a:r>
              <a:rPr lang="en-GB" sz="2400" b="0" dirty="0">
                <a:effectLst/>
                <a:latin typeface="Consolas" panose="020B0609020204030204" pitchFamily="49" charset="0"/>
                <a:cs typeface="Consolas" panose="020B0609020204030204" pitchFamily="49" charset="0"/>
              </a:rPr>
              <a:t> in </a:t>
            </a:r>
            <a:r>
              <a:rPr lang="en-GB" sz="2400" b="0" dirty="0" err="1">
                <a:solidFill>
                  <a:srgbClr val="FFFF00"/>
                </a:solidFill>
                <a:effectLst/>
                <a:latin typeface="Consolas" panose="020B0609020204030204" pitchFamily="49" charset="0"/>
                <a:cs typeface="Consolas" panose="020B0609020204030204" pitchFamily="49" charset="0"/>
              </a:rPr>
              <a:t>movie_vectors</a:t>
            </a:r>
            <a:r>
              <a:rPr lang="en-GB" sz="2400" b="0" dirty="0">
                <a:effectLst/>
                <a:latin typeface="Consolas" panose="020B0609020204030204" pitchFamily="49" charset="0"/>
                <a:cs typeface="Consolas" panose="020B0609020204030204" pitchFamily="49" charset="0"/>
              </a:rPr>
              <a:t>:</a:t>
            </a:r>
          </a:p>
          <a:p>
            <a:pPr marL="0" indent="0">
              <a:buNone/>
            </a:pPr>
            <a:r>
              <a:rPr lang="en-GB" sz="2400" dirty="0">
                <a:latin typeface="Consolas" panose="020B0609020204030204" pitchFamily="49" charset="0"/>
                <a:cs typeface="Consolas" panose="020B0609020204030204" pitchFamily="49" charset="0"/>
              </a:rPr>
              <a:t>	</a:t>
            </a:r>
            <a:r>
              <a:rPr lang="en-GB" sz="2400" b="0" dirty="0" err="1">
                <a:effectLst/>
                <a:latin typeface="Consolas" panose="020B0609020204030204" pitchFamily="49" charset="0"/>
                <a:cs typeface="Consolas" panose="020B0609020204030204" pitchFamily="49" charset="0"/>
              </a:rPr>
              <a:t>scores.append</a:t>
            </a:r>
            <a:r>
              <a:rPr lang="en-GB" sz="2400" b="0" dirty="0">
                <a:effectLst/>
                <a:latin typeface="Consolas" panose="020B0609020204030204" pitchFamily="49" charset="0"/>
                <a:cs typeface="Consolas" panose="020B0609020204030204" pitchFamily="49" charset="0"/>
              </a:rPr>
              <a:t>((movie, </a:t>
            </a:r>
            <a:r>
              <a:rPr lang="en-GB" sz="2400" b="0" dirty="0" err="1">
                <a:solidFill>
                  <a:srgbClr val="FFFF00"/>
                </a:solidFill>
                <a:effectLst/>
                <a:latin typeface="Consolas" panose="020B0609020204030204" pitchFamily="49" charset="0"/>
                <a:cs typeface="Consolas" panose="020B0609020204030204" pitchFamily="49" charset="0"/>
              </a:rPr>
              <a:t>cosine_similarity</a:t>
            </a:r>
            <a:r>
              <a:rPr lang="en-GB" sz="2400" b="0" dirty="0">
                <a:effectLst/>
                <a:latin typeface="Consolas" panose="020B0609020204030204" pitchFamily="49" charset="0"/>
                <a:cs typeface="Consolas" panose="020B0609020204030204" pitchFamily="49" charset="0"/>
              </a:rPr>
              <a:t>(vector, 									</a:t>
            </a:r>
            <a:r>
              <a:rPr lang="en-GB" sz="2400" b="0" dirty="0" err="1">
                <a:effectLst/>
                <a:latin typeface="Consolas" panose="020B0609020204030204" pitchFamily="49" charset="0"/>
                <a:cs typeface="Consolas" panose="020B0609020204030204" pitchFamily="49" charset="0"/>
              </a:rPr>
              <a:t>movie_vectors</a:t>
            </a:r>
            <a:r>
              <a:rPr lang="en-GB" sz="2400" b="0" dirty="0">
                <a:effectLst/>
                <a:latin typeface="Consolas" panose="020B0609020204030204" pitchFamily="49" charset="0"/>
                <a:cs typeface="Consolas" panose="020B0609020204030204" pitchFamily="49" charset="0"/>
              </a:rPr>
              <a:t>[movie])))</a:t>
            </a:r>
          </a:p>
        </p:txBody>
      </p:sp>
      <p:sp>
        <p:nvSpPr>
          <p:cNvPr id="3" name="Content Placeholder 7">
            <a:extLst>
              <a:ext uri="{FF2B5EF4-FFF2-40B4-BE49-F238E27FC236}">
                <a16:creationId xmlns:a16="http://schemas.microsoft.com/office/drawing/2014/main" id="{D7630ACC-4666-85BD-206C-1D1D11618E63}"/>
              </a:ext>
            </a:extLst>
          </p:cNvPr>
          <p:cNvSpPr txBox="1">
            <a:spLocks/>
          </p:cNvSpPr>
          <p:nvPr/>
        </p:nvSpPr>
        <p:spPr>
          <a:xfrm>
            <a:off x="588264" y="4087567"/>
            <a:ext cx="11410696" cy="1698927"/>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b="0" dirty="0">
                <a:effectLst/>
                <a:latin typeface="Consolas" panose="020B0609020204030204" pitchFamily="49" charset="0"/>
                <a:cs typeface="Consolas" panose="020B0609020204030204" pitchFamily="49" charset="0"/>
              </a:rPr>
              <a:t># Display the top 10 results</a:t>
            </a:r>
          </a:p>
          <a:p>
            <a:pPr marL="0" indent="0">
              <a:buNone/>
            </a:pPr>
            <a:r>
              <a:rPr lang="en-GB" sz="2400" b="0" dirty="0" err="1">
                <a:effectLst/>
                <a:latin typeface="Consolas" panose="020B0609020204030204" pitchFamily="49" charset="0"/>
                <a:cs typeface="Consolas" panose="020B0609020204030204" pitchFamily="49" charset="0"/>
              </a:rPr>
              <a:t>df</a:t>
            </a:r>
            <a:r>
              <a:rPr lang="en-GB" sz="2400" b="0" dirty="0">
                <a:effectLst/>
                <a:latin typeface="Consolas" panose="020B0609020204030204" pitchFamily="49" charset="0"/>
                <a:cs typeface="Consolas" panose="020B0609020204030204" pitchFamily="49" charset="0"/>
              </a:rPr>
              <a:t> = </a:t>
            </a:r>
            <a:r>
              <a:rPr lang="en-GB" sz="2400" b="0" dirty="0" err="1">
                <a:effectLst/>
                <a:latin typeface="Consolas" panose="020B0609020204030204" pitchFamily="49" charset="0"/>
                <a:cs typeface="Consolas" panose="020B0609020204030204" pitchFamily="49" charset="0"/>
              </a:rPr>
              <a:t>pd.</a:t>
            </a:r>
            <a:r>
              <a:rPr lang="en-GB" sz="2400" b="0" dirty="0" err="1">
                <a:solidFill>
                  <a:srgbClr val="FFFF00"/>
                </a:solidFill>
                <a:effectLst/>
                <a:latin typeface="Consolas" panose="020B0609020204030204" pitchFamily="49" charset="0"/>
                <a:cs typeface="Consolas" panose="020B0609020204030204" pitchFamily="49" charset="0"/>
              </a:rPr>
              <a:t>DataFrame</a:t>
            </a:r>
            <a:r>
              <a:rPr lang="en-GB" sz="2400" b="0" dirty="0">
                <a:effectLst/>
                <a:latin typeface="Consolas" panose="020B0609020204030204" pitchFamily="49" charset="0"/>
                <a:cs typeface="Consolas" panose="020B0609020204030204" pitchFamily="49" charset="0"/>
              </a:rPr>
              <a:t>(scores, columns=['Movie', 'Score'])</a:t>
            </a:r>
          </a:p>
          <a:p>
            <a:pPr marL="0" indent="0">
              <a:buNone/>
            </a:pPr>
            <a:r>
              <a:rPr lang="en-GB" sz="2400" b="0" dirty="0" err="1">
                <a:effectLst/>
                <a:latin typeface="Consolas" panose="020B0609020204030204" pitchFamily="49" charset="0"/>
                <a:cs typeface="Consolas" panose="020B0609020204030204" pitchFamily="49" charset="0"/>
              </a:rPr>
              <a:t>df</a:t>
            </a:r>
            <a:r>
              <a:rPr lang="en-GB" sz="2400" b="0" dirty="0">
                <a:effectLst/>
                <a:latin typeface="Consolas" panose="020B0609020204030204" pitchFamily="49" charset="0"/>
                <a:cs typeface="Consolas" panose="020B0609020204030204" pitchFamily="49" charset="0"/>
              </a:rPr>
              <a:t> = </a:t>
            </a:r>
            <a:r>
              <a:rPr lang="en-GB" sz="2400" b="0" dirty="0" err="1">
                <a:effectLst/>
                <a:latin typeface="Consolas" panose="020B0609020204030204" pitchFamily="49" charset="0"/>
                <a:cs typeface="Consolas" panose="020B0609020204030204" pitchFamily="49" charset="0"/>
              </a:rPr>
              <a:t>df.</a:t>
            </a:r>
            <a:r>
              <a:rPr lang="en-GB" sz="2400" b="0" dirty="0" err="1">
                <a:solidFill>
                  <a:srgbClr val="FFFF00"/>
                </a:solidFill>
                <a:effectLst/>
                <a:latin typeface="Consolas" panose="020B0609020204030204" pitchFamily="49" charset="0"/>
                <a:cs typeface="Consolas" panose="020B0609020204030204" pitchFamily="49" charset="0"/>
              </a:rPr>
              <a:t>sort_values</a:t>
            </a:r>
            <a:r>
              <a:rPr lang="en-GB" sz="2400" b="0" dirty="0">
                <a:effectLst/>
                <a:latin typeface="Consolas" panose="020B0609020204030204" pitchFamily="49" charset="0"/>
                <a:cs typeface="Consolas" panose="020B0609020204030204" pitchFamily="49" charset="0"/>
              </a:rPr>
              <a:t>('Score', ascending=False)</a:t>
            </a:r>
          </a:p>
          <a:p>
            <a:pPr marL="0" indent="0">
              <a:buNone/>
            </a:pPr>
            <a:r>
              <a:rPr lang="en-GB" sz="2400" b="0" dirty="0" err="1">
                <a:effectLst/>
                <a:latin typeface="Consolas" panose="020B0609020204030204" pitchFamily="49" charset="0"/>
                <a:cs typeface="Consolas" panose="020B0609020204030204" pitchFamily="49" charset="0"/>
              </a:rPr>
              <a:t>df.</a:t>
            </a:r>
            <a:r>
              <a:rPr lang="en-GB" sz="2400" b="0" dirty="0" err="1">
                <a:solidFill>
                  <a:srgbClr val="FFFF00"/>
                </a:solidFill>
                <a:effectLst/>
                <a:latin typeface="Consolas" panose="020B0609020204030204" pitchFamily="49" charset="0"/>
                <a:cs typeface="Consolas" panose="020B0609020204030204" pitchFamily="49" charset="0"/>
              </a:rPr>
              <a:t>head</a:t>
            </a:r>
            <a:r>
              <a:rPr lang="en-GB" sz="2400" b="0" dirty="0">
                <a:effectLst/>
                <a:latin typeface="Consolas" panose="020B0609020204030204" pitchFamily="49" charset="0"/>
                <a:cs typeface="Consolas" panose="020B0609020204030204" pitchFamily="49" charset="0"/>
              </a:rPr>
              <a:t>(10)</a:t>
            </a:r>
          </a:p>
        </p:txBody>
      </p:sp>
    </p:spTree>
    <p:extLst>
      <p:ext uri="{BB962C8B-B14F-4D97-AF65-F5344CB8AC3E}">
        <p14:creationId xmlns:p14="http://schemas.microsoft.com/office/powerpoint/2010/main" val="1659286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Vector Search Example</a:t>
            </a:r>
            <a:endParaRPr lang="en-CH" dirty="0"/>
          </a:p>
        </p:txBody>
      </p:sp>
      <p:sp>
        <p:nvSpPr>
          <p:cNvPr id="8" name="Content Placeholder 7">
            <a:extLst>
              <a:ext uri="{FF2B5EF4-FFF2-40B4-BE49-F238E27FC236}">
                <a16:creationId xmlns:a16="http://schemas.microsoft.com/office/drawing/2014/main" id="{E4C0424C-9DCE-889E-7727-AD3DB31220C2}"/>
              </a:ext>
            </a:extLst>
          </p:cNvPr>
          <p:cNvSpPr>
            <a:spLocks noGrp="1"/>
          </p:cNvSpPr>
          <p:nvPr>
            <p:ph sz="quarter" idx="10"/>
          </p:nvPr>
        </p:nvSpPr>
        <p:spPr>
          <a:xfrm>
            <a:off x="588264" y="1395167"/>
            <a:ext cx="11018519" cy="369332"/>
          </a:xfrm>
          <a:solidFill>
            <a:schemeClr val="bg2"/>
          </a:solidFill>
        </p:spPr>
        <p:txBody>
          <a:bodyPr/>
          <a:lstStyle/>
          <a:p>
            <a:pPr marL="0" indent="0">
              <a:buNone/>
            </a:pPr>
            <a:r>
              <a:rPr lang="en-GB" sz="2400" b="0" dirty="0">
                <a:solidFill>
                  <a:srgbClr val="FFFF00"/>
                </a:solidFill>
                <a:effectLst/>
                <a:latin typeface="Consolas" panose="020B0609020204030204" pitchFamily="49" charset="0"/>
                <a:cs typeface="Consolas" panose="020B0609020204030204" pitchFamily="49" charset="0"/>
              </a:rPr>
              <a:t>query</a:t>
            </a:r>
            <a:r>
              <a:rPr lang="en-GB" sz="2400" b="0" dirty="0">
                <a:effectLst/>
                <a:latin typeface="Consolas" panose="020B0609020204030204" pitchFamily="49" charset="0"/>
                <a:cs typeface="Consolas" panose="020B0609020204030204" pitchFamily="49" charset="0"/>
              </a:rPr>
              <a:t> = "My </a:t>
            </a:r>
            <a:r>
              <a:rPr lang="en-GB" sz="2400" b="0" dirty="0" err="1">
                <a:effectLst/>
                <a:latin typeface="Consolas" panose="020B0609020204030204" pitchFamily="49" charset="0"/>
                <a:cs typeface="Consolas" panose="020B0609020204030204" pitchFamily="49" charset="0"/>
              </a:rPr>
              <a:t>Neighbor</a:t>
            </a:r>
            <a:r>
              <a:rPr lang="en-GB" sz="2400" b="0" dirty="0">
                <a:effectLst/>
                <a:latin typeface="Consolas" panose="020B0609020204030204" pitchFamily="49" charset="0"/>
                <a:cs typeface="Consolas" panose="020B0609020204030204" pitchFamily="49" charset="0"/>
              </a:rPr>
              <a:t> Totoro"</a:t>
            </a:r>
          </a:p>
        </p:txBody>
      </p:sp>
      <p:pic>
        <p:nvPicPr>
          <p:cNvPr id="3" name="Picture 2">
            <a:extLst>
              <a:ext uri="{FF2B5EF4-FFF2-40B4-BE49-F238E27FC236}">
                <a16:creationId xmlns:a16="http://schemas.microsoft.com/office/drawing/2014/main" id="{38EAE008-4D13-E9B2-7FD9-1BFD4AA56664}"/>
              </a:ext>
            </a:extLst>
          </p:cNvPr>
          <p:cNvPicPr>
            <a:picLocks noChangeAspect="1"/>
          </p:cNvPicPr>
          <p:nvPr/>
        </p:nvPicPr>
        <p:blipFill>
          <a:blip r:embed="rId3"/>
          <a:stretch>
            <a:fillRect/>
          </a:stretch>
        </p:blipFill>
        <p:spPr>
          <a:xfrm>
            <a:off x="3596640" y="2027535"/>
            <a:ext cx="5304790" cy="4373265"/>
          </a:xfrm>
          <a:prstGeom prst="rect">
            <a:avLst/>
          </a:prstGeom>
        </p:spPr>
      </p:pic>
    </p:spTree>
    <p:extLst>
      <p:ext uri="{BB962C8B-B14F-4D97-AF65-F5344CB8AC3E}">
        <p14:creationId xmlns:p14="http://schemas.microsoft.com/office/powerpoint/2010/main" val="17821383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CA0BBEA-FEA2-384B-469C-49350B228868}"/>
              </a:ext>
            </a:extLst>
          </p:cNvPr>
          <p:cNvSpPr/>
          <p:nvPr/>
        </p:nvSpPr>
        <p:spPr bwMode="auto">
          <a:xfrm>
            <a:off x="5101683" y="1435101"/>
            <a:ext cx="6730406" cy="491890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2BE128B-6E9B-161B-3F2C-B233D1DFCEF6}"/>
              </a:ext>
            </a:extLst>
          </p:cNvPr>
          <p:cNvSpPr>
            <a:spLocks noGrp="1"/>
          </p:cNvSpPr>
          <p:nvPr>
            <p:ph type="title"/>
          </p:nvPr>
        </p:nvSpPr>
        <p:spPr>
          <a:xfrm>
            <a:off x="588262" y="457200"/>
            <a:ext cx="4297680" cy="553998"/>
          </a:xfrm>
        </p:spPr>
        <p:txBody>
          <a:bodyPr/>
          <a:lstStyle/>
          <a:p>
            <a:r>
              <a:rPr lang="en-US"/>
              <a:t>Vector databases</a:t>
            </a:r>
          </a:p>
        </p:txBody>
      </p:sp>
      <p:sp>
        <p:nvSpPr>
          <p:cNvPr id="3" name="Content Placeholder 2">
            <a:extLst>
              <a:ext uri="{FF2B5EF4-FFF2-40B4-BE49-F238E27FC236}">
                <a16:creationId xmlns:a16="http://schemas.microsoft.com/office/drawing/2014/main" id="{A350177F-DE00-489E-874C-5ABBA4C03F24}"/>
              </a:ext>
            </a:extLst>
          </p:cNvPr>
          <p:cNvSpPr>
            <a:spLocks noGrp="1"/>
          </p:cNvSpPr>
          <p:nvPr>
            <p:ph sz="quarter" idx="10"/>
          </p:nvPr>
        </p:nvSpPr>
        <p:spPr>
          <a:xfrm>
            <a:off x="584200" y="1435099"/>
            <a:ext cx="4297680" cy="4408139"/>
          </a:xfrm>
        </p:spPr>
        <p:txBody>
          <a:bodyPr/>
          <a:lstStyle/>
          <a:p>
            <a:pPr>
              <a:defRPr/>
            </a:pPr>
            <a:r>
              <a:rPr lang="en-US" sz="2400"/>
              <a:t>Durably store and index vectors and metadata at scale</a:t>
            </a:r>
          </a:p>
          <a:p>
            <a:pPr>
              <a:defRPr/>
            </a:pPr>
            <a:r>
              <a:rPr lang="en-US" sz="2400"/>
              <a:t>Various indexing &amp; retrieval strategies</a:t>
            </a:r>
          </a:p>
          <a:p>
            <a:pPr>
              <a:defRPr/>
            </a:pPr>
            <a:r>
              <a:rPr lang="en-US" sz="2400"/>
              <a:t>Combine vector queries with metadata filters</a:t>
            </a:r>
          </a:p>
          <a:p>
            <a:pPr>
              <a:defRPr/>
            </a:pPr>
            <a:r>
              <a:rPr lang="en-US" sz="2400"/>
              <a:t>Enable access control</a:t>
            </a:r>
          </a:p>
        </p:txBody>
      </p:sp>
      <p:sp>
        <p:nvSpPr>
          <p:cNvPr id="5" name="TextBox 4">
            <a:extLst>
              <a:ext uri="{FF2B5EF4-FFF2-40B4-BE49-F238E27FC236}">
                <a16:creationId xmlns:a16="http://schemas.microsoft.com/office/drawing/2014/main" id="{CEC1A745-850F-72F7-F835-461C28F2A968}"/>
              </a:ext>
            </a:extLst>
          </p:cNvPr>
          <p:cNvSpPr txBox="1"/>
          <p:nvPr/>
        </p:nvSpPr>
        <p:spPr>
          <a:xfrm>
            <a:off x="5291254" y="1566763"/>
            <a:ext cx="6730407" cy="4709751"/>
          </a:xfrm>
          <a:prstGeom prst="rect">
            <a:avLst/>
          </a:prstGeom>
          <a:noFill/>
        </p:spPr>
        <p:txBody>
          <a:bodyPr wrap="square">
            <a:spAutoFit/>
          </a:bodyPr>
          <a:lstStyle/>
          <a:p>
            <a:r>
              <a:rPr lang="en-US" b="0">
                <a:solidFill>
                  <a:srgbClr val="0000FF"/>
                </a:solidFill>
                <a:effectLst/>
                <a:latin typeface="Menlo" panose="020B0609030804020204" pitchFamily="49" charset="0"/>
              </a:rPr>
              <a:t>CREATE</a:t>
            </a:r>
            <a:r>
              <a:rPr lang="en-US" b="0">
                <a:solidFill>
                  <a:srgbClr val="000000"/>
                </a:solidFill>
                <a:effectLst/>
                <a:latin typeface="Menlo" panose="020B0609030804020204" pitchFamily="49" charset="0"/>
              </a:rPr>
              <a:t> EXTENSION vector;</a:t>
            </a:r>
          </a:p>
          <a:p>
            <a:br>
              <a:rPr lang="en-US" b="0">
                <a:solidFill>
                  <a:srgbClr val="000000"/>
                </a:solidFill>
                <a:effectLst/>
                <a:latin typeface="Menlo" panose="020B0609030804020204" pitchFamily="49" charset="0"/>
              </a:rPr>
            </a:br>
            <a:r>
              <a:rPr lang="en-US" b="0">
                <a:solidFill>
                  <a:srgbClr val="0000FF"/>
                </a:solidFill>
                <a:effectLst/>
                <a:latin typeface="Menlo" panose="020B0609030804020204" pitchFamily="49" charset="0"/>
              </a:rPr>
              <a:t>CREATE</a:t>
            </a:r>
            <a:r>
              <a:rPr lang="en-US" b="0">
                <a:solidFill>
                  <a:srgbClr val="000000"/>
                </a:solidFill>
                <a:effectLst/>
                <a:latin typeface="Menlo" panose="020B0609030804020204" pitchFamily="49" charset="0"/>
              </a:rPr>
              <a:t> </a:t>
            </a:r>
            <a:r>
              <a:rPr lang="en-US" b="0">
                <a:solidFill>
                  <a:srgbClr val="0000FF"/>
                </a:solidFill>
                <a:effectLst/>
                <a:latin typeface="Menlo" panose="020B0609030804020204" pitchFamily="49" charset="0"/>
              </a:rPr>
              <a:t>TABLE</a:t>
            </a:r>
            <a:r>
              <a:rPr lang="en-US" b="0">
                <a:solidFill>
                  <a:srgbClr val="000000"/>
                </a:solidFill>
                <a:effectLst/>
                <a:latin typeface="Menlo" panose="020B0609030804020204" pitchFamily="49" charset="0"/>
              </a:rPr>
              <a:t> items (id </a:t>
            </a:r>
            <a:r>
              <a:rPr lang="en-US" b="0" err="1">
                <a:solidFill>
                  <a:srgbClr val="0000FF"/>
                </a:solidFill>
                <a:effectLst/>
                <a:latin typeface="Menlo" panose="020B0609030804020204" pitchFamily="49" charset="0"/>
              </a:rPr>
              <a:t>bigserial</a:t>
            </a:r>
            <a:r>
              <a:rPr lang="en-US" b="0">
                <a:solidFill>
                  <a:srgbClr val="000000"/>
                </a:solidFill>
                <a:effectLst/>
                <a:latin typeface="Menlo" panose="020B0609030804020204" pitchFamily="49" charset="0"/>
              </a:rPr>
              <a:t> </a:t>
            </a:r>
            <a:r>
              <a:rPr lang="en-US" b="0">
                <a:solidFill>
                  <a:srgbClr val="0000FF"/>
                </a:solidFill>
                <a:effectLst/>
                <a:latin typeface="Menlo" panose="020B0609030804020204" pitchFamily="49" charset="0"/>
              </a:rPr>
              <a:t>PRIMARY</a:t>
            </a:r>
            <a:r>
              <a:rPr lang="en-US" b="0">
                <a:solidFill>
                  <a:srgbClr val="000000"/>
                </a:solidFill>
                <a:effectLst/>
                <a:latin typeface="Menlo" panose="020B0609030804020204" pitchFamily="49" charset="0"/>
              </a:rPr>
              <a:t> </a:t>
            </a:r>
            <a:r>
              <a:rPr lang="en-US" b="0">
                <a:solidFill>
                  <a:srgbClr val="0000FF"/>
                </a:solidFill>
                <a:effectLst/>
                <a:latin typeface="Menlo" panose="020B0609030804020204" pitchFamily="49" charset="0"/>
              </a:rPr>
              <a:t>KEY</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000000"/>
                </a:solidFill>
                <a:effectLst/>
                <a:latin typeface="Menlo" panose="020B0609030804020204" pitchFamily="49" charset="0"/>
              </a:rPr>
              <a:t>embedding vector(</a:t>
            </a:r>
            <a:r>
              <a:rPr lang="en-US" b="0">
                <a:solidFill>
                  <a:srgbClr val="098658"/>
                </a:solidFill>
                <a:effectLst/>
                <a:latin typeface="Menlo" panose="020B0609030804020204" pitchFamily="49" charset="0"/>
              </a:rPr>
              <a:t>1536</a:t>
            </a:r>
            <a:r>
              <a:rPr lang="en-US" b="0">
                <a:solidFill>
                  <a:srgbClr val="000000"/>
                </a:solidFill>
                <a:effectLst/>
                <a:latin typeface="Menlo" panose="020B0609030804020204" pitchFamily="49" charset="0"/>
              </a:rPr>
              <a:t>));</a:t>
            </a:r>
          </a:p>
          <a:p>
            <a:br>
              <a:rPr lang="en-US" b="0">
                <a:solidFill>
                  <a:srgbClr val="000000"/>
                </a:solidFill>
                <a:effectLst/>
                <a:latin typeface="Menlo" panose="020B0609030804020204" pitchFamily="49" charset="0"/>
              </a:rPr>
            </a:br>
            <a:r>
              <a:rPr lang="en-US" b="0">
                <a:solidFill>
                  <a:srgbClr val="0000FF"/>
                </a:solidFill>
                <a:effectLst/>
                <a:latin typeface="Menlo" panose="020B0609030804020204" pitchFamily="49" charset="0"/>
              </a:rPr>
              <a:t>INSERT</a:t>
            </a:r>
            <a:r>
              <a:rPr lang="en-US" b="0">
                <a:solidFill>
                  <a:srgbClr val="000000"/>
                </a:solidFill>
                <a:effectLst/>
                <a:latin typeface="Menlo" panose="020B0609030804020204" pitchFamily="49" charset="0"/>
              </a:rPr>
              <a:t> </a:t>
            </a:r>
            <a:r>
              <a:rPr lang="en-US" b="0">
                <a:solidFill>
                  <a:srgbClr val="0000FF"/>
                </a:solidFill>
                <a:effectLst/>
                <a:latin typeface="Menlo" panose="020B0609030804020204" pitchFamily="49" charset="0"/>
              </a:rPr>
              <a:t>INTO</a:t>
            </a:r>
            <a:r>
              <a:rPr lang="en-US" b="0">
                <a:solidFill>
                  <a:srgbClr val="000000"/>
                </a:solidFill>
                <a:effectLst/>
                <a:latin typeface="Menlo" panose="020B0609030804020204" pitchFamily="49" charset="0"/>
              </a:rPr>
              <a:t> items (embedding) </a:t>
            </a:r>
            <a:r>
              <a:rPr lang="en-US" b="0">
                <a:solidFill>
                  <a:srgbClr val="0000FF"/>
                </a:solidFill>
                <a:effectLst/>
                <a:latin typeface="Menlo" panose="020B0609030804020204" pitchFamily="49" charset="0"/>
              </a:rPr>
              <a:t>VALUES</a:t>
            </a:r>
            <a:endParaRPr lang="en-US">
              <a:solidFill>
                <a:srgbClr val="000000"/>
              </a:solidFill>
              <a:latin typeface="Menlo" panose="020B0609030804020204" pitchFamily="49" charset="0"/>
            </a:endParaRPr>
          </a:p>
          <a:p>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'[0.0014701404143124819,</a:t>
            </a:r>
            <a:endParaRPr lang="en-US">
              <a:solidFill>
                <a:srgbClr val="000000"/>
              </a:solidFill>
              <a:latin typeface="Menlo" panose="020B0609030804020204" pitchFamily="49" charset="0"/>
            </a:endParaRPr>
          </a:p>
          <a:p>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0.0034404152538627386,</a:t>
            </a:r>
            <a:endParaRPr lang="en-US">
              <a:solidFill>
                <a:srgbClr val="000000"/>
              </a:solidFill>
              <a:latin typeface="Menlo" panose="020B0609030804020204" pitchFamily="49" charset="0"/>
            </a:endParaRPr>
          </a:p>
          <a:p>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-0.012805989943444729,...]'</a:t>
            </a:r>
            <a:r>
              <a:rPr lang="en-US" b="0">
                <a:solidFill>
                  <a:srgbClr val="000000"/>
                </a:solidFill>
                <a:effectLst/>
                <a:latin typeface="Menlo" panose="020B0609030804020204" pitchFamily="49" charset="0"/>
              </a:rPr>
              <a:t>);</a:t>
            </a:r>
          </a:p>
          <a:p>
            <a:br>
              <a:rPr lang="en-US" b="0">
                <a:solidFill>
                  <a:srgbClr val="000000"/>
                </a:solidFill>
                <a:effectLst/>
                <a:latin typeface="Menlo" panose="020B0609030804020204" pitchFamily="49" charset="0"/>
              </a:rPr>
            </a:br>
            <a:r>
              <a:rPr lang="en-US" b="0">
                <a:solidFill>
                  <a:srgbClr val="0000FF"/>
                </a:solidFill>
                <a:effectLst/>
                <a:latin typeface="Menlo" panose="020B0609030804020204" pitchFamily="49" charset="0"/>
              </a:rPr>
              <a:t>SELECT</a:t>
            </a:r>
            <a:r>
              <a:rPr lang="en-US" b="0">
                <a:solidFill>
                  <a:srgbClr val="000000"/>
                </a:solidFill>
                <a:effectLst/>
                <a:latin typeface="Menlo" panose="020B0609030804020204" pitchFamily="49" charset="0"/>
              </a:rPr>
              <a:t> * </a:t>
            </a:r>
            <a:r>
              <a:rPr lang="en-US" b="0">
                <a:solidFill>
                  <a:srgbClr val="0000FF"/>
                </a:solidFill>
                <a:effectLst/>
                <a:latin typeface="Menlo" panose="020B0609030804020204" pitchFamily="49" charset="0"/>
              </a:rPr>
              <a:t>FROM</a:t>
            </a:r>
            <a:r>
              <a:rPr lang="en-US" b="0">
                <a:solidFill>
                  <a:srgbClr val="000000"/>
                </a:solidFill>
                <a:effectLst/>
                <a:latin typeface="Menlo" panose="020B0609030804020204" pitchFamily="49" charset="0"/>
              </a:rPr>
              <a:t> items</a:t>
            </a:r>
          </a:p>
          <a:p>
            <a:r>
              <a:rPr lang="en-US">
                <a:solidFill>
                  <a:srgbClr val="000000"/>
                </a:solidFill>
                <a:latin typeface="Menlo" panose="020B0609030804020204" pitchFamily="49" charset="0"/>
              </a:rPr>
              <a:t>  </a:t>
            </a:r>
            <a:r>
              <a:rPr lang="en-US" b="0">
                <a:solidFill>
                  <a:srgbClr val="0000FF"/>
                </a:solidFill>
                <a:effectLst/>
                <a:latin typeface="Menlo" panose="020B0609030804020204" pitchFamily="49" charset="0"/>
              </a:rPr>
              <a:t>ORDER BY</a:t>
            </a:r>
            <a:endParaRPr lang="en-US">
              <a:solidFill>
                <a:srgbClr val="000000"/>
              </a:solidFill>
              <a:latin typeface="Menlo" panose="020B0609030804020204" pitchFamily="49" charset="0"/>
            </a:endParaRPr>
          </a:p>
          <a:p>
            <a:r>
              <a:rPr lang="en-US" b="0">
                <a:solidFill>
                  <a:srgbClr val="000000"/>
                </a:solidFill>
                <a:effectLst/>
                <a:latin typeface="Menlo" panose="020B0609030804020204" pitchFamily="49" charset="0"/>
              </a:rPr>
              <a:t>  embedding &lt;=&gt; </a:t>
            </a:r>
            <a:r>
              <a:rPr lang="en-US" b="0">
                <a:solidFill>
                  <a:srgbClr val="A31515"/>
                </a:solidFill>
                <a:effectLst/>
                <a:latin typeface="Menlo" panose="020B0609030804020204" pitchFamily="49" charset="0"/>
              </a:rPr>
              <a:t>'[-0.01266181, -0.0279284,...]’</a:t>
            </a:r>
            <a:endParaRPr lang="en-US">
              <a:solidFill>
                <a:srgbClr val="000000"/>
              </a:solidFill>
              <a:latin typeface="Menlo" panose="020B0609030804020204" pitchFamily="49" charset="0"/>
            </a:endParaRPr>
          </a:p>
          <a:p>
            <a:r>
              <a:rPr lang="en-US" b="0">
                <a:solidFill>
                  <a:srgbClr val="000000"/>
                </a:solidFill>
                <a:effectLst/>
                <a:latin typeface="Menlo" panose="020B0609030804020204" pitchFamily="49" charset="0"/>
              </a:rPr>
              <a:t>  </a:t>
            </a:r>
            <a:r>
              <a:rPr lang="en-US" b="0">
                <a:solidFill>
                  <a:srgbClr val="0000FF"/>
                </a:solidFill>
                <a:effectLst/>
                <a:latin typeface="Menlo" panose="020B0609030804020204" pitchFamily="49" charset="0"/>
              </a:rPr>
              <a:t>LIMIT</a:t>
            </a:r>
            <a:r>
              <a:rPr lang="en-US" b="0">
                <a:solidFill>
                  <a:srgbClr val="000000"/>
                </a:solidFill>
                <a:effectLst/>
                <a:latin typeface="Menlo" panose="020B0609030804020204" pitchFamily="49" charset="0"/>
              </a:rPr>
              <a:t> </a:t>
            </a:r>
            <a:r>
              <a:rPr lang="en-US" b="0">
                <a:solidFill>
                  <a:srgbClr val="098658"/>
                </a:solidFill>
                <a:effectLst/>
                <a:latin typeface="Menlo" panose="020B0609030804020204" pitchFamily="49" charset="0"/>
              </a:rPr>
              <a:t>5</a:t>
            </a:r>
            <a:r>
              <a:rPr lang="en-US" b="0">
                <a:solidFill>
                  <a:srgbClr val="000000"/>
                </a:solidFill>
                <a:effectLst/>
                <a:latin typeface="Menlo" panose="020B0609030804020204" pitchFamily="49" charset="0"/>
              </a:rPr>
              <a:t>;</a:t>
            </a:r>
          </a:p>
          <a:p>
            <a:endParaRPr lang="en-US">
              <a:solidFill>
                <a:srgbClr val="000000"/>
              </a:solidFill>
              <a:latin typeface="Menlo" panose="020B0609030804020204" pitchFamily="49" charset="0"/>
            </a:endParaRPr>
          </a:p>
          <a:p>
            <a:r>
              <a:rPr lang="en-US" b="0">
                <a:solidFill>
                  <a:srgbClr val="0000FF"/>
                </a:solidFill>
                <a:effectLst/>
                <a:latin typeface="Menlo" panose="020B0609030804020204" pitchFamily="49" charset="0"/>
              </a:rPr>
              <a:t>CREATE</a:t>
            </a:r>
            <a:r>
              <a:rPr lang="en-US" b="0">
                <a:solidFill>
                  <a:srgbClr val="000000"/>
                </a:solidFill>
                <a:effectLst/>
                <a:latin typeface="Menlo" panose="020B0609030804020204" pitchFamily="49" charset="0"/>
              </a:rPr>
              <a:t> </a:t>
            </a:r>
            <a:r>
              <a:rPr lang="en-US" b="0">
                <a:solidFill>
                  <a:srgbClr val="0000FF"/>
                </a:solidFill>
                <a:effectLst/>
                <a:latin typeface="Menlo" panose="020B0609030804020204" pitchFamily="49" charset="0"/>
              </a:rPr>
              <a:t>INDEX</a:t>
            </a:r>
            <a:r>
              <a:rPr lang="en-US" b="0">
                <a:solidFill>
                  <a:srgbClr val="000000"/>
                </a:solidFill>
                <a:effectLst/>
                <a:latin typeface="Menlo" panose="020B0609030804020204" pitchFamily="49" charset="0"/>
              </a:rPr>
              <a:t> </a:t>
            </a:r>
            <a:r>
              <a:rPr lang="en-US" b="0">
                <a:solidFill>
                  <a:srgbClr val="795E26"/>
                </a:solidFill>
                <a:effectLst/>
                <a:latin typeface="Menlo" panose="020B0609030804020204" pitchFamily="49" charset="0"/>
              </a:rPr>
              <a:t>ON</a:t>
            </a:r>
            <a:r>
              <a:rPr lang="en-US" b="0">
                <a:solidFill>
                  <a:srgbClr val="000000"/>
                </a:solidFill>
                <a:effectLst/>
                <a:latin typeface="Menlo" panose="020B0609030804020204" pitchFamily="49" charset="0"/>
              </a:rPr>
              <a:t> items</a:t>
            </a:r>
          </a:p>
          <a:p>
            <a:r>
              <a:rPr lang="en-US">
                <a:solidFill>
                  <a:srgbClr val="000000"/>
                </a:solidFill>
                <a:latin typeface="Menlo" panose="020B0609030804020204" pitchFamily="49" charset="0"/>
              </a:rPr>
              <a:t>  </a:t>
            </a:r>
            <a:r>
              <a:rPr lang="en-US" b="0">
                <a:solidFill>
                  <a:srgbClr val="0000FF"/>
                </a:solidFill>
                <a:effectLst/>
                <a:latin typeface="Menlo" panose="020B0609030804020204" pitchFamily="49" charset="0"/>
              </a:rPr>
              <a:t>USING</a:t>
            </a:r>
            <a:r>
              <a:rPr lang="en-US" b="0">
                <a:solidFill>
                  <a:srgbClr val="000000"/>
                </a:solidFill>
                <a:effectLst/>
                <a:latin typeface="Menlo" panose="020B0609030804020204" pitchFamily="49" charset="0"/>
              </a:rPr>
              <a:t> </a:t>
            </a:r>
            <a:r>
              <a:rPr lang="en-US" b="0" err="1">
                <a:solidFill>
                  <a:srgbClr val="000000"/>
                </a:solidFill>
                <a:effectLst/>
                <a:latin typeface="Menlo" panose="020B0609030804020204" pitchFamily="49" charset="0"/>
              </a:rPr>
              <a:t>hnsw</a:t>
            </a:r>
            <a:r>
              <a:rPr lang="en-US">
                <a:solidFill>
                  <a:srgbClr val="000000"/>
                </a:solidFill>
                <a:latin typeface="Menlo" panose="020B0609030804020204" pitchFamily="49" charset="0"/>
              </a:rPr>
              <a:t> </a:t>
            </a:r>
            <a:r>
              <a:rPr lang="en-US" b="0">
                <a:solidFill>
                  <a:srgbClr val="000000"/>
                </a:solidFill>
                <a:effectLst/>
                <a:latin typeface="Menlo" panose="020B0609030804020204" pitchFamily="49" charset="0"/>
              </a:rPr>
              <a:t>(embedding </a:t>
            </a:r>
            <a:r>
              <a:rPr lang="en-US" b="0" err="1">
                <a:solidFill>
                  <a:srgbClr val="000000"/>
                </a:solidFill>
                <a:effectLst/>
                <a:latin typeface="Menlo" panose="020B0609030804020204" pitchFamily="49" charset="0"/>
              </a:rPr>
              <a:t>vector_cosine_ops</a:t>
            </a:r>
            <a:r>
              <a:rPr lang="en-US" b="0">
                <a:solidFill>
                  <a:srgbClr val="000000"/>
                </a:solidFill>
                <a:effectLst/>
                <a:latin typeface="Menlo" panose="020B0609030804020204" pitchFamily="49" charset="0"/>
              </a:rPr>
              <a:t>);</a:t>
            </a:r>
          </a:p>
        </p:txBody>
      </p:sp>
      <p:sp>
        <p:nvSpPr>
          <p:cNvPr id="7" name="Content Placeholder 2">
            <a:extLst>
              <a:ext uri="{FF2B5EF4-FFF2-40B4-BE49-F238E27FC236}">
                <a16:creationId xmlns:a16="http://schemas.microsoft.com/office/drawing/2014/main" id="{7A13D5F4-A0DC-8504-209E-9BC9344F6242}"/>
              </a:ext>
            </a:extLst>
          </p:cNvPr>
          <p:cNvSpPr txBox="1">
            <a:spLocks/>
          </p:cNvSpPr>
          <p:nvPr/>
        </p:nvSpPr>
        <p:spPr>
          <a:xfrm>
            <a:off x="5101682" y="961192"/>
            <a:ext cx="6730407"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400"/>
              <a:t>PostgreSQL with </a:t>
            </a:r>
            <a:r>
              <a:rPr lang="en-US" sz="2400" err="1"/>
              <a:t>pgvector</a:t>
            </a:r>
            <a:r>
              <a:rPr lang="en-US" sz="2400"/>
              <a:t> example:</a:t>
            </a:r>
          </a:p>
        </p:txBody>
      </p:sp>
    </p:spTree>
    <p:extLst>
      <p:ext uri="{BB962C8B-B14F-4D97-AF65-F5344CB8AC3E}">
        <p14:creationId xmlns:p14="http://schemas.microsoft.com/office/powerpoint/2010/main" val="41364041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236D1-D6C7-ABF9-7012-A0F831E4BE7F}"/>
              </a:ext>
            </a:extLst>
          </p:cNvPr>
          <p:cNvSpPr>
            <a:spLocks noGrp="1"/>
          </p:cNvSpPr>
          <p:nvPr>
            <p:ph type="title"/>
          </p:nvPr>
        </p:nvSpPr>
        <p:spPr/>
        <p:txBody>
          <a:bodyPr/>
          <a:lstStyle/>
          <a:p>
            <a:pPr algn="ctr"/>
            <a:r>
              <a:rPr lang="en-US"/>
              <a:t>Vector databases in Azure</a:t>
            </a:r>
          </a:p>
        </p:txBody>
      </p:sp>
      <p:grpSp>
        <p:nvGrpSpPr>
          <p:cNvPr id="4" name="Group 3">
            <a:extLst>
              <a:ext uri="{FF2B5EF4-FFF2-40B4-BE49-F238E27FC236}">
                <a16:creationId xmlns:a16="http://schemas.microsoft.com/office/drawing/2014/main" id="{6C36260E-855A-29C1-519A-FB35C01F5A90}"/>
              </a:ext>
            </a:extLst>
          </p:cNvPr>
          <p:cNvGrpSpPr/>
          <p:nvPr/>
        </p:nvGrpSpPr>
        <p:grpSpPr>
          <a:xfrm>
            <a:off x="6287589" y="1480750"/>
            <a:ext cx="5212080" cy="4833938"/>
            <a:chOff x="779851" y="1352800"/>
            <a:chExt cx="5212080" cy="4833938"/>
          </a:xfrm>
        </p:grpSpPr>
        <p:sp>
          <p:nvSpPr>
            <p:cNvPr id="7" name="Rounded Rectangle 1">
              <a:extLst>
                <a:ext uri="{FF2B5EF4-FFF2-40B4-BE49-F238E27FC236}">
                  <a16:creationId xmlns:a16="http://schemas.microsoft.com/office/drawing/2014/main" id="{C88C2999-CD96-465F-F995-E3CA9252DF55}"/>
                </a:ext>
                <a:ext uri="{C183D7F6-B498-43B3-948B-1728B52AA6E4}">
                  <adec:decorative xmlns:adec="http://schemas.microsoft.com/office/drawing/2017/decorative" val="1"/>
                </a:ext>
              </a:extLst>
            </p:cNvPr>
            <p:cNvSpPr/>
            <p:nvPr/>
          </p:nvSpPr>
          <p:spPr bwMode="auto">
            <a:xfrm>
              <a:off x="779851" y="1352800"/>
              <a:ext cx="5212080" cy="4833938"/>
            </a:xfrm>
            <a:prstGeom prst="roundRect">
              <a:avLst>
                <a:gd name="adj" fmla="val 2509"/>
              </a:avLst>
            </a:pr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dirty="0">
                  <a:solidFill>
                    <a:sysClr val="windowText" lastClr="000000"/>
                  </a:solidFill>
                  <a:latin typeface="+mj-lt"/>
                  <a:cs typeface="Segoe UI" pitchFamily="34" charset="0"/>
                </a:rPr>
                <a:t>Azure AI Search</a:t>
              </a:r>
            </a:p>
            <a:p>
              <a:pPr algn="ctr" defTabSz="932472" fontAlgn="base">
                <a:spcBef>
                  <a:spcPct val="0"/>
                </a:spcBef>
                <a:spcAft>
                  <a:spcPct val="0"/>
                </a:spcAft>
              </a:pPr>
              <a:endParaRPr lang="en-US" sz="2800" dirty="0">
                <a:solidFill>
                  <a:sysClr val="windowText" lastClr="000000"/>
                </a:solidFill>
                <a:latin typeface="+mj-lt"/>
                <a:cs typeface="Segoe UI" pitchFamily="34" charset="0"/>
              </a:endParaRPr>
            </a:p>
            <a:p>
              <a:pPr algn="ctr" defTabSz="932472" fontAlgn="base">
                <a:spcBef>
                  <a:spcPct val="0"/>
                </a:spcBef>
                <a:spcAft>
                  <a:spcPct val="0"/>
                </a:spcAft>
              </a:pPr>
              <a:r>
                <a:rPr lang="en-US" sz="2400" dirty="0">
                  <a:solidFill>
                    <a:sysClr val="windowText" lastClr="000000"/>
                  </a:solidFill>
                  <a:cs typeface="Segoe UI" pitchFamily="34" charset="0"/>
                </a:rPr>
                <a:t>Best relevance: highest quality</a:t>
              </a:r>
              <a:br>
                <a:rPr lang="en-US" sz="2400" dirty="0">
                  <a:solidFill>
                    <a:sysClr val="windowText" lastClr="000000"/>
                  </a:solidFill>
                  <a:cs typeface="Segoe UI" pitchFamily="34" charset="0"/>
                </a:rPr>
              </a:br>
              <a:r>
                <a:rPr lang="en-US" sz="2400" dirty="0">
                  <a:solidFill>
                    <a:sysClr val="windowText" lastClr="000000"/>
                  </a:solidFill>
                  <a:cs typeface="Segoe UI" pitchFamily="34" charset="0"/>
                </a:rPr>
                <a:t>of results out of the box</a:t>
              </a:r>
            </a:p>
            <a:p>
              <a:pPr algn="ctr" defTabSz="932472" fontAlgn="base">
                <a:spcBef>
                  <a:spcPct val="0"/>
                </a:spcBef>
                <a:spcAft>
                  <a:spcPct val="0"/>
                </a:spcAft>
              </a:pPr>
              <a:endParaRPr lang="en-US" sz="2400" dirty="0">
                <a:solidFill>
                  <a:sysClr val="windowText" lastClr="000000"/>
                </a:solidFill>
                <a:cs typeface="Segoe UI" pitchFamily="34" charset="0"/>
              </a:endParaRPr>
            </a:p>
            <a:p>
              <a:pPr algn="ctr" defTabSz="932472" fontAlgn="base">
                <a:spcBef>
                  <a:spcPct val="0"/>
                </a:spcBef>
                <a:spcAft>
                  <a:spcPct val="0"/>
                </a:spcAft>
              </a:pPr>
              <a:r>
                <a:rPr lang="en-US" sz="2000" dirty="0">
                  <a:solidFill>
                    <a:sysClr val="windowText" lastClr="000000"/>
                  </a:solidFill>
                  <a:cs typeface="Segoe UI" pitchFamily="34" charset="0"/>
                </a:rPr>
                <a:t>Automatically index data</a:t>
              </a:r>
              <a:br>
                <a:rPr lang="en-US" sz="2000" dirty="0">
                  <a:solidFill>
                    <a:sysClr val="windowText" lastClr="000000"/>
                  </a:solidFill>
                  <a:cs typeface="Segoe UI" pitchFamily="34" charset="0"/>
                </a:rPr>
              </a:br>
              <a:r>
                <a:rPr lang="en-US" sz="2000" dirty="0">
                  <a:solidFill>
                    <a:sysClr val="windowText" lastClr="000000"/>
                  </a:solidFill>
                  <a:cs typeface="Segoe UI" pitchFamily="34" charset="0"/>
                </a:rPr>
                <a:t>from Azure data sources:</a:t>
              </a:r>
              <a:br>
                <a:rPr lang="en-US" sz="2000" dirty="0">
                  <a:solidFill>
                    <a:sysClr val="windowText" lastClr="000000"/>
                  </a:solidFill>
                  <a:cs typeface="Segoe UI" pitchFamily="34" charset="0"/>
                </a:rPr>
              </a:br>
              <a:r>
                <a:rPr lang="en-US" sz="2000" dirty="0">
                  <a:solidFill>
                    <a:sysClr val="windowText" lastClr="000000"/>
                  </a:solidFill>
                  <a:cs typeface="Segoe UI" pitchFamily="34" charset="0"/>
                </a:rPr>
                <a:t>SQL DB, Cosmos DB, Blob</a:t>
              </a:r>
              <a:br>
                <a:rPr lang="en-US" sz="2000" dirty="0">
                  <a:solidFill>
                    <a:sysClr val="windowText" lastClr="000000"/>
                  </a:solidFill>
                  <a:cs typeface="Segoe UI" pitchFamily="34" charset="0"/>
                </a:rPr>
              </a:br>
              <a:r>
                <a:rPr lang="en-US" sz="2000" dirty="0">
                  <a:solidFill>
                    <a:sysClr val="windowText" lastClr="000000"/>
                  </a:solidFill>
                  <a:cs typeface="Segoe UI" pitchFamily="34" charset="0"/>
                </a:rPr>
                <a:t>Storage, ADLSv2, and more</a:t>
              </a:r>
            </a:p>
          </p:txBody>
        </p:sp>
        <p:pic>
          <p:nvPicPr>
            <p:cNvPr id="12" name="Picture 4" descr="Pricing - Azure Cognitive Search | Microsoft Azure">
              <a:extLst>
                <a:ext uri="{FF2B5EF4-FFF2-40B4-BE49-F238E27FC236}">
                  <a16:creationId xmlns:a16="http://schemas.microsoft.com/office/drawing/2014/main" id="{6FBE13A0-CCA1-5C92-8315-A7601AF2522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492" y="1634330"/>
              <a:ext cx="819620" cy="4309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39903702-2681-1DE8-B5E4-3E1063F6CB19}"/>
              </a:ext>
            </a:extLst>
          </p:cNvPr>
          <p:cNvGrpSpPr/>
          <p:nvPr/>
        </p:nvGrpSpPr>
        <p:grpSpPr>
          <a:xfrm>
            <a:off x="588263" y="1480750"/>
            <a:ext cx="5212080" cy="4833938"/>
            <a:chOff x="6397625" y="1435100"/>
            <a:chExt cx="5212080" cy="4833938"/>
          </a:xfrm>
        </p:grpSpPr>
        <p:sp>
          <p:nvSpPr>
            <p:cNvPr id="8" name="Rounded Rectangle 1">
              <a:extLst>
                <a:ext uri="{FF2B5EF4-FFF2-40B4-BE49-F238E27FC236}">
                  <a16:creationId xmlns:a16="http://schemas.microsoft.com/office/drawing/2014/main" id="{E4C6DB96-A382-2FFD-5D99-979F04FFB8EF}"/>
                </a:ext>
                <a:ext uri="{C183D7F6-B498-43B3-948B-1728B52AA6E4}">
                  <adec:decorative xmlns:adec="http://schemas.microsoft.com/office/drawing/2017/decorative" val="1"/>
                </a:ext>
              </a:extLst>
            </p:cNvPr>
            <p:cNvSpPr/>
            <p:nvPr/>
          </p:nvSpPr>
          <p:spPr bwMode="auto">
            <a:xfrm>
              <a:off x="6397625" y="1435100"/>
              <a:ext cx="5212080" cy="4833938"/>
            </a:xfrm>
            <a:prstGeom prst="roundRect">
              <a:avLst>
                <a:gd name="adj" fmla="val 2509"/>
              </a:avLst>
            </a:pr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a:solidFill>
                    <a:sysClr val="windowText" lastClr="000000"/>
                  </a:solidFill>
                  <a:latin typeface="+mj-lt"/>
                  <a:cs typeface="Segoe UI" pitchFamily="34" charset="0"/>
                </a:rPr>
                <a:t>Vectors in Azure databases</a:t>
              </a:r>
            </a:p>
            <a:p>
              <a:pPr algn="ctr" defTabSz="932472" fontAlgn="base">
                <a:spcBef>
                  <a:spcPct val="0"/>
                </a:spcBef>
                <a:spcAft>
                  <a:spcPct val="0"/>
                </a:spcAft>
              </a:pPr>
              <a:endParaRPr lang="en-US" sz="2800">
                <a:solidFill>
                  <a:sysClr val="windowText" lastClr="000000"/>
                </a:solidFill>
                <a:latin typeface="+mj-lt"/>
                <a:cs typeface="Segoe UI" pitchFamily="34" charset="0"/>
              </a:endParaRPr>
            </a:p>
            <a:p>
              <a:pPr lvl="0" algn="ctr" defTabSz="932472" fontAlgn="base">
                <a:spcBef>
                  <a:spcPct val="0"/>
                </a:spcBef>
                <a:spcAft>
                  <a:spcPct val="0"/>
                </a:spcAft>
              </a:pPr>
              <a:r>
                <a:rPr lang="en-US" sz="2400">
                  <a:solidFill>
                    <a:sysClr val="windowText" lastClr="000000"/>
                  </a:solidFill>
                  <a:cs typeface="Segoe UI" pitchFamily="34" charset="0"/>
                </a:rPr>
                <a:t>Keep your data where it is:</a:t>
              </a:r>
              <a:br>
                <a:rPr lang="en-US" sz="2400">
                  <a:solidFill>
                    <a:sysClr val="windowText" lastClr="000000"/>
                  </a:solidFill>
                  <a:cs typeface="Segoe UI" pitchFamily="34" charset="0"/>
                </a:rPr>
              </a:br>
              <a:r>
                <a:rPr lang="en-US" sz="2400">
                  <a:solidFill>
                    <a:sysClr val="windowText" lastClr="000000"/>
                  </a:solidFill>
                  <a:cs typeface="Segoe UI" pitchFamily="34" charset="0"/>
                </a:rPr>
                <a:t>native vector search capabilities</a:t>
              </a:r>
            </a:p>
            <a:p>
              <a:pPr lvl="0" algn="ctr" defTabSz="932472" fontAlgn="base">
                <a:spcBef>
                  <a:spcPct val="0"/>
                </a:spcBef>
                <a:spcAft>
                  <a:spcPct val="0"/>
                </a:spcAft>
              </a:pPr>
              <a:endParaRPr lang="en-US" sz="2400">
                <a:solidFill>
                  <a:sysClr val="windowText" lastClr="000000"/>
                </a:solidFill>
                <a:cs typeface="Segoe UI" pitchFamily="34" charset="0"/>
              </a:endParaRPr>
            </a:p>
            <a:p>
              <a:pPr lvl="0" algn="ctr" defTabSz="932472" fontAlgn="base">
                <a:spcBef>
                  <a:spcPct val="0"/>
                </a:spcBef>
                <a:spcAft>
                  <a:spcPct val="0"/>
                </a:spcAft>
              </a:pPr>
              <a:r>
                <a:rPr lang="en-US" sz="2000">
                  <a:solidFill>
                    <a:sysClr val="windowText" lastClr="000000"/>
                  </a:solidFill>
                  <a:cs typeface="Segoe UI" pitchFamily="34" charset="0"/>
                </a:rPr>
                <a:t>Built into </a:t>
              </a:r>
              <a:br>
                <a:rPr lang="en-US" sz="2000">
                  <a:solidFill>
                    <a:sysClr val="windowText" lastClr="000000"/>
                  </a:solidFill>
                  <a:cs typeface="Segoe UI" pitchFamily="34" charset="0"/>
                </a:rPr>
              </a:br>
              <a:r>
                <a:rPr lang="en-US" sz="2000">
                  <a:solidFill>
                    <a:sysClr val="windowText" lastClr="000000"/>
                  </a:solidFill>
                  <a:cs typeface="Segoe UI" pitchFamily="34" charset="0"/>
                </a:rPr>
                <a:t>Azure Cosmos DB MongoDB </a:t>
              </a:r>
              <a:r>
                <a:rPr lang="en-US" sz="2000" err="1">
                  <a:solidFill>
                    <a:sysClr val="windowText" lastClr="000000"/>
                  </a:solidFill>
                  <a:cs typeface="Segoe UI" pitchFamily="34" charset="0"/>
                </a:rPr>
                <a:t>vCore</a:t>
              </a:r>
              <a:r>
                <a:rPr lang="en-US" sz="2000">
                  <a:solidFill>
                    <a:sysClr val="windowText" lastClr="000000"/>
                  </a:solidFill>
                  <a:cs typeface="Segoe UI" pitchFamily="34" charset="0"/>
                </a:rPr>
                <a:t> and Azure Cosmos DB for PostgreSQL services</a:t>
              </a:r>
            </a:p>
            <a:p>
              <a:pPr algn="ctr" defTabSz="932472" fontAlgn="base">
                <a:spcBef>
                  <a:spcPct val="0"/>
                </a:spcBef>
                <a:spcAft>
                  <a:spcPct val="0"/>
                </a:spcAft>
              </a:pPr>
              <a:endParaRPr lang="en-US" sz="2800">
                <a:solidFill>
                  <a:sysClr val="windowText" lastClr="000000"/>
                </a:solidFill>
                <a:latin typeface="+mj-lt"/>
                <a:cs typeface="Segoe UI" pitchFamily="34" charset="0"/>
              </a:endParaRPr>
            </a:p>
          </p:txBody>
        </p:sp>
        <p:pic>
          <p:nvPicPr>
            <p:cNvPr id="13" name="Picture 2" descr="Azure Cosmos DB - YouTube">
              <a:extLst>
                <a:ext uri="{FF2B5EF4-FFF2-40B4-BE49-F238E27FC236}">
                  <a16:creationId xmlns:a16="http://schemas.microsoft.com/office/drawing/2014/main" id="{10921877-6B9C-47D7-DFCD-CE7DCABC0FA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5456" y="1591881"/>
              <a:ext cx="515861" cy="5158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zure Database for PostgreSQL (@AzureDBPostgres) / X">
              <a:extLst>
                <a:ext uri="{FF2B5EF4-FFF2-40B4-BE49-F238E27FC236}">
                  <a16:creationId xmlns:a16="http://schemas.microsoft.com/office/drawing/2014/main" id="{88A91A07-3FEF-3570-4D20-0C45883EF2E8}"/>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64378" y="1651063"/>
              <a:ext cx="397497" cy="3974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901842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55F7F40-4655-6BEF-F9FD-FA521092843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3F066F-DF7E-8842-32A8-06F823810DA5}"/>
              </a:ext>
            </a:extLst>
          </p:cNvPr>
          <p:cNvSpPr>
            <a:spLocks noGrp="1"/>
          </p:cNvSpPr>
          <p:nvPr>
            <p:ph type="title"/>
          </p:nvPr>
        </p:nvSpPr>
        <p:spPr>
          <a:xfrm>
            <a:off x="584200" y="522767"/>
            <a:ext cx="4569892" cy="3077766"/>
          </a:xfrm>
        </p:spPr>
        <p:txBody>
          <a:bodyPr/>
          <a:lstStyle/>
          <a:p>
            <a:r>
              <a:rPr lang="en-US"/>
              <a:t>Vector search and state-of-the-art retrieval for generative AI apps​</a:t>
            </a:r>
          </a:p>
        </p:txBody>
      </p:sp>
    </p:spTree>
    <p:extLst>
      <p:ext uri="{BB962C8B-B14F-4D97-AF65-F5344CB8AC3E}">
        <p14:creationId xmlns:p14="http://schemas.microsoft.com/office/powerpoint/2010/main" val="46671673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49391-4397-078C-033D-DF5FD2574D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3FBE7E-9971-B660-8649-413ED28E635F}"/>
              </a:ext>
            </a:extLst>
          </p:cNvPr>
          <p:cNvSpPr>
            <a:spLocks noGrp="1"/>
          </p:cNvSpPr>
          <p:nvPr>
            <p:ph type="title"/>
          </p:nvPr>
        </p:nvSpPr>
        <p:spPr/>
        <p:txBody>
          <a:bodyPr/>
          <a:lstStyle/>
          <a:p>
            <a:pPr algn="ctr"/>
            <a:r>
              <a:rPr lang="en-US" dirty="0"/>
              <a:t>Retrieval databases in Azure</a:t>
            </a:r>
          </a:p>
        </p:txBody>
      </p:sp>
      <p:grpSp>
        <p:nvGrpSpPr>
          <p:cNvPr id="4" name="Group 3">
            <a:extLst>
              <a:ext uri="{FF2B5EF4-FFF2-40B4-BE49-F238E27FC236}">
                <a16:creationId xmlns:a16="http://schemas.microsoft.com/office/drawing/2014/main" id="{D3700BD4-990B-A8DE-50CF-C93C50DC79E5}"/>
              </a:ext>
            </a:extLst>
          </p:cNvPr>
          <p:cNvGrpSpPr/>
          <p:nvPr/>
        </p:nvGrpSpPr>
        <p:grpSpPr>
          <a:xfrm>
            <a:off x="6287589" y="1480750"/>
            <a:ext cx="5212080" cy="4833938"/>
            <a:chOff x="779851" y="1352800"/>
            <a:chExt cx="5212080" cy="4833938"/>
          </a:xfrm>
        </p:grpSpPr>
        <p:sp>
          <p:nvSpPr>
            <p:cNvPr id="7" name="Rounded Rectangle 1">
              <a:extLst>
                <a:ext uri="{FF2B5EF4-FFF2-40B4-BE49-F238E27FC236}">
                  <a16:creationId xmlns:a16="http://schemas.microsoft.com/office/drawing/2014/main" id="{DFFF9A21-895A-C1A7-6ADC-7617BC337035}"/>
                </a:ext>
                <a:ext uri="{C183D7F6-B498-43B3-948B-1728B52AA6E4}">
                  <adec:decorative xmlns:adec="http://schemas.microsoft.com/office/drawing/2017/decorative" val="1"/>
                </a:ext>
              </a:extLst>
            </p:cNvPr>
            <p:cNvSpPr/>
            <p:nvPr/>
          </p:nvSpPr>
          <p:spPr bwMode="auto">
            <a:xfrm>
              <a:off x="779851" y="1352800"/>
              <a:ext cx="5212080" cy="4833938"/>
            </a:xfrm>
            <a:prstGeom prst="roundRect">
              <a:avLst>
                <a:gd name="adj" fmla="val 2509"/>
              </a:avLst>
            </a:pr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dirty="0">
                  <a:solidFill>
                    <a:sysClr val="windowText" lastClr="000000"/>
                  </a:solidFill>
                  <a:latin typeface="+mj-lt"/>
                  <a:cs typeface="Segoe UI" pitchFamily="34" charset="0"/>
                </a:rPr>
                <a:t>Azure AI Search</a:t>
              </a:r>
            </a:p>
            <a:p>
              <a:pPr algn="ctr" defTabSz="932472" fontAlgn="base">
                <a:spcBef>
                  <a:spcPct val="0"/>
                </a:spcBef>
                <a:spcAft>
                  <a:spcPct val="0"/>
                </a:spcAft>
              </a:pPr>
              <a:endParaRPr lang="en-US" sz="2800" dirty="0">
                <a:solidFill>
                  <a:sysClr val="windowText" lastClr="000000"/>
                </a:solidFill>
                <a:latin typeface="+mj-lt"/>
                <a:cs typeface="Segoe UI" pitchFamily="34" charset="0"/>
              </a:endParaRPr>
            </a:p>
            <a:p>
              <a:pPr algn="ctr" defTabSz="932472" fontAlgn="base">
                <a:spcBef>
                  <a:spcPct val="0"/>
                </a:spcBef>
                <a:spcAft>
                  <a:spcPct val="0"/>
                </a:spcAft>
              </a:pPr>
              <a:r>
                <a:rPr lang="en-US" sz="2400" dirty="0">
                  <a:solidFill>
                    <a:sysClr val="windowText" lastClr="000000"/>
                  </a:solidFill>
                  <a:cs typeface="Segoe UI" pitchFamily="34" charset="0"/>
                </a:rPr>
                <a:t>Best relevance: highest quality</a:t>
              </a:r>
              <a:br>
                <a:rPr lang="en-US" sz="2400" dirty="0">
                  <a:solidFill>
                    <a:sysClr val="windowText" lastClr="000000"/>
                  </a:solidFill>
                  <a:cs typeface="Segoe UI" pitchFamily="34" charset="0"/>
                </a:rPr>
              </a:br>
              <a:r>
                <a:rPr lang="en-US" sz="2400" dirty="0">
                  <a:solidFill>
                    <a:sysClr val="windowText" lastClr="000000"/>
                  </a:solidFill>
                  <a:cs typeface="Segoe UI" pitchFamily="34" charset="0"/>
                </a:rPr>
                <a:t>of results out of the box</a:t>
              </a:r>
            </a:p>
            <a:p>
              <a:pPr algn="ctr" defTabSz="932472" fontAlgn="base">
                <a:spcBef>
                  <a:spcPct val="0"/>
                </a:spcBef>
                <a:spcAft>
                  <a:spcPct val="0"/>
                </a:spcAft>
              </a:pPr>
              <a:endParaRPr lang="en-US" sz="2400" dirty="0">
                <a:solidFill>
                  <a:sysClr val="windowText" lastClr="000000"/>
                </a:solidFill>
                <a:cs typeface="Segoe UI" pitchFamily="34" charset="0"/>
              </a:endParaRPr>
            </a:p>
            <a:p>
              <a:pPr algn="ctr" defTabSz="932472" fontAlgn="base">
                <a:spcBef>
                  <a:spcPct val="0"/>
                </a:spcBef>
                <a:spcAft>
                  <a:spcPct val="0"/>
                </a:spcAft>
              </a:pPr>
              <a:r>
                <a:rPr lang="en-US" sz="2000" dirty="0">
                  <a:solidFill>
                    <a:sysClr val="windowText" lastClr="000000"/>
                  </a:solidFill>
                  <a:cs typeface="Segoe UI" pitchFamily="34" charset="0"/>
                </a:rPr>
                <a:t>Automatically index data</a:t>
              </a:r>
              <a:br>
                <a:rPr lang="en-US" sz="2000" dirty="0">
                  <a:solidFill>
                    <a:sysClr val="windowText" lastClr="000000"/>
                  </a:solidFill>
                  <a:cs typeface="Segoe UI" pitchFamily="34" charset="0"/>
                </a:rPr>
              </a:br>
              <a:r>
                <a:rPr lang="en-US" sz="2000" dirty="0">
                  <a:solidFill>
                    <a:sysClr val="windowText" lastClr="000000"/>
                  </a:solidFill>
                  <a:cs typeface="Segoe UI" pitchFamily="34" charset="0"/>
                </a:rPr>
                <a:t>from Azure data sources:</a:t>
              </a:r>
              <a:br>
                <a:rPr lang="en-US" sz="2000" dirty="0">
                  <a:solidFill>
                    <a:sysClr val="windowText" lastClr="000000"/>
                  </a:solidFill>
                  <a:cs typeface="Segoe UI" pitchFamily="34" charset="0"/>
                </a:rPr>
              </a:br>
              <a:r>
                <a:rPr lang="en-US" sz="2000" dirty="0">
                  <a:solidFill>
                    <a:sysClr val="windowText" lastClr="000000"/>
                  </a:solidFill>
                  <a:cs typeface="Segoe UI" pitchFamily="34" charset="0"/>
                </a:rPr>
                <a:t>SQL DB, Cosmos DB, Blob</a:t>
              </a:r>
              <a:br>
                <a:rPr lang="en-US" sz="2000" dirty="0">
                  <a:solidFill>
                    <a:sysClr val="windowText" lastClr="000000"/>
                  </a:solidFill>
                  <a:cs typeface="Segoe UI" pitchFamily="34" charset="0"/>
                </a:rPr>
              </a:br>
              <a:r>
                <a:rPr lang="en-US" sz="2000" dirty="0">
                  <a:solidFill>
                    <a:sysClr val="windowText" lastClr="000000"/>
                  </a:solidFill>
                  <a:cs typeface="Segoe UI" pitchFamily="34" charset="0"/>
                </a:rPr>
                <a:t>Storage, ADLSv2, and more</a:t>
              </a:r>
            </a:p>
          </p:txBody>
        </p:sp>
        <p:pic>
          <p:nvPicPr>
            <p:cNvPr id="12" name="Picture 4" descr="Pricing - Azure Cognitive Search | Microsoft Azure">
              <a:extLst>
                <a:ext uri="{FF2B5EF4-FFF2-40B4-BE49-F238E27FC236}">
                  <a16:creationId xmlns:a16="http://schemas.microsoft.com/office/drawing/2014/main" id="{EE4D10FF-69EA-FC63-C2D8-D3C0F29D3B9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84492" y="1634330"/>
              <a:ext cx="819620" cy="4309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FAB3CF3E-6494-F394-34D6-BCF6700C8C3E}"/>
              </a:ext>
            </a:extLst>
          </p:cNvPr>
          <p:cNvGrpSpPr/>
          <p:nvPr/>
        </p:nvGrpSpPr>
        <p:grpSpPr>
          <a:xfrm>
            <a:off x="588263" y="1480750"/>
            <a:ext cx="5212080" cy="4833938"/>
            <a:chOff x="6397625" y="1435100"/>
            <a:chExt cx="5212080" cy="4833938"/>
          </a:xfrm>
        </p:grpSpPr>
        <p:sp>
          <p:nvSpPr>
            <p:cNvPr id="8" name="Rounded Rectangle 1">
              <a:extLst>
                <a:ext uri="{FF2B5EF4-FFF2-40B4-BE49-F238E27FC236}">
                  <a16:creationId xmlns:a16="http://schemas.microsoft.com/office/drawing/2014/main" id="{98977E68-B2E9-4162-2DE1-F8F90C18F643}"/>
                </a:ext>
                <a:ext uri="{C183D7F6-B498-43B3-948B-1728B52AA6E4}">
                  <adec:decorative xmlns:adec="http://schemas.microsoft.com/office/drawing/2017/decorative" val="1"/>
                </a:ext>
              </a:extLst>
            </p:cNvPr>
            <p:cNvSpPr/>
            <p:nvPr/>
          </p:nvSpPr>
          <p:spPr bwMode="auto">
            <a:xfrm>
              <a:off x="6397625" y="1435100"/>
              <a:ext cx="5212080" cy="4833938"/>
            </a:xfrm>
            <a:prstGeom prst="roundRect">
              <a:avLst>
                <a:gd name="adj" fmla="val 2509"/>
              </a:avLst>
            </a:pr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800">
                  <a:solidFill>
                    <a:sysClr val="windowText" lastClr="000000"/>
                  </a:solidFill>
                  <a:latin typeface="+mj-lt"/>
                  <a:cs typeface="Segoe UI" pitchFamily="34" charset="0"/>
                </a:rPr>
                <a:t>Vectors in Azure databases</a:t>
              </a:r>
            </a:p>
            <a:p>
              <a:pPr algn="ctr" defTabSz="932472" fontAlgn="base">
                <a:spcBef>
                  <a:spcPct val="0"/>
                </a:spcBef>
                <a:spcAft>
                  <a:spcPct val="0"/>
                </a:spcAft>
              </a:pPr>
              <a:endParaRPr lang="en-US" sz="2800">
                <a:solidFill>
                  <a:sysClr val="windowText" lastClr="000000"/>
                </a:solidFill>
                <a:latin typeface="+mj-lt"/>
                <a:cs typeface="Segoe UI" pitchFamily="34" charset="0"/>
              </a:endParaRPr>
            </a:p>
            <a:p>
              <a:pPr lvl="0" algn="ctr" defTabSz="932472" fontAlgn="base">
                <a:spcBef>
                  <a:spcPct val="0"/>
                </a:spcBef>
                <a:spcAft>
                  <a:spcPct val="0"/>
                </a:spcAft>
              </a:pPr>
              <a:r>
                <a:rPr lang="en-US" sz="2400">
                  <a:solidFill>
                    <a:sysClr val="windowText" lastClr="000000"/>
                  </a:solidFill>
                  <a:cs typeface="Segoe UI" pitchFamily="34" charset="0"/>
                </a:rPr>
                <a:t>Keep your data where it is:</a:t>
              </a:r>
              <a:br>
                <a:rPr lang="en-US" sz="2400">
                  <a:solidFill>
                    <a:sysClr val="windowText" lastClr="000000"/>
                  </a:solidFill>
                  <a:cs typeface="Segoe UI" pitchFamily="34" charset="0"/>
                </a:rPr>
              </a:br>
              <a:r>
                <a:rPr lang="en-US" sz="2400">
                  <a:solidFill>
                    <a:sysClr val="windowText" lastClr="000000"/>
                  </a:solidFill>
                  <a:cs typeface="Segoe UI" pitchFamily="34" charset="0"/>
                </a:rPr>
                <a:t>native vector search capabilities</a:t>
              </a:r>
            </a:p>
            <a:p>
              <a:pPr lvl="0" algn="ctr" defTabSz="932472" fontAlgn="base">
                <a:spcBef>
                  <a:spcPct val="0"/>
                </a:spcBef>
                <a:spcAft>
                  <a:spcPct val="0"/>
                </a:spcAft>
              </a:pPr>
              <a:endParaRPr lang="en-US" sz="2400">
                <a:solidFill>
                  <a:sysClr val="windowText" lastClr="000000"/>
                </a:solidFill>
                <a:cs typeface="Segoe UI" pitchFamily="34" charset="0"/>
              </a:endParaRPr>
            </a:p>
            <a:p>
              <a:pPr lvl="0" algn="ctr" defTabSz="932472" fontAlgn="base">
                <a:spcBef>
                  <a:spcPct val="0"/>
                </a:spcBef>
                <a:spcAft>
                  <a:spcPct val="0"/>
                </a:spcAft>
              </a:pPr>
              <a:r>
                <a:rPr lang="en-US" sz="2000">
                  <a:solidFill>
                    <a:sysClr val="windowText" lastClr="000000"/>
                  </a:solidFill>
                  <a:cs typeface="Segoe UI" pitchFamily="34" charset="0"/>
                </a:rPr>
                <a:t>Built into </a:t>
              </a:r>
              <a:br>
                <a:rPr lang="en-US" sz="2000">
                  <a:solidFill>
                    <a:sysClr val="windowText" lastClr="000000"/>
                  </a:solidFill>
                  <a:cs typeface="Segoe UI" pitchFamily="34" charset="0"/>
                </a:rPr>
              </a:br>
              <a:r>
                <a:rPr lang="en-US" sz="2000">
                  <a:solidFill>
                    <a:sysClr val="windowText" lastClr="000000"/>
                  </a:solidFill>
                  <a:cs typeface="Segoe UI" pitchFamily="34" charset="0"/>
                </a:rPr>
                <a:t>Azure Cosmos DB MongoDB </a:t>
              </a:r>
              <a:r>
                <a:rPr lang="en-US" sz="2000" err="1">
                  <a:solidFill>
                    <a:sysClr val="windowText" lastClr="000000"/>
                  </a:solidFill>
                  <a:cs typeface="Segoe UI" pitchFamily="34" charset="0"/>
                </a:rPr>
                <a:t>vCore</a:t>
              </a:r>
              <a:r>
                <a:rPr lang="en-US" sz="2000">
                  <a:solidFill>
                    <a:sysClr val="windowText" lastClr="000000"/>
                  </a:solidFill>
                  <a:cs typeface="Segoe UI" pitchFamily="34" charset="0"/>
                </a:rPr>
                <a:t> and Azure Cosmos DB for PostgreSQL services</a:t>
              </a:r>
            </a:p>
            <a:p>
              <a:pPr algn="ctr" defTabSz="932472" fontAlgn="base">
                <a:spcBef>
                  <a:spcPct val="0"/>
                </a:spcBef>
                <a:spcAft>
                  <a:spcPct val="0"/>
                </a:spcAft>
              </a:pPr>
              <a:endParaRPr lang="en-US" sz="2800">
                <a:solidFill>
                  <a:sysClr val="windowText" lastClr="000000"/>
                </a:solidFill>
                <a:latin typeface="+mj-lt"/>
                <a:cs typeface="Segoe UI" pitchFamily="34" charset="0"/>
              </a:endParaRPr>
            </a:p>
          </p:txBody>
        </p:sp>
        <p:pic>
          <p:nvPicPr>
            <p:cNvPr id="13" name="Picture 2" descr="Azure Cosmos DB - YouTube">
              <a:extLst>
                <a:ext uri="{FF2B5EF4-FFF2-40B4-BE49-F238E27FC236}">
                  <a16:creationId xmlns:a16="http://schemas.microsoft.com/office/drawing/2014/main" id="{94E675F0-DE2B-5866-D304-91B612798F4E}"/>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5456" y="1591881"/>
              <a:ext cx="515861" cy="5158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zure Database for PostgreSQL (@AzureDBPostgres) / X">
              <a:extLst>
                <a:ext uri="{FF2B5EF4-FFF2-40B4-BE49-F238E27FC236}">
                  <a16:creationId xmlns:a16="http://schemas.microsoft.com/office/drawing/2014/main" id="{B2E418F8-3309-59A1-F5D8-8C54F63F0D4F}"/>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64378" y="1651063"/>
              <a:ext cx="397497" cy="3974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8457490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B355C0-A01B-BFB4-0953-957673BAC53B}"/>
              </a:ext>
            </a:extLst>
          </p:cNvPr>
          <p:cNvPicPr>
            <a:picLocks noChangeAspect="1"/>
          </p:cNvPicPr>
          <p:nvPr/>
        </p:nvPicPr>
        <p:blipFill rotWithShape="1">
          <a:blip r:embed="rId3"/>
          <a:srcRect l="50206"/>
          <a:stretch/>
        </p:blipFill>
        <p:spPr>
          <a:xfrm flipH="1" flipV="1">
            <a:off x="0" y="-28350"/>
            <a:ext cx="12192000" cy="6886350"/>
          </a:xfrm>
          <a:prstGeom prst="rect">
            <a:avLst/>
          </a:prstGeom>
        </p:spPr>
      </p:pic>
      <p:sp useBgFill="1">
        <p:nvSpPr>
          <p:cNvPr id="5" name="Rectangle 4">
            <a:extLst>
              <a:ext uri="{FF2B5EF4-FFF2-40B4-BE49-F238E27FC236}">
                <a16:creationId xmlns:a16="http://schemas.microsoft.com/office/drawing/2014/main" id="{76D15B5D-2195-B1EF-CAF4-AF386904D537}"/>
              </a:ext>
            </a:extLst>
          </p:cNvPr>
          <p:cNvSpPr/>
          <p:nvPr/>
        </p:nvSpPr>
        <p:spPr bwMode="auto">
          <a:xfrm>
            <a:off x="0" y="2038350"/>
            <a:ext cx="12192000" cy="2781300"/>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724B85B-AB72-9476-8138-41B7F12513A2}"/>
              </a:ext>
            </a:extLst>
          </p:cNvPr>
          <p:cNvSpPr>
            <a:spLocks noGrp="1"/>
          </p:cNvSpPr>
          <p:nvPr>
            <p:ph type="title"/>
          </p:nvPr>
        </p:nvSpPr>
        <p:spPr>
          <a:xfrm>
            <a:off x="588263" y="3150414"/>
            <a:ext cx="3356931" cy="553998"/>
          </a:xfrm>
        </p:spPr>
        <p:txBody>
          <a:bodyPr/>
          <a:lstStyle/>
          <a:p>
            <a:r>
              <a:rPr lang="en-US">
                <a:solidFill>
                  <a:srgbClr val="C5B4E3"/>
                </a:solidFill>
                <a:cs typeface="Segoe UI"/>
              </a:rPr>
              <a:t>Azure AI Search</a:t>
            </a:r>
            <a:endParaRPr lang="en-US" baseline="30000">
              <a:solidFill>
                <a:srgbClr val="C5B4E3"/>
              </a:solidFill>
              <a:cs typeface="Segoe UI"/>
            </a:endParaRPr>
          </a:p>
        </p:txBody>
      </p:sp>
      <p:sp>
        <p:nvSpPr>
          <p:cNvPr id="3" name="Text Placeholder 2">
            <a:extLst>
              <a:ext uri="{FF2B5EF4-FFF2-40B4-BE49-F238E27FC236}">
                <a16:creationId xmlns:a16="http://schemas.microsoft.com/office/drawing/2014/main" id="{9513D1F8-B9E2-FEBB-9FA2-4D264E5DC3E2}"/>
              </a:ext>
            </a:extLst>
          </p:cNvPr>
          <p:cNvSpPr>
            <a:spLocks noGrp="1"/>
          </p:cNvSpPr>
          <p:nvPr>
            <p:ph type="body" sz="quarter" idx="11"/>
          </p:nvPr>
        </p:nvSpPr>
        <p:spPr>
          <a:xfrm>
            <a:off x="4941888" y="2724191"/>
            <a:ext cx="6678612" cy="1409617"/>
          </a:xfrm>
        </p:spPr>
        <p:txBody>
          <a:bodyPr/>
          <a:lstStyle/>
          <a:p>
            <a:pPr marL="0" indent="0">
              <a:buNone/>
            </a:pPr>
            <a:r>
              <a:rPr lang="en-US" sz="2400" dirty="0">
                <a:cs typeface="Segoe UI"/>
              </a:rPr>
              <a:t>Feature rich, enterprise-ready vector database</a:t>
            </a:r>
          </a:p>
          <a:p>
            <a:pPr marL="0" indent="0">
              <a:buNone/>
            </a:pPr>
            <a:r>
              <a:rPr lang="en-US" sz="2400" dirty="0">
                <a:cs typeface="Segoe UI"/>
              </a:rPr>
              <a:t>Data and platform integration</a:t>
            </a:r>
          </a:p>
          <a:p>
            <a:pPr marL="0" indent="0">
              <a:buNone/>
            </a:pPr>
            <a:r>
              <a:rPr lang="en-US" sz="2400" dirty="0">
                <a:cs typeface="Segoe UI"/>
              </a:rPr>
              <a:t>State-of-the-art retrieval system</a:t>
            </a:r>
          </a:p>
        </p:txBody>
      </p:sp>
      <p:cxnSp>
        <p:nvCxnSpPr>
          <p:cNvPr id="7" name="Straight Connector 6">
            <a:extLst>
              <a:ext uri="{FF2B5EF4-FFF2-40B4-BE49-F238E27FC236}">
                <a16:creationId xmlns:a16="http://schemas.microsoft.com/office/drawing/2014/main" id="{EC658BCB-79F7-02D5-60CF-80052A0DE5A1}"/>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C7C24D4-5300-3603-2BD8-B10ED5072E3C}"/>
              </a:ext>
            </a:extLst>
          </p:cNvPr>
          <p:cNvSpPr txBox="1"/>
          <p:nvPr/>
        </p:nvSpPr>
        <p:spPr>
          <a:xfrm>
            <a:off x="9584685" y="6372225"/>
            <a:ext cx="2035815" cy="12311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*Previously known as Azure Cognitive Search</a:t>
            </a:r>
          </a:p>
        </p:txBody>
      </p:sp>
    </p:spTree>
    <p:extLst>
      <p:ext uri="{BB962C8B-B14F-4D97-AF65-F5344CB8AC3E}">
        <p14:creationId xmlns:p14="http://schemas.microsoft.com/office/powerpoint/2010/main" val="27257013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5E-6 -1.48148E-6 L 0.03672 -1.48148E-6 " pathEditMode="relative" rAng="0" ptsTypes="AA">
                                      <p:cBhvr>
                                        <p:cTn id="9" dur="600" spd="-100000" fill="hold"/>
                                        <p:tgtEl>
                                          <p:spTgt spid="3"/>
                                        </p:tgtEl>
                                        <p:attrNameLst>
                                          <p:attrName>ppt_x</p:attrName>
                                          <p:attrName>ppt_y</p:attrName>
                                        </p:attrNameLst>
                                      </p:cBhvr>
                                      <p:rCtr x="1836" y="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2.08333E-7 -1.48148E-6 L -0.03672 -1.48148E-6 " pathEditMode="relative" rAng="0" ptsTypes="AA">
                                      <p:cBhvr>
                                        <p:cTn id="14" dur="600" spd="-100000" fill="hold"/>
                                        <p:tgtEl>
                                          <p:spTgt spid="2"/>
                                        </p:tgtEl>
                                        <p:attrNameLst>
                                          <p:attrName>ppt_x</p:attrName>
                                          <p:attrName>ppt_y</p:attrName>
                                        </p:attrNameLst>
                                      </p:cBhvr>
                                      <p:rCtr x="-1836" y="0"/>
                                    </p:animMotion>
                                  </p:childTnLst>
                                </p:cTn>
                              </p:par>
                              <p:par>
                                <p:cTn id="15" presetID="16" presetClass="entr" presetSubtype="42"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5" descr="Light Pattern: Grid">
            <a:extLst>
              <a:ext uri="{FF2B5EF4-FFF2-40B4-BE49-F238E27FC236}">
                <a16:creationId xmlns:a16="http://schemas.microsoft.com/office/drawing/2014/main" id="{9DC2A6BB-E315-D943-463E-A32C3B593C15}"/>
              </a:ext>
            </a:extLst>
          </p:cNvPr>
          <p:cNvSpPr/>
          <p:nvPr/>
        </p:nvSpPr>
        <p:spPr bwMode="auto">
          <a:xfrm>
            <a:off x="0" y="0"/>
            <a:ext cx="12192000" cy="6858001"/>
          </a:xfrm>
          <a:prstGeom prst="roundRect">
            <a:avLst>
              <a:gd name="adj" fmla="val 0"/>
            </a:avLst>
          </a:prstGeom>
          <a:blipFill dpi="0" rotWithShape="1">
            <a:blip r:embed="rId3">
              <a:alphaModFix amt="15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Top Corners Rounded 14" descr="Light front layer">
            <a:extLst>
              <a:ext uri="{FF2B5EF4-FFF2-40B4-BE49-F238E27FC236}">
                <a16:creationId xmlns:a16="http://schemas.microsoft.com/office/drawing/2014/main" id="{C27D1FA4-9A85-04BF-60BC-490F4B6D16BC}"/>
              </a:ext>
            </a:extLst>
          </p:cNvPr>
          <p:cNvSpPr/>
          <p:nvPr/>
        </p:nvSpPr>
        <p:spPr bwMode="auto">
          <a:xfrm>
            <a:off x="0" y="1515244"/>
            <a:ext cx="12188952" cy="5421312"/>
          </a:xfrm>
          <a:prstGeom prst="rect">
            <a:avLst/>
          </a:prstGeom>
          <a:solidFill>
            <a:schemeClr val="bg1"/>
          </a:solidFill>
          <a:ln w="12700" cap="flat" cmpd="sng" algn="ctr">
            <a:noFill/>
            <a:prstDash val="solid"/>
            <a:headEnd type="none" w="med" len="med"/>
            <a:tailEnd type="none" w="med" len="med"/>
          </a:ln>
          <a:effectLst>
            <a:outerShdw blurRad="76200" dist="63500" dir="16200000" sx="99000" sy="99000" rotWithShape="0">
              <a:srgbClr val="454142">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5" name="TextBox 4">
            <a:extLst>
              <a:ext uri="{FF2B5EF4-FFF2-40B4-BE49-F238E27FC236}">
                <a16:creationId xmlns:a16="http://schemas.microsoft.com/office/drawing/2014/main" id="{23AC488F-F084-533A-33C1-77010D1F3249}"/>
              </a:ext>
            </a:extLst>
          </p:cNvPr>
          <p:cNvSpPr txBox="1"/>
          <p:nvPr/>
        </p:nvSpPr>
        <p:spPr>
          <a:xfrm>
            <a:off x="2861025" y="1795138"/>
            <a:ext cx="6469950" cy="1292662"/>
          </a:xfrm>
          <a:prstGeom prst="rect">
            <a:avLst/>
          </a:prstGeom>
          <a:noFill/>
        </p:spPr>
        <p:txBody>
          <a:bodyPr wrap="square" lIns="0" tIns="457200" rIns="0" bIns="0" anchor="t" anchorCtr="0">
            <a:spAutoFit/>
          </a:bodyPr>
          <a:lstStyle/>
          <a:p>
            <a:pPr algn="ctr" defTabSz="652943" fontAlgn="base">
              <a:spcBef>
                <a:spcPct val="0"/>
              </a:spcBef>
              <a:spcAft>
                <a:spcPct val="0"/>
              </a:spcAft>
              <a:defRPr/>
            </a:pPr>
            <a:r>
              <a:rPr lang="en-US" sz="5400" kern="0">
                <a:gradFill>
                  <a:gsLst>
                    <a:gs pos="59195">
                      <a:schemeClr val="tx1"/>
                    </a:gs>
                    <a:gs pos="40000">
                      <a:schemeClr val="tx1"/>
                    </a:gs>
                  </a:gsLst>
                  <a:lin ang="2700000" scaled="1"/>
                </a:gradFill>
                <a:latin typeface="+mj-lt"/>
                <a:cs typeface="Segoe UI" panose="020B0502040204020203" pitchFamily="34" charset="0"/>
              </a:rPr>
              <a:t>Azure AI Search</a:t>
            </a:r>
          </a:p>
        </p:txBody>
      </p:sp>
      <p:sp>
        <p:nvSpPr>
          <p:cNvPr id="12" name="TextBox 11" descr="Redefine collaboration&#10;">
            <a:extLst>
              <a:ext uri="{FF2B5EF4-FFF2-40B4-BE49-F238E27FC236}">
                <a16:creationId xmlns:a16="http://schemas.microsoft.com/office/drawing/2014/main" id="{E36AF464-26A6-81EA-5D17-22E965B5CFEF}"/>
              </a:ext>
            </a:extLst>
          </p:cNvPr>
          <p:cNvSpPr txBox="1"/>
          <p:nvPr/>
        </p:nvSpPr>
        <p:spPr>
          <a:xfrm>
            <a:off x="747731" y="3898654"/>
            <a:ext cx="1512108" cy="807913"/>
          </a:xfrm>
          <a:prstGeom prst="rect">
            <a:avLst/>
          </a:prstGeom>
          <a:noFill/>
        </p:spPr>
        <p:txBody>
          <a:bodyPr wrap="square" lIns="0" tIns="0" rIns="0" bIns="0" anchor="t">
            <a:spAutoFit/>
          </a:bodyPr>
          <a:lstStyle/>
          <a:p>
            <a:pPr algn="ctr">
              <a:defRPr/>
            </a:pPr>
            <a:r>
              <a:rPr lang="en-US" sz="1750">
                <a:latin typeface="Segoe UI Semibold"/>
                <a:cs typeface="Segoe UI"/>
              </a:rPr>
              <a:t>Feature-rich vector database</a:t>
            </a:r>
          </a:p>
        </p:txBody>
      </p:sp>
      <p:sp>
        <p:nvSpPr>
          <p:cNvPr id="13" name="TextBox 12" descr="Automate entire workflows&#10;">
            <a:extLst>
              <a:ext uri="{FF2B5EF4-FFF2-40B4-BE49-F238E27FC236}">
                <a16:creationId xmlns:a16="http://schemas.microsoft.com/office/drawing/2014/main" id="{D64A0A66-8E59-2A8F-3203-51EF464F41C7}"/>
              </a:ext>
            </a:extLst>
          </p:cNvPr>
          <p:cNvSpPr txBox="1"/>
          <p:nvPr/>
        </p:nvSpPr>
        <p:spPr>
          <a:xfrm>
            <a:off x="2992635" y="3898654"/>
            <a:ext cx="1620460" cy="830997"/>
          </a:xfrm>
          <a:prstGeom prst="rect">
            <a:avLst/>
          </a:prstGeom>
          <a:noFill/>
        </p:spPr>
        <p:txBody>
          <a:bodyPr wrap="square" lIns="0" tIns="0" rIns="0" bIns="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effectLst/>
                <a:uLnTx/>
                <a:uFillTx/>
                <a:latin typeface="Segoe UI Semibold"/>
                <a:cs typeface="Segoe UI"/>
              </a:rPr>
              <a:t>Ingest any</a:t>
            </a:r>
            <a:br>
              <a:rPr kumimoji="0" lang="en-US" sz="1800" b="0" i="0" u="none" strike="noStrike" kern="0" cap="none" spc="0" normalizeH="0" baseline="0" noProof="0">
                <a:ln>
                  <a:noFill/>
                </a:ln>
                <a:effectLst/>
                <a:uLnTx/>
                <a:uFillTx/>
                <a:latin typeface="Segoe UI Semibold"/>
                <a:cs typeface="Segoe UI"/>
              </a:rPr>
            </a:br>
            <a:r>
              <a:rPr kumimoji="0" lang="en-US" sz="1800" b="0" i="0" u="none" strike="noStrike" kern="0" cap="none" spc="0" normalizeH="0" baseline="0" noProof="0">
                <a:ln>
                  <a:noFill/>
                </a:ln>
                <a:effectLst/>
                <a:uLnTx/>
                <a:uFillTx/>
                <a:latin typeface="Segoe UI Semibold"/>
                <a:cs typeface="Segoe UI"/>
              </a:rPr>
              <a:t>data type, from any source</a:t>
            </a:r>
            <a:endParaRPr kumimoji="0" lang="en-US" sz="1800" b="0" i="0" u="none" strike="noStrike" kern="0" cap="none" spc="0" normalizeH="0" baseline="0" noProof="0">
              <a:ln>
                <a:noFill/>
              </a:ln>
              <a:effectLst/>
              <a:uLnTx/>
              <a:uFillTx/>
            </a:endParaRPr>
          </a:p>
        </p:txBody>
      </p:sp>
      <p:sp>
        <p:nvSpPr>
          <p:cNvPr id="14" name="TextBox 13" descr="Secure DevSecOps&#10;">
            <a:extLst>
              <a:ext uri="{FF2B5EF4-FFF2-40B4-BE49-F238E27FC236}">
                <a16:creationId xmlns:a16="http://schemas.microsoft.com/office/drawing/2014/main" id="{59A20DD7-91AF-CA21-0A37-C5EAEF2E55A6}"/>
              </a:ext>
            </a:extLst>
          </p:cNvPr>
          <p:cNvSpPr txBox="1"/>
          <p:nvPr/>
        </p:nvSpPr>
        <p:spPr>
          <a:xfrm>
            <a:off x="5345891" y="3898654"/>
            <a:ext cx="1512108" cy="807913"/>
          </a:xfrm>
          <a:prstGeom prst="rect">
            <a:avLst/>
          </a:prstGeom>
          <a:noFill/>
        </p:spPr>
        <p:txBody>
          <a:bodyPr wrap="square" lIns="0" tIns="0" rIns="0" bIns="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50" b="0" i="0" u="none" strike="noStrike" kern="0" cap="none" spc="0" normalizeH="0" baseline="0" noProof="0">
                <a:ln>
                  <a:noFill/>
                </a:ln>
                <a:effectLst/>
                <a:uLnTx/>
                <a:uFillTx/>
                <a:latin typeface="Segoe UI Semibold"/>
                <a:cs typeface="Segoe UI"/>
              </a:rPr>
              <a:t>Seamless data &amp; platform</a:t>
            </a:r>
            <a:br>
              <a:rPr kumimoji="0" lang="en-US" sz="1750" b="0" i="0" u="none" strike="noStrike" kern="0" cap="none" spc="0" normalizeH="0" baseline="0" noProof="0">
                <a:ln>
                  <a:noFill/>
                </a:ln>
                <a:effectLst/>
                <a:uLnTx/>
                <a:uFillTx/>
                <a:latin typeface="Segoe UI Semibold"/>
                <a:cs typeface="Segoe UI"/>
              </a:rPr>
            </a:br>
            <a:r>
              <a:rPr kumimoji="0" lang="en-US" sz="1750" b="0" i="0" u="none" strike="noStrike" kern="0" cap="none" spc="0" normalizeH="0" baseline="0" noProof="0">
                <a:ln>
                  <a:noFill/>
                </a:ln>
                <a:effectLst/>
                <a:uLnTx/>
                <a:uFillTx/>
                <a:latin typeface="Segoe UI Semibold"/>
                <a:cs typeface="Segoe UI"/>
              </a:rPr>
              <a:t>integrations</a:t>
            </a:r>
          </a:p>
        </p:txBody>
      </p:sp>
      <p:sp>
        <p:nvSpPr>
          <p:cNvPr id="15" name="TextBox 14" descr="Loved by 100M+ developers&#10;">
            <a:extLst>
              <a:ext uri="{FF2B5EF4-FFF2-40B4-BE49-F238E27FC236}">
                <a16:creationId xmlns:a16="http://schemas.microsoft.com/office/drawing/2014/main" id="{93334B19-868C-0886-801F-73D0B459397C}"/>
              </a:ext>
            </a:extLst>
          </p:cNvPr>
          <p:cNvSpPr txBox="1"/>
          <p:nvPr/>
        </p:nvSpPr>
        <p:spPr>
          <a:xfrm>
            <a:off x="7644971" y="3898654"/>
            <a:ext cx="1512108" cy="807913"/>
          </a:xfrm>
          <a:prstGeom prst="rect">
            <a:avLst/>
          </a:prstGeom>
          <a:noFill/>
        </p:spPr>
        <p:txBody>
          <a:bodyPr wrap="square" lIns="0" tIns="0" rIns="0" bIns="0" anchor="t">
            <a:spAutoFit/>
          </a:bodyPr>
          <a:lstStyle/>
          <a:p>
            <a:pPr algn="ctr">
              <a:defRPr/>
            </a:pPr>
            <a:r>
              <a:rPr lang="en-US" sz="1750">
                <a:latin typeface="Segoe UI Semibold"/>
                <a:cs typeface="Segoe UI"/>
              </a:rPr>
              <a:t>State-of-</a:t>
            </a:r>
            <a:br>
              <a:rPr lang="en-US" sz="1750">
                <a:latin typeface="Segoe UI Semibold"/>
                <a:cs typeface="Segoe UI"/>
              </a:rPr>
            </a:br>
            <a:r>
              <a:rPr lang="en-US" sz="1750">
                <a:latin typeface="Segoe UI Semibold"/>
                <a:cs typeface="Segoe UI"/>
              </a:rPr>
              <a:t>the-art</a:t>
            </a:r>
            <a:br>
              <a:rPr lang="en-US" sz="1750">
                <a:latin typeface="Segoe UI Semibold"/>
                <a:cs typeface="Segoe UI"/>
              </a:rPr>
            </a:br>
            <a:r>
              <a:rPr lang="en-US" sz="1750">
                <a:latin typeface="Segoe UI Semibold"/>
                <a:cs typeface="Segoe UI"/>
              </a:rPr>
              <a:t>search ranking</a:t>
            </a:r>
          </a:p>
        </p:txBody>
      </p:sp>
      <p:sp>
        <p:nvSpPr>
          <p:cNvPr id="16" name="TextBox 15" descr="Used by &gt;90% of Fortune 100&#10;">
            <a:extLst>
              <a:ext uri="{FF2B5EF4-FFF2-40B4-BE49-F238E27FC236}">
                <a16:creationId xmlns:a16="http://schemas.microsoft.com/office/drawing/2014/main" id="{351EE617-025F-CB72-0863-0C4C3BE8EA3C}"/>
              </a:ext>
            </a:extLst>
          </p:cNvPr>
          <p:cNvSpPr txBox="1"/>
          <p:nvPr/>
        </p:nvSpPr>
        <p:spPr>
          <a:xfrm>
            <a:off x="9944050" y="3898654"/>
            <a:ext cx="1512108" cy="807913"/>
          </a:xfrm>
          <a:prstGeom prst="rect">
            <a:avLst/>
          </a:prstGeom>
          <a:noFill/>
        </p:spPr>
        <p:txBody>
          <a:bodyPr wrap="square" lIns="0" tIns="0" rIns="0" bIns="0" anchor="t">
            <a:spAutoFit/>
          </a:bodyPr>
          <a:lstStyle/>
          <a:p>
            <a:pPr algn="ctr">
              <a:defRPr/>
            </a:pPr>
            <a:r>
              <a:rPr lang="en-US" sz="1750">
                <a:latin typeface="Segoe UI Semibold"/>
                <a:cs typeface="Segoe UI"/>
              </a:rPr>
              <a:t>Enterprise-ready foundation</a:t>
            </a:r>
          </a:p>
        </p:txBody>
      </p:sp>
      <p:cxnSp>
        <p:nvCxnSpPr>
          <p:cNvPr id="17" name="Straight Connector 16">
            <a:extLst>
              <a:ext uri="{FF2B5EF4-FFF2-40B4-BE49-F238E27FC236}">
                <a16:creationId xmlns:a16="http://schemas.microsoft.com/office/drawing/2014/main" id="{2901A1C7-5501-ED42-4A67-A244487A069E}"/>
              </a:ext>
              <a:ext uri="{C183D7F6-B498-43B3-948B-1728B52AA6E4}">
                <adec:decorative xmlns:adec="http://schemas.microsoft.com/office/drawing/2017/decorative" val="1"/>
              </a:ext>
            </a:extLst>
          </p:cNvPr>
          <p:cNvCxnSpPr>
            <a:cxnSpLocks/>
          </p:cNvCxnSpPr>
          <p:nvPr/>
        </p:nvCxnSpPr>
        <p:spPr>
          <a:xfrm>
            <a:off x="2653325" y="3898654"/>
            <a:ext cx="0" cy="900000"/>
          </a:xfrm>
          <a:prstGeom prst="line">
            <a:avLst/>
          </a:prstGeom>
          <a:noFill/>
          <a:ln w="12700" cap="rnd" cmpd="sng" algn="ctr">
            <a:solidFill>
              <a:srgbClr val="3A4953"/>
            </a:solidFill>
            <a:prstDash val="solid"/>
            <a:headEnd type="none" w="lg" len="med"/>
            <a:tailEnd type="none" w="lg" len="med"/>
          </a:ln>
          <a:effectLst/>
        </p:spPr>
      </p:cxnSp>
      <p:cxnSp>
        <p:nvCxnSpPr>
          <p:cNvPr id="18" name="Straight Connector 17">
            <a:extLst>
              <a:ext uri="{FF2B5EF4-FFF2-40B4-BE49-F238E27FC236}">
                <a16:creationId xmlns:a16="http://schemas.microsoft.com/office/drawing/2014/main" id="{43DC7F40-AA52-11F1-8D16-72E583DDA38A}"/>
              </a:ext>
              <a:ext uri="{C183D7F6-B498-43B3-948B-1728B52AA6E4}">
                <adec:decorative xmlns:adec="http://schemas.microsoft.com/office/drawing/2017/decorative" val="1"/>
              </a:ext>
            </a:extLst>
          </p:cNvPr>
          <p:cNvCxnSpPr>
            <a:cxnSpLocks/>
          </p:cNvCxnSpPr>
          <p:nvPr/>
        </p:nvCxnSpPr>
        <p:spPr>
          <a:xfrm>
            <a:off x="4952405" y="3898654"/>
            <a:ext cx="0" cy="900000"/>
          </a:xfrm>
          <a:prstGeom prst="line">
            <a:avLst/>
          </a:prstGeom>
          <a:noFill/>
          <a:ln w="12700" cap="rnd" cmpd="sng" algn="ctr">
            <a:solidFill>
              <a:srgbClr val="3A4953"/>
            </a:solidFill>
            <a:prstDash val="solid"/>
            <a:headEnd type="none" w="lg" len="med"/>
            <a:tailEnd type="none" w="lg" len="med"/>
          </a:ln>
          <a:effectLst/>
        </p:spPr>
      </p:cxnSp>
      <p:cxnSp>
        <p:nvCxnSpPr>
          <p:cNvPr id="19" name="Straight Connector 18">
            <a:extLst>
              <a:ext uri="{FF2B5EF4-FFF2-40B4-BE49-F238E27FC236}">
                <a16:creationId xmlns:a16="http://schemas.microsoft.com/office/drawing/2014/main" id="{E2886A3F-0B00-8993-A0B4-23F79C11076D}"/>
              </a:ext>
              <a:ext uri="{C183D7F6-B498-43B3-948B-1728B52AA6E4}">
                <adec:decorative xmlns:adec="http://schemas.microsoft.com/office/drawing/2017/decorative" val="1"/>
              </a:ext>
            </a:extLst>
          </p:cNvPr>
          <p:cNvCxnSpPr>
            <a:cxnSpLocks/>
          </p:cNvCxnSpPr>
          <p:nvPr/>
        </p:nvCxnSpPr>
        <p:spPr>
          <a:xfrm>
            <a:off x="7251485" y="3898654"/>
            <a:ext cx="0" cy="900000"/>
          </a:xfrm>
          <a:prstGeom prst="line">
            <a:avLst/>
          </a:prstGeom>
          <a:noFill/>
          <a:ln w="12700" cap="rnd" cmpd="sng" algn="ctr">
            <a:solidFill>
              <a:srgbClr val="3A4953"/>
            </a:solidFill>
            <a:prstDash val="solid"/>
            <a:headEnd type="none" w="lg" len="med"/>
            <a:tailEnd type="none" w="lg" len="med"/>
          </a:ln>
          <a:effectLst/>
        </p:spPr>
      </p:cxnSp>
      <p:cxnSp>
        <p:nvCxnSpPr>
          <p:cNvPr id="20" name="Straight Connector 19">
            <a:extLst>
              <a:ext uri="{FF2B5EF4-FFF2-40B4-BE49-F238E27FC236}">
                <a16:creationId xmlns:a16="http://schemas.microsoft.com/office/drawing/2014/main" id="{F157059D-1B0B-06EC-550F-D285FB69DD14}"/>
              </a:ext>
              <a:ext uri="{C183D7F6-B498-43B3-948B-1728B52AA6E4}">
                <adec:decorative xmlns:adec="http://schemas.microsoft.com/office/drawing/2017/decorative" val="1"/>
              </a:ext>
            </a:extLst>
          </p:cNvPr>
          <p:cNvCxnSpPr>
            <a:cxnSpLocks/>
          </p:cNvCxnSpPr>
          <p:nvPr/>
        </p:nvCxnSpPr>
        <p:spPr>
          <a:xfrm>
            <a:off x="9550565" y="3898654"/>
            <a:ext cx="0" cy="900000"/>
          </a:xfrm>
          <a:prstGeom prst="line">
            <a:avLst/>
          </a:prstGeom>
          <a:noFill/>
          <a:ln w="12700" cap="rnd" cmpd="sng" algn="ctr">
            <a:solidFill>
              <a:srgbClr val="3A4953"/>
            </a:solidFill>
            <a:prstDash val="solid"/>
            <a:headEnd type="none" w="lg" len="med"/>
            <a:tailEnd type="none" w="lg" len="med"/>
          </a:ln>
          <a:effectLst/>
        </p:spPr>
      </p:cxnSp>
      <p:sp>
        <p:nvSpPr>
          <p:cNvPr id="23" name="Graphic 21">
            <a:extLst>
              <a:ext uri="{FF2B5EF4-FFF2-40B4-BE49-F238E27FC236}">
                <a16:creationId xmlns:a16="http://schemas.microsoft.com/office/drawing/2014/main" id="{01B4B8D3-9A88-1DF1-926A-71CEFB00FE98}"/>
              </a:ext>
            </a:extLst>
          </p:cNvPr>
          <p:cNvSpPr/>
          <p:nvPr/>
        </p:nvSpPr>
        <p:spPr>
          <a:xfrm>
            <a:off x="5883667" y="1719059"/>
            <a:ext cx="424666" cy="424666"/>
          </a:xfrm>
          <a:custGeom>
            <a:avLst/>
            <a:gdLst>
              <a:gd name="connsiteX0" fmla="*/ 140494 w 171450"/>
              <a:gd name="connsiteY0" fmla="*/ 0 h 171450"/>
              <a:gd name="connsiteX1" fmla="*/ 171450 w 171450"/>
              <a:gd name="connsiteY1" fmla="*/ 30956 h 171450"/>
              <a:gd name="connsiteX2" fmla="*/ 171450 w 171450"/>
              <a:gd name="connsiteY2" fmla="*/ 140494 h 171450"/>
              <a:gd name="connsiteX3" fmla="*/ 140494 w 171450"/>
              <a:gd name="connsiteY3" fmla="*/ 171450 h 171450"/>
              <a:gd name="connsiteX4" fmla="*/ 30956 w 171450"/>
              <a:gd name="connsiteY4" fmla="*/ 171450 h 171450"/>
              <a:gd name="connsiteX5" fmla="*/ 0 w 171450"/>
              <a:gd name="connsiteY5" fmla="*/ 140494 h 171450"/>
              <a:gd name="connsiteX6" fmla="*/ 0 w 171450"/>
              <a:gd name="connsiteY6" fmla="*/ 30956 h 171450"/>
              <a:gd name="connsiteX7" fmla="*/ 30956 w 171450"/>
              <a:gd name="connsiteY7" fmla="*/ 0 h 171450"/>
              <a:gd name="connsiteX8" fmla="*/ 140494 w 171450"/>
              <a:gd name="connsiteY8" fmla="*/ 0 h 171450"/>
              <a:gd name="connsiteX9" fmla="*/ 76200 w 171450"/>
              <a:gd name="connsiteY9" fmla="*/ 38100 h 171450"/>
              <a:gd name="connsiteX10" fmla="*/ 38116 w 171450"/>
              <a:gd name="connsiteY10" fmla="*/ 76216 h 171450"/>
              <a:gd name="connsiteX11" fmla="*/ 76231 w 171450"/>
              <a:gd name="connsiteY11" fmla="*/ 114300 h 171450"/>
              <a:gd name="connsiteX12" fmla="*/ 95545 w 171450"/>
              <a:gd name="connsiteY12" fmla="*/ 109033 h 171450"/>
              <a:gd name="connsiteX13" fmla="*/ 117091 w 171450"/>
              <a:gd name="connsiteY13" fmla="*/ 130559 h 171450"/>
              <a:gd name="connsiteX14" fmla="*/ 117986 w 171450"/>
              <a:gd name="connsiteY14" fmla="*/ 131350 h 171450"/>
              <a:gd name="connsiteX15" fmla="*/ 131348 w 171450"/>
              <a:gd name="connsiteY15" fmla="*/ 129641 h 171450"/>
              <a:gd name="connsiteX16" fmla="*/ 130559 w 171450"/>
              <a:gd name="connsiteY16" fmla="*/ 117091 h 171450"/>
              <a:gd name="connsiteX17" fmla="*/ 109033 w 171450"/>
              <a:gd name="connsiteY17" fmla="*/ 95545 h 171450"/>
              <a:gd name="connsiteX18" fmla="*/ 95555 w 171450"/>
              <a:gd name="connsiteY18" fmla="*/ 43377 h 171450"/>
              <a:gd name="connsiteX19" fmla="*/ 76200 w 171450"/>
              <a:gd name="connsiteY19" fmla="*/ 38100 h 171450"/>
              <a:gd name="connsiteX20" fmla="*/ 76200 w 171450"/>
              <a:gd name="connsiteY20" fmla="*/ 57150 h 171450"/>
              <a:gd name="connsiteX21" fmla="*/ 95250 w 171450"/>
              <a:gd name="connsiteY21" fmla="*/ 76200 h 171450"/>
              <a:gd name="connsiteX22" fmla="*/ 76200 w 171450"/>
              <a:gd name="connsiteY22" fmla="*/ 95250 h 171450"/>
              <a:gd name="connsiteX23" fmla="*/ 57150 w 171450"/>
              <a:gd name="connsiteY23" fmla="*/ 76200 h 171450"/>
              <a:gd name="connsiteX24" fmla="*/ 76200 w 171450"/>
              <a:gd name="connsiteY24" fmla="*/ 5715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450" h="171450">
                <a:moveTo>
                  <a:pt x="140494" y="0"/>
                </a:move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ubicBezTo>
                  <a:pt x="0" y="13860"/>
                  <a:pt x="13860" y="0"/>
                  <a:pt x="30956" y="0"/>
                </a:cubicBezTo>
                <a:lnTo>
                  <a:pt x="140494" y="0"/>
                </a:lnTo>
                <a:close/>
                <a:moveTo>
                  <a:pt x="76200" y="38100"/>
                </a:moveTo>
                <a:cubicBezTo>
                  <a:pt x="55158" y="38109"/>
                  <a:pt x="38107" y="55174"/>
                  <a:pt x="38116" y="76216"/>
                </a:cubicBezTo>
                <a:cubicBezTo>
                  <a:pt x="38125" y="97258"/>
                  <a:pt x="55190" y="114309"/>
                  <a:pt x="76231" y="114300"/>
                </a:cubicBezTo>
                <a:cubicBezTo>
                  <a:pt x="83024" y="114297"/>
                  <a:pt x="89692" y="112479"/>
                  <a:pt x="95545" y="109033"/>
                </a:cubicBezTo>
                <a:lnTo>
                  <a:pt x="117091" y="130559"/>
                </a:lnTo>
                <a:lnTo>
                  <a:pt x="117986" y="131350"/>
                </a:lnTo>
                <a:cubicBezTo>
                  <a:pt x="122148" y="134567"/>
                  <a:pt x="128130" y="133802"/>
                  <a:pt x="131348" y="129641"/>
                </a:cubicBezTo>
                <a:cubicBezTo>
                  <a:pt x="134276" y="125854"/>
                  <a:pt x="133939" y="120482"/>
                  <a:pt x="130559" y="117091"/>
                </a:cubicBezTo>
                <a:lnTo>
                  <a:pt x="109033" y="95545"/>
                </a:lnTo>
                <a:cubicBezTo>
                  <a:pt x="119717" y="77417"/>
                  <a:pt x="113683" y="54061"/>
                  <a:pt x="95555" y="43377"/>
                </a:cubicBezTo>
                <a:cubicBezTo>
                  <a:pt x="89690" y="39920"/>
                  <a:pt x="83008" y="38098"/>
                  <a:pt x="76200" y="38100"/>
                </a:cubicBezTo>
                <a:close/>
                <a:moveTo>
                  <a:pt x="76200" y="57150"/>
                </a:moveTo>
                <a:cubicBezTo>
                  <a:pt x="86721" y="57150"/>
                  <a:pt x="95250" y="65679"/>
                  <a:pt x="95250" y="76200"/>
                </a:cubicBezTo>
                <a:cubicBezTo>
                  <a:pt x="95250" y="86721"/>
                  <a:pt x="86721" y="95250"/>
                  <a:pt x="76200" y="95250"/>
                </a:cubicBezTo>
                <a:cubicBezTo>
                  <a:pt x="65679" y="95250"/>
                  <a:pt x="57150" y="86721"/>
                  <a:pt x="57150" y="76200"/>
                </a:cubicBezTo>
                <a:cubicBezTo>
                  <a:pt x="57150" y="65679"/>
                  <a:pt x="65679" y="57150"/>
                  <a:pt x="76200" y="57150"/>
                </a:cubicBezTo>
                <a:close/>
              </a:path>
            </a:pathLst>
          </a:custGeom>
          <a:gradFill>
            <a:gsLst>
              <a:gs pos="35000">
                <a:srgbClr val="C03BC4"/>
              </a:gs>
              <a:gs pos="0">
                <a:srgbClr val="FF5C39"/>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28" name="Rounded Rectangle 18" descr="Generally available&#10;">
            <a:extLst>
              <a:ext uri="{FF2B5EF4-FFF2-40B4-BE49-F238E27FC236}">
                <a16:creationId xmlns:a16="http://schemas.microsoft.com/office/drawing/2014/main" id="{74E2EC1C-2F79-0E9B-8AFE-534A23FCBA3C}"/>
              </a:ext>
            </a:extLst>
          </p:cNvPr>
          <p:cNvSpPr/>
          <p:nvPr/>
        </p:nvSpPr>
        <p:spPr bwMode="auto">
          <a:xfrm>
            <a:off x="635105" y="5027334"/>
            <a:ext cx="1737360" cy="393841"/>
          </a:xfrm>
          <a:prstGeom prst="roundRect">
            <a:avLst>
              <a:gd name="adj" fmla="val 50000"/>
            </a:avLst>
          </a:prstGeom>
          <a:gradFill flip="none" rotWithShape="1">
            <a:gsLst>
              <a:gs pos="35000">
                <a:schemeClr val="accent3"/>
              </a:gs>
              <a:gs pos="0">
                <a:srgbClr val="F4364C"/>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algn="ctr" fontAlgn="base">
              <a:spcBef>
                <a:spcPct val="0"/>
              </a:spcBef>
              <a:spcAft>
                <a:spcPct val="0"/>
              </a:spcAft>
            </a:pPr>
            <a:r>
              <a:rPr lang="en-CA" sz="1400">
                <a:ln w="3175">
                  <a:noFill/>
                </a:ln>
                <a:gradFill>
                  <a:gsLst>
                    <a:gs pos="17416">
                      <a:schemeClr val="bg1"/>
                    </a:gs>
                    <a:gs pos="42135">
                      <a:schemeClr val="bg1"/>
                    </a:gs>
                  </a:gsLst>
                  <a:path path="circle">
                    <a:fillToRect l="100000" b="100000"/>
                  </a:path>
                </a:gradFill>
                <a:latin typeface="+mj-lt"/>
                <a:cs typeface="Segoe UI" pitchFamily="34" charset="0"/>
              </a:rPr>
              <a:t>Generally available</a:t>
            </a:r>
          </a:p>
        </p:txBody>
      </p:sp>
      <p:sp>
        <p:nvSpPr>
          <p:cNvPr id="29" name="Rounded Rectangle 18" descr="Generally available&#10;">
            <a:extLst>
              <a:ext uri="{FF2B5EF4-FFF2-40B4-BE49-F238E27FC236}">
                <a16:creationId xmlns:a16="http://schemas.microsoft.com/office/drawing/2014/main" id="{55967862-488D-BB4D-7B26-DD250E968A7E}"/>
              </a:ext>
            </a:extLst>
          </p:cNvPr>
          <p:cNvSpPr/>
          <p:nvPr/>
        </p:nvSpPr>
        <p:spPr bwMode="auto">
          <a:xfrm>
            <a:off x="5225796" y="5041181"/>
            <a:ext cx="1737359" cy="393841"/>
          </a:xfrm>
          <a:prstGeom prst="roundRect">
            <a:avLst>
              <a:gd name="adj" fmla="val 50000"/>
            </a:avLst>
          </a:prstGeom>
          <a:gradFill flip="none" rotWithShape="1">
            <a:gsLst>
              <a:gs pos="35000">
                <a:schemeClr val="accent3"/>
              </a:gs>
              <a:gs pos="0">
                <a:srgbClr val="F4364C"/>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algn="ctr">
              <a:spcBef>
                <a:spcPct val="0"/>
              </a:spcBef>
              <a:spcAft>
                <a:spcPct val="0"/>
              </a:spcAft>
            </a:pPr>
            <a:r>
              <a:rPr lang="en-CA" sz="1400" dirty="0">
                <a:ln w="3175">
                  <a:noFill/>
                </a:ln>
                <a:gradFill>
                  <a:gsLst>
                    <a:gs pos="17416">
                      <a:schemeClr val="bg1"/>
                    </a:gs>
                    <a:gs pos="42135">
                      <a:schemeClr val="bg1"/>
                    </a:gs>
                  </a:gsLst>
                  <a:path path="circle">
                    <a:fillToRect l="100000" b="100000"/>
                  </a:path>
                </a:gradFill>
                <a:latin typeface="+mj-lt"/>
                <a:cs typeface="Segoe UI"/>
              </a:rPr>
              <a:t>Generally available</a:t>
            </a:r>
            <a:endParaRPr lang="en-US" dirty="0"/>
          </a:p>
        </p:txBody>
      </p:sp>
      <p:sp>
        <p:nvSpPr>
          <p:cNvPr id="30" name="Rounded Rectangle 18" descr="Generally available&#10;">
            <a:extLst>
              <a:ext uri="{FF2B5EF4-FFF2-40B4-BE49-F238E27FC236}">
                <a16:creationId xmlns:a16="http://schemas.microsoft.com/office/drawing/2014/main" id="{8BED37A4-84D5-2BE0-2E03-685BCE1564A6}"/>
              </a:ext>
            </a:extLst>
          </p:cNvPr>
          <p:cNvSpPr/>
          <p:nvPr/>
        </p:nvSpPr>
        <p:spPr bwMode="auto">
          <a:xfrm>
            <a:off x="7532345" y="5027334"/>
            <a:ext cx="1737360" cy="393841"/>
          </a:xfrm>
          <a:prstGeom prst="roundRect">
            <a:avLst>
              <a:gd name="adj" fmla="val 50000"/>
            </a:avLst>
          </a:prstGeom>
          <a:gradFill flip="none" rotWithShape="1">
            <a:gsLst>
              <a:gs pos="35000">
                <a:schemeClr val="accent3"/>
              </a:gs>
              <a:gs pos="0">
                <a:srgbClr val="F4364C"/>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algn="ctr" fontAlgn="base">
              <a:spcBef>
                <a:spcPct val="0"/>
              </a:spcBef>
              <a:spcAft>
                <a:spcPct val="0"/>
              </a:spcAft>
            </a:pPr>
            <a:r>
              <a:rPr lang="en-CA" sz="1400">
                <a:ln w="3175">
                  <a:noFill/>
                </a:ln>
                <a:gradFill>
                  <a:gsLst>
                    <a:gs pos="17416">
                      <a:schemeClr val="bg1"/>
                    </a:gs>
                    <a:gs pos="42135">
                      <a:schemeClr val="bg1"/>
                    </a:gs>
                  </a:gsLst>
                  <a:path path="circle">
                    <a:fillToRect l="100000" b="100000"/>
                  </a:path>
                </a:gradFill>
                <a:latin typeface="+mj-lt"/>
                <a:cs typeface="Segoe UI" pitchFamily="34" charset="0"/>
              </a:rPr>
              <a:t>Generally available</a:t>
            </a:r>
          </a:p>
        </p:txBody>
      </p:sp>
      <p:sp>
        <p:nvSpPr>
          <p:cNvPr id="31" name="Rounded Rectangle 18" descr="Generally available&#10;">
            <a:extLst>
              <a:ext uri="{FF2B5EF4-FFF2-40B4-BE49-F238E27FC236}">
                <a16:creationId xmlns:a16="http://schemas.microsoft.com/office/drawing/2014/main" id="{33B6BCD9-1B3B-12A9-87D6-C9FCB19EDE2B}"/>
              </a:ext>
            </a:extLst>
          </p:cNvPr>
          <p:cNvSpPr/>
          <p:nvPr/>
        </p:nvSpPr>
        <p:spPr bwMode="auto">
          <a:xfrm>
            <a:off x="635105" y="5492541"/>
            <a:ext cx="1737360" cy="280077"/>
          </a:xfrm>
          <a:prstGeom prst="rect">
            <a:avLst/>
          </a:prstGeom>
          <a:noFill/>
          <a:effectLst/>
        </p:spPr>
        <p:txBody>
          <a:bodyPr wrap="square" lIns="0" tIns="18288" rIns="0" bIns="45720" anchor="t" anchorCtr="0">
            <a:spAutoFit/>
          </a:bodyPr>
          <a:lstStyle/>
          <a:p>
            <a:pPr algn="ctr" fontAlgn="base">
              <a:spcBef>
                <a:spcPct val="0"/>
              </a:spcBef>
              <a:spcAft>
                <a:spcPct val="0"/>
              </a:spcAft>
            </a:pPr>
            <a:r>
              <a:rPr lang="en-CA" sz="1400">
                <a:ln w="3175">
                  <a:noFill/>
                </a:ln>
                <a:cs typeface="Segoe UI" pitchFamily="34" charset="0"/>
              </a:rPr>
              <a:t>Vector search </a:t>
            </a:r>
          </a:p>
        </p:txBody>
      </p:sp>
      <p:sp>
        <p:nvSpPr>
          <p:cNvPr id="32" name="Rounded Rectangle 18" descr="Generally available&#10;">
            <a:extLst>
              <a:ext uri="{FF2B5EF4-FFF2-40B4-BE49-F238E27FC236}">
                <a16:creationId xmlns:a16="http://schemas.microsoft.com/office/drawing/2014/main" id="{4FA8E67A-1A48-9662-8599-A4F904B2C761}"/>
              </a:ext>
            </a:extLst>
          </p:cNvPr>
          <p:cNvSpPr/>
          <p:nvPr/>
        </p:nvSpPr>
        <p:spPr bwMode="auto">
          <a:xfrm>
            <a:off x="5345891" y="5492541"/>
            <a:ext cx="1512108" cy="495520"/>
          </a:xfrm>
          <a:prstGeom prst="rect">
            <a:avLst/>
          </a:prstGeom>
          <a:noFill/>
          <a:effectLst/>
        </p:spPr>
        <p:txBody>
          <a:bodyPr wrap="square" lIns="0" tIns="18288" rIns="0" bIns="45720" anchor="t" anchorCtr="0">
            <a:spAutoFit/>
          </a:bodyPr>
          <a:lstStyle/>
          <a:p>
            <a:pPr algn="ctr" fontAlgn="base">
              <a:spcBef>
                <a:spcPct val="0"/>
              </a:spcBef>
              <a:spcAft>
                <a:spcPct val="0"/>
              </a:spcAft>
            </a:pPr>
            <a:r>
              <a:rPr lang="en-CA" sz="1400">
                <a:ln w="3175">
                  <a:noFill/>
                </a:ln>
                <a:cs typeface="Segoe UI" pitchFamily="34" charset="0"/>
              </a:rPr>
              <a:t>Azure AI Search in Azure AI Studio</a:t>
            </a:r>
          </a:p>
        </p:txBody>
      </p:sp>
      <p:sp>
        <p:nvSpPr>
          <p:cNvPr id="33" name="Rounded Rectangle 18" descr="Generally available&#10;">
            <a:extLst>
              <a:ext uri="{FF2B5EF4-FFF2-40B4-BE49-F238E27FC236}">
                <a16:creationId xmlns:a16="http://schemas.microsoft.com/office/drawing/2014/main" id="{08A54D7C-C9E9-37AC-AB7F-0CE567633353}"/>
              </a:ext>
            </a:extLst>
          </p:cNvPr>
          <p:cNvSpPr/>
          <p:nvPr/>
        </p:nvSpPr>
        <p:spPr bwMode="auto">
          <a:xfrm>
            <a:off x="7532345" y="5492541"/>
            <a:ext cx="1737360" cy="280077"/>
          </a:xfrm>
          <a:prstGeom prst="rect">
            <a:avLst/>
          </a:prstGeom>
          <a:noFill/>
          <a:effectLst/>
        </p:spPr>
        <p:txBody>
          <a:bodyPr wrap="square" lIns="0" tIns="18288" rIns="0" bIns="45720" anchor="t" anchorCtr="0">
            <a:spAutoFit/>
          </a:bodyPr>
          <a:lstStyle/>
          <a:p>
            <a:pPr algn="ctr" fontAlgn="base">
              <a:spcBef>
                <a:spcPct val="0"/>
              </a:spcBef>
              <a:spcAft>
                <a:spcPct val="0"/>
              </a:spcAft>
            </a:pPr>
            <a:r>
              <a:rPr lang="en-CA" sz="1400">
                <a:ln w="3175">
                  <a:noFill/>
                </a:ln>
                <a:cs typeface="Segoe UI" pitchFamily="34" charset="0"/>
              </a:rPr>
              <a:t>Semantic ranker </a:t>
            </a:r>
          </a:p>
        </p:txBody>
      </p:sp>
      <p:sp>
        <p:nvSpPr>
          <p:cNvPr id="6" name="Rounded Rectangle 18" descr="Generally available&#10;">
            <a:extLst>
              <a:ext uri="{FF2B5EF4-FFF2-40B4-BE49-F238E27FC236}">
                <a16:creationId xmlns:a16="http://schemas.microsoft.com/office/drawing/2014/main" id="{AF7D2D9E-C8F7-BDE8-02D7-8CA81932DDB0}"/>
              </a:ext>
            </a:extLst>
          </p:cNvPr>
          <p:cNvSpPr/>
          <p:nvPr/>
        </p:nvSpPr>
        <p:spPr bwMode="auto">
          <a:xfrm>
            <a:off x="5294044" y="6045580"/>
            <a:ext cx="1512108" cy="495520"/>
          </a:xfrm>
          <a:prstGeom prst="rect">
            <a:avLst/>
          </a:prstGeom>
          <a:noFill/>
          <a:effectLst/>
        </p:spPr>
        <p:txBody>
          <a:bodyPr wrap="square" lIns="0" tIns="18288" rIns="0" bIns="45720" anchor="t" anchorCtr="0">
            <a:spAutoFit/>
          </a:bodyPr>
          <a:lstStyle/>
          <a:p>
            <a:pPr algn="ctr">
              <a:spcBef>
                <a:spcPct val="0"/>
              </a:spcBef>
              <a:spcAft>
                <a:spcPct val="0"/>
              </a:spcAft>
            </a:pPr>
            <a:r>
              <a:rPr lang="en-CA" sz="1400">
                <a:ln w="3175">
                  <a:noFill/>
                </a:ln>
                <a:cs typeface="Segoe UI"/>
              </a:rPr>
              <a:t>Integrated vectorization</a:t>
            </a:r>
            <a:endParaRPr lang="en-US"/>
          </a:p>
        </p:txBody>
      </p:sp>
      <p:cxnSp>
        <p:nvCxnSpPr>
          <p:cNvPr id="8" name="Straight Arrow Connector 7">
            <a:extLst>
              <a:ext uri="{FF2B5EF4-FFF2-40B4-BE49-F238E27FC236}">
                <a16:creationId xmlns:a16="http://schemas.microsoft.com/office/drawing/2014/main" id="{8F0C2A61-93F7-CEB6-FCF5-16146D7E348B}"/>
              </a:ext>
            </a:extLst>
          </p:cNvPr>
          <p:cNvCxnSpPr/>
          <p:nvPr/>
        </p:nvCxnSpPr>
        <p:spPr>
          <a:xfrm flipV="1">
            <a:off x="5898037" y="6015087"/>
            <a:ext cx="317370" cy="4713"/>
          </a:xfrm>
          <a:prstGeom prst="straightConnector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831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42" presetClass="path" presetSubtype="0" decel="100000" fill="hold" grpId="1" nodeType="withEffect">
                                  <p:stCondLst>
                                    <p:cond delay="1000"/>
                                  </p:stCondLst>
                                  <p:childTnLst>
                                    <p:animMotion origin="layout" path="M 0 1.48148E-6 L 0 0.03542 " pathEditMode="relative" rAng="0" ptsTypes="AA">
                                      <p:cBhvr>
                                        <p:cTn id="13" dur="700" spd="-100000" fill="hold"/>
                                        <p:tgtEl>
                                          <p:spTgt spid="5"/>
                                        </p:tgtEl>
                                        <p:attrNameLst>
                                          <p:attrName>ppt_x</p:attrName>
                                          <p:attrName>ppt_y</p:attrName>
                                        </p:attrNameLst>
                                      </p:cBhvr>
                                      <p:rCtr x="0" y="1759"/>
                                    </p:animMotion>
                                  </p:childTnLst>
                                </p:cTn>
                              </p:par>
                              <p:par>
                                <p:cTn id="14" presetID="10" presetClass="entr" presetSubtype="0" fill="hold" grpId="0" nodeType="withEffect">
                                  <p:stCondLst>
                                    <p:cond delay="100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42" presetClass="path" presetSubtype="0" decel="100000" fill="hold" grpId="1" nodeType="withEffect">
                                  <p:stCondLst>
                                    <p:cond delay="1000"/>
                                  </p:stCondLst>
                                  <p:childTnLst>
                                    <p:animMotion origin="layout" path="M 0 -1.48148E-6 L 0 0.03542 " pathEditMode="relative" rAng="0" ptsTypes="AA">
                                      <p:cBhvr>
                                        <p:cTn id="18" dur="700" spd="-100000" fill="hold"/>
                                        <p:tgtEl>
                                          <p:spTgt spid="23"/>
                                        </p:tgtEl>
                                        <p:attrNameLst>
                                          <p:attrName>ppt_x</p:attrName>
                                          <p:attrName>ppt_y</p:attrName>
                                        </p:attrNameLst>
                                      </p:cBhvr>
                                      <p:rCtr x="0" y="1759"/>
                                    </p:animMotion>
                                  </p:childTnLst>
                                </p:cTn>
                              </p:par>
                              <p:par>
                                <p:cTn id="19" presetID="10" presetClass="entr" presetSubtype="0" fill="hold" grpId="0" nodeType="withEffect">
                                  <p:stCondLst>
                                    <p:cond delay="11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42" presetClass="path" presetSubtype="0" decel="100000" fill="hold" grpId="1" nodeType="withEffect">
                                  <p:stCondLst>
                                    <p:cond delay="1100"/>
                                  </p:stCondLst>
                                  <p:childTnLst>
                                    <p:animMotion origin="layout" path="M 2.70833E-6 -4.81481E-6 L 2.70833E-6 0.03542 " pathEditMode="relative" rAng="0" ptsTypes="AA">
                                      <p:cBhvr>
                                        <p:cTn id="23" dur="700" spd="-100000" fill="hold"/>
                                        <p:tgtEl>
                                          <p:spTgt spid="12"/>
                                        </p:tgtEl>
                                        <p:attrNameLst>
                                          <p:attrName>ppt_x</p:attrName>
                                          <p:attrName>ppt_y</p:attrName>
                                        </p:attrNameLst>
                                      </p:cBhvr>
                                      <p:rCtr x="0" y="1759"/>
                                    </p:animMotion>
                                  </p:childTnLst>
                                </p:cTn>
                              </p:par>
                              <p:par>
                                <p:cTn id="24" presetID="22" presetClass="entr" presetSubtype="1" fill="hold" grpId="0" nodeType="withEffect">
                                  <p:stCondLst>
                                    <p:cond delay="1100"/>
                                  </p:stCondLst>
                                  <p:childTnLst>
                                    <p:set>
                                      <p:cBhvr>
                                        <p:cTn id="25" dur="1" fill="hold">
                                          <p:stCondLst>
                                            <p:cond delay="0"/>
                                          </p:stCondLst>
                                        </p:cTn>
                                        <p:tgtEl>
                                          <p:spTgt spid="2"/>
                                        </p:tgtEl>
                                        <p:attrNameLst>
                                          <p:attrName>style.visibility</p:attrName>
                                        </p:attrNameLst>
                                      </p:cBhvr>
                                      <p:to>
                                        <p:strVal val="visible"/>
                                      </p:to>
                                    </p:set>
                                    <p:animEffect transition="in" filter="wipe(up)">
                                      <p:cBhvr>
                                        <p:cTn id="26" dur="500"/>
                                        <p:tgtEl>
                                          <p:spTgt spid="2"/>
                                        </p:tgtEl>
                                      </p:cBhvr>
                                    </p:animEffect>
                                  </p:childTnLst>
                                </p:cTn>
                              </p:par>
                              <p:par>
                                <p:cTn id="27" presetID="10" presetClass="entr" presetSubtype="0" fill="hold" grpId="0" nodeType="withEffect">
                                  <p:stCondLst>
                                    <p:cond delay="110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42" presetClass="path" presetSubtype="0" decel="100000" fill="hold" grpId="1" nodeType="withEffect">
                                  <p:stCondLst>
                                    <p:cond delay="1100"/>
                                  </p:stCondLst>
                                  <p:childTnLst>
                                    <p:animMotion origin="layout" path="M 2.70833E-6 -4.81481E-6 L 2.70833E-6 0.03542 " pathEditMode="relative" rAng="0" ptsTypes="AA">
                                      <p:cBhvr>
                                        <p:cTn id="31" dur="700" spd="-100000" fill="hold"/>
                                        <p:tgtEl>
                                          <p:spTgt spid="28"/>
                                        </p:tgtEl>
                                        <p:attrNameLst>
                                          <p:attrName>ppt_x</p:attrName>
                                          <p:attrName>ppt_y</p:attrName>
                                        </p:attrNameLst>
                                      </p:cBhvr>
                                      <p:rCtr x="0" y="1759"/>
                                    </p:animMotion>
                                  </p:childTnLst>
                                </p:cTn>
                              </p:par>
                              <p:par>
                                <p:cTn id="32" presetID="10" presetClass="entr" presetSubtype="0" fill="hold" grpId="0" nodeType="withEffect">
                                  <p:stCondLst>
                                    <p:cond delay="110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42" presetClass="path" presetSubtype="0" decel="100000" fill="hold" grpId="1" nodeType="withEffect">
                                  <p:stCondLst>
                                    <p:cond delay="1100"/>
                                  </p:stCondLst>
                                  <p:childTnLst>
                                    <p:animMotion origin="layout" path="M 2.70833E-6 -4.81481E-6 L 2.70833E-6 0.03542 " pathEditMode="relative" rAng="0" ptsTypes="AA">
                                      <p:cBhvr>
                                        <p:cTn id="36" dur="700" spd="-100000" fill="hold"/>
                                        <p:tgtEl>
                                          <p:spTgt spid="31"/>
                                        </p:tgtEl>
                                        <p:attrNameLst>
                                          <p:attrName>ppt_x</p:attrName>
                                          <p:attrName>ppt_y</p:attrName>
                                        </p:attrNameLst>
                                      </p:cBhvr>
                                      <p:rCtr x="0" y="1759"/>
                                    </p:animMotion>
                                  </p:childTnLst>
                                </p:cTn>
                              </p:par>
                              <p:par>
                                <p:cTn id="37" presetID="10" presetClass="entr" presetSubtype="0" fill="hold" nodeType="withEffect">
                                  <p:stCondLst>
                                    <p:cond delay="115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42" presetClass="path" presetSubtype="0" decel="100000" fill="hold" nodeType="withEffect">
                                  <p:stCondLst>
                                    <p:cond delay="1150"/>
                                  </p:stCondLst>
                                  <p:childTnLst>
                                    <p:animMotion origin="layout" path="M 2.70833E-6 -4.81481E-6 L 2.70833E-6 0.03542 " pathEditMode="relative" rAng="0" ptsTypes="AA">
                                      <p:cBhvr>
                                        <p:cTn id="41" dur="700" spd="-100000" fill="hold"/>
                                        <p:tgtEl>
                                          <p:spTgt spid="17"/>
                                        </p:tgtEl>
                                        <p:attrNameLst>
                                          <p:attrName>ppt_x</p:attrName>
                                          <p:attrName>ppt_y</p:attrName>
                                        </p:attrNameLst>
                                      </p:cBhvr>
                                      <p:rCtr x="0" y="1759"/>
                                    </p:animMotion>
                                  </p:childTnLst>
                                </p:cTn>
                              </p:par>
                              <p:par>
                                <p:cTn id="42" presetID="10" presetClass="entr" presetSubtype="0" fill="hold" grpId="0" nodeType="withEffect">
                                  <p:stCondLst>
                                    <p:cond delay="120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42" presetClass="path" presetSubtype="0" decel="100000" fill="hold" grpId="1" nodeType="withEffect">
                                  <p:stCondLst>
                                    <p:cond delay="1200"/>
                                  </p:stCondLst>
                                  <p:childTnLst>
                                    <p:animMotion origin="layout" path="M 2.70833E-6 -4.81481E-6 L 2.70833E-6 0.03542 " pathEditMode="relative" rAng="0" ptsTypes="AA">
                                      <p:cBhvr>
                                        <p:cTn id="46" dur="700" spd="-100000" fill="hold"/>
                                        <p:tgtEl>
                                          <p:spTgt spid="13"/>
                                        </p:tgtEl>
                                        <p:attrNameLst>
                                          <p:attrName>ppt_x</p:attrName>
                                          <p:attrName>ppt_y</p:attrName>
                                        </p:attrNameLst>
                                      </p:cBhvr>
                                      <p:rCtr x="0" y="1759"/>
                                    </p:animMotion>
                                  </p:childTnLst>
                                </p:cTn>
                              </p:par>
                              <p:par>
                                <p:cTn id="47" presetID="10" presetClass="entr" presetSubtype="0" fill="hold" nodeType="withEffect">
                                  <p:stCondLst>
                                    <p:cond delay="125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42" presetClass="path" presetSubtype="0" decel="100000" fill="hold" nodeType="withEffect">
                                  <p:stCondLst>
                                    <p:cond delay="1250"/>
                                  </p:stCondLst>
                                  <p:childTnLst>
                                    <p:animMotion origin="layout" path="M 2.70833E-6 -4.81481E-6 L 2.70833E-6 0.03542 " pathEditMode="relative" rAng="0" ptsTypes="AA">
                                      <p:cBhvr>
                                        <p:cTn id="51" dur="700" spd="-100000" fill="hold"/>
                                        <p:tgtEl>
                                          <p:spTgt spid="18"/>
                                        </p:tgtEl>
                                        <p:attrNameLst>
                                          <p:attrName>ppt_x</p:attrName>
                                          <p:attrName>ppt_y</p:attrName>
                                        </p:attrNameLst>
                                      </p:cBhvr>
                                      <p:rCtr x="0" y="1759"/>
                                    </p:animMotion>
                                  </p:childTnLst>
                                </p:cTn>
                              </p:par>
                              <p:par>
                                <p:cTn id="52" presetID="10" presetClass="entr" presetSubtype="0" fill="hold" grpId="0" nodeType="withEffect">
                                  <p:stCondLst>
                                    <p:cond delay="13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par>
                                <p:cTn id="55" presetID="42" presetClass="path" presetSubtype="0" decel="100000" fill="hold" grpId="1" nodeType="withEffect">
                                  <p:stCondLst>
                                    <p:cond delay="1300"/>
                                  </p:stCondLst>
                                  <p:childTnLst>
                                    <p:animMotion origin="layout" path="M 2.70833E-6 -4.81481E-6 L 2.70833E-6 0.03542 " pathEditMode="relative" rAng="0" ptsTypes="AA">
                                      <p:cBhvr>
                                        <p:cTn id="56" dur="700" spd="-100000" fill="hold"/>
                                        <p:tgtEl>
                                          <p:spTgt spid="14"/>
                                        </p:tgtEl>
                                        <p:attrNameLst>
                                          <p:attrName>ppt_x</p:attrName>
                                          <p:attrName>ppt_y</p:attrName>
                                        </p:attrNameLst>
                                      </p:cBhvr>
                                      <p:rCtr x="0" y="1759"/>
                                    </p:animMotion>
                                  </p:childTnLst>
                                </p:cTn>
                              </p:par>
                              <p:par>
                                <p:cTn id="57" presetID="10" presetClass="entr" presetSubtype="0" fill="hold" grpId="0" nodeType="withEffect">
                                  <p:stCondLst>
                                    <p:cond delay="130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42" presetClass="path" presetSubtype="0" decel="100000" fill="hold" grpId="1" nodeType="withEffect">
                                  <p:stCondLst>
                                    <p:cond delay="1300"/>
                                  </p:stCondLst>
                                  <p:childTnLst>
                                    <p:animMotion origin="layout" path="M 2.70833E-6 -4.81481E-6 L 2.70833E-6 0.03542 " pathEditMode="relative" rAng="0" ptsTypes="AA">
                                      <p:cBhvr>
                                        <p:cTn id="61" dur="700" spd="-100000" fill="hold"/>
                                        <p:tgtEl>
                                          <p:spTgt spid="29"/>
                                        </p:tgtEl>
                                        <p:attrNameLst>
                                          <p:attrName>ppt_x</p:attrName>
                                          <p:attrName>ppt_y</p:attrName>
                                        </p:attrNameLst>
                                      </p:cBhvr>
                                      <p:rCtr x="0" y="1759"/>
                                    </p:animMotion>
                                  </p:childTnLst>
                                </p:cTn>
                              </p:par>
                              <p:par>
                                <p:cTn id="62" presetID="10" presetClass="entr" presetSubtype="0" fill="hold" grpId="0" nodeType="withEffect">
                                  <p:stCondLst>
                                    <p:cond delay="130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par>
                                <p:cTn id="65" presetID="42" presetClass="path" presetSubtype="0" decel="100000" fill="hold" grpId="1" nodeType="withEffect">
                                  <p:stCondLst>
                                    <p:cond delay="1300"/>
                                  </p:stCondLst>
                                  <p:childTnLst>
                                    <p:animMotion origin="layout" path="M 2.70833E-6 -4.81481E-6 L 2.70833E-6 0.03542 " pathEditMode="relative" rAng="0" ptsTypes="AA">
                                      <p:cBhvr>
                                        <p:cTn id="66" dur="700" spd="-100000" fill="hold"/>
                                        <p:tgtEl>
                                          <p:spTgt spid="32"/>
                                        </p:tgtEl>
                                        <p:attrNameLst>
                                          <p:attrName>ppt_x</p:attrName>
                                          <p:attrName>ppt_y</p:attrName>
                                        </p:attrNameLst>
                                      </p:cBhvr>
                                      <p:rCtr x="0" y="1759"/>
                                    </p:animMotion>
                                  </p:childTnLst>
                                </p:cTn>
                              </p:par>
                              <p:par>
                                <p:cTn id="67" presetID="10" presetClass="entr" presetSubtype="0" fill="hold" nodeType="withEffect">
                                  <p:stCondLst>
                                    <p:cond delay="135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par>
                                <p:cTn id="70" presetID="42" presetClass="path" presetSubtype="0" decel="100000" fill="hold" nodeType="withEffect">
                                  <p:stCondLst>
                                    <p:cond delay="1350"/>
                                  </p:stCondLst>
                                  <p:childTnLst>
                                    <p:animMotion origin="layout" path="M 2.70833E-6 -4.81481E-6 L 2.70833E-6 0.03542 " pathEditMode="relative" rAng="0" ptsTypes="AA">
                                      <p:cBhvr>
                                        <p:cTn id="71" dur="700" spd="-100000" fill="hold"/>
                                        <p:tgtEl>
                                          <p:spTgt spid="19"/>
                                        </p:tgtEl>
                                        <p:attrNameLst>
                                          <p:attrName>ppt_x</p:attrName>
                                          <p:attrName>ppt_y</p:attrName>
                                        </p:attrNameLst>
                                      </p:cBhvr>
                                      <p:rCtr x="0" y="1759"/>
                                    </p:animMotion>
                                  </p:childTnLst>
                                </p:cTn>
                              </p:par>
                              <p:par>
                                <p:cTn id="72" presetID="10" presetClass="entr" presetSubtype="0" fill="hold" grpId="0" nodeType="withEffect">
                                  <p:stCondLst>
                                    <p:cond delay="1400"/>
                                  </p:stCondLst>
                                  <p:childTnLst>
                                    <p:set>
                                      <p:cBhvr>
                                        <p:cTn id="73" dur="1" fill="hold">
                                          <p:stCondLst>
                                            <p:cond delay="0"/>
                                          </p:stCondLst>
                                        </p:cTn>
                                        <p:tgtEl>
                                          <p:spTgt spid="15"/>
                                        </p:tgtEl>
                                        <p:attrNameLst>
                                          <p:attrName>style.visibility</p:attrName>
                                        </p:attrNameLst>
                                      </p:cBhvr>
                                      <p:to>
                                        <p:strVal val="visible"/>
                                      </p:to>
                                    </p:set>
                                    <p:animEffect transition="in" filter="fade">
                                      <p:cBhvr>
                                        <p:cTn id="74" dur="500"/>
                                        <p:tgtEl>
                                          <p:spTgt spid="15"/>
                                        </p:tgtEl>
                                      </p:cBhvr>
                                    </p:animEffect>
                                  </p:childTnLst>
                                </p:cTn>
                              </p:par>
                              <p:par>
                                <p:cTn id="75" presetID="42" presetClass="path" presetSubtype="0" decel="100000" fill="hold" grpId="1" nodeType="withEffect">
                                  <p:stCondLst>
                                    <p:cond delay="1400"/>
                                  </p:stCondLst>
                                  <p:childTnLst>
                                    <p:animMotion origin="layout" path="M 2.70833E-6 -4.81481E-6 L 2.70833E-6 0.03542 " pathEditMode="relative" rAng="0" ptsTypes="AA">
                                      <p:cBhvr>
                                        <p:cTn id="76" dur="700" spd="-100000" fill="hold"/>
                                        <p:tgtEl>
                                          <p:spTgt spid="15"/>
                                        </p:tgtEl>
                                        <p:attrNameLst>
                                          <p:attrName>ppt_x</p:attrName>
                                          <p:attrName>ppt_y</p:attrName>
                                        </p:attrNameLst>
                                      </p:cBhvr>
                                      <p:rCtr x="0" y="1759"/>
                                    </p:animMotion>
                                  </p:childTnLst>
                                </p:cTn>
                              </p:par>
                              <p:par>
                                <p:cTn id="77" presetID="10" presetClass="entr" presetSubtype="0" fill="hold" grpId="0" nodeType="withEffect">
                                  <p:stCondLst>
                                    <p:cond delay="140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42" presetClass="path" presetSubtype="0" decel="100000" fill="hold" grpId="1" nodeType="withEffect">
                                  <p:stCondLst>
                                    <p:cond delay="1400"/>
                                  </p:stCondLst>
                                  <p:childTnLst>
                                    <p:animMotion origin="layout" path="M 2.70833E-6 -4.81481E-6 L 2.70833E-6 0.03542 " pathEditMode="relative" rAng="0" ptsTypes="AA">
                                      <p:cBhvr>
                                        <p:cTn id="81" dur="700" spd="-100000" fill="hold"/>
                                        <p:tgtEl>
                                          <p:spTgt spid="30"/>
                                        </p:tgtEl>
                                        <p:attrNameLst>
                                          <p:attrName>ppt_x</p:attrName>
                                          <p:attrName>ppt_y</p:attrName>
                                        </p:attrNameLst>
                                      </p:cBhvr>
                                      <p:rCtr x="0" y="1759"/>
                                    </p:animMotion>
                                  </p:childTnLst>
                                </p:cTn>
                              </p:par>
                              <p:par>
                                <p:cTn id="82" presetID="10" presetClass="entr" presetSubtype="0" fill="hold" grpId="0" nodeType="withEffect">
                                  <p:stCondLst>
                                    <p:cond delay="1400"/>
                                  </p:stCondLst>
                                  <p:childTnLst>
                                    <p:set>
                                      <p:cBhvr>
                                        <p:cTn id="83" dur="1" fill="hold">
                                          <p:stCondLst>
                                            <p:cond delay="0"/>
                                          </p:stCondLst>
                                        </p:cTn>
                                        <p:tgtEl>
                                          <p:spTgt spid="33"/>
                                        </p:tgtEl>
                                        <p:attrNameLst>
                                          <p:attrName>style.visibility</p:attrName>
                                        </p:attrNameLst>
                                      </p:cBhvr>
                                      <p:to>
                                        <p:strVal val="visible"/>
                                      </p:to>
                                    </p:set>
                                    <p:animEffect transition="in" filter="fade">
                                      <p:cBhvr>
                                        <p:cTn id="84" dur="500"/>
                                        <p:tgtEl>
                                          <p:spTgt spid="33"/>
                                        </p:tgtEl>
                                      </p:cBhvr>
                                    </p:animEffect>
                                  </p:childTnLst>
                                </p:cTn>
                              </p:par>
                              <p:par>
                                <p:cTn id="85" presetID="42" presetClass="path" presetSubtype="0" decel="100000" fill="hold" grpId="1" nodeType="withEffect">
                                  <p:stCondLst>
                                    <p:cond delay="1400"/>
                                  </p:stCondLst>
                                  <p:childTnLst>
                                    <p:animMotion origin="layout" path="M 2.70833E-6 -4.81481E-6 L 2.70833E-6 0.03542 " pathEditMode="relative" rAng="0" ptsTypes="AA">
                                      <p:cBhvr>
                                        <p:cTn id="86" dur="700" spd="-100000" fill="hold"/>
                                        <p:tgtEl>
                                          <p:spTgt spid="33"/>
                                        </p:tgtEl>
                                        <p:attrNameLst>
                                          <p:attrName>ppt_x</p:attrName>
                                          <p:attrName>ppt_y</p:attrName>
                                        </p:attrNameLst>
                                      </p:cBhvr>
                                      <p:rCtr x="0" y="1759"/>
                                    </p:animMotion>
                                  </p:childTnLst>
                                </p:cTn>
                              </p:par>
                              <p:par>
                                <p:cTn id="87" presetID="10" presetClass="entr" presetSubtype="0" fill="hold" nodeType="withEffect">
                                  <p:stCondLst>
                                    <p:cond delay="1450"/>
                                  </p:stCondLst>
                                  <p:childTnLst>
                                    <p:set>
                                      <p:cBhvr>
                                        <p:cTn id="88" dur="1" fill="hold">
                                          <p:stCondLst>
                                            <p:cond delay="0"/>
                                          </p:stCondLst>
                                        </p:cTn>
                                        <p:tgtEl>
                                          <p:spTgt spid="20"/>
                                        </p:tgtEl>
                                        <p:attrNameLst>
                                          <p:attrName>style.visibility</p:attrName>
                                        </p:attrNameLst>
                                      </p:cBhvr>
                                      <p:to>
                                        <p:strVal val="visible"/>
                                      </p:to>
                                    </p:set>
                                    <p:animEffect transition="in" filter="fade">
                                      <p:cBhvr>
                                        <p:cTn id="89" dur="500"/>
                                        <p:tgtEl>
                                          <p:spTgt spid="20"/>
                                        </p:tgtEl>
                                      </p:cBhvr>
                                    </p:animEffect>
                                  </p:childTnLst>
                                </p:cTn>
                              </p:par>
                              <p:par>
                                <p:cTn id="90" presetID="42" presetClass="path" presetSubtype="0" decel="100000" fill="hold" nodeType="withEffect">
                                  <p:stCondLst>
                                    <p:cond delay="1450"/>
                                  </p:stCondLst>
                                  <p:childTnLst>
                                    <p:animMotion origin="layout" path="M 2.70833E-6 -4.81481E-6 L 2.70833E-6 0.03542 " pathEditMode="relative" rAng="0" ptsTypes="AA">
                                      <p:cBhvr>
                                        <p:cTn id="91" dur="700" spd="-100000" fill="hold"/>
                                        <p:tgtEl>
                                          <p:spTgt spid="20"/>
                                        </p:tgtEl>
                                        <p:attrNameLst>
                                          <p:attrName>ppt_x</p:attrName>
                                          <p:attrName>ppt_y</p:attrName>
                                        </p:attrNameLst>
                                      </p:cBhvr>
                                      <p:rCtr x="0" y="1759"/>
                                    </p:animMotion>
                                  </p:childTnLst>
                                </p:cTn>
                              </p:par>
                              <p:par>
                                <p:cTn id="92" presetID="10" presetClass="entr" presetSubtype="0" fill="hold" grpId="0" nodeType="withEffect">
                                  <p:stCondLst>
                                    <p:cond delay="1500"/>
                                  </p:stCondLst>
                                  <p:childTnLst>
                                    <p:set>
                                      <p:cBhvr>
                                        <p:cTn id="93" dur="1" fill="hold">
                                          <p:stCondLst>
                                            <p:cond delay="0"/>
                                          </p:stCondLst>
                                        </p:cTn>
                                        <p:tgtEl>
                                          <p:spTgt spid="16"/>
                                        </p:tgtEl>
                                        <p:attrNameLst>
                                          <p:attrName>style.visibility</p:attrName>
                                        </p:attrNameLst>
                                      </p:cBhvr>
                                      <p:to>
                                        <p:strVal val="visible"/>
                                      </p:to>
                                    </p:set>
                                    <p:animEffect transition="in" filter="fade">
                                      <p:cBhvr>
                                        <p:cTn id="94" dur="500"/>
                                        <p:tgtEl>
                                          <p:spTgt spid="16"/>
                                        </p:tgtEl>
                                      </p:cBhvr>
                                    </p:animEffect>
                                  </p:childTnLst>
                                </p:cTn>
                              </p:par>
                              <p:par>
                                <p:cTn id="95" presetID="42" presetClass="path" presetSubtype="0" decel="100000" fill="hold" grpId="1" nodeType="withEffect">
                                  <p:stCondLst>
                                    <p:cond delay="1500"/>
                                  </p:stCondLst>
                                  <p:childTnLst>
                                    <p:animMotion origin="layout" path="M 2.70833E-6 -4.81481E-6 L 2.70833E-6 0.03542 " pathEditMode="relative" rAng="0" ptsTypes="AA">
                                      <p:cBhvr>
                                        <p:cTn id="96" dur="700" spd="-100000" fill="hold"/>
                                        <p:tgtEl>
                                          <p:spTgt spid="16"/>
                                        </p:tgtEl>
                                        <p:attrNameLst>
                                          <p:attrName>ppt_x</p:attrName>
                                          <p:attrName>ppt_y</p:attrName>
                                        </p:attrNameLst>
                                      </p:cBhvr>
                                      <p:rCtr x="0" y="1759"/>
                                    </p:animMotion>
                                  </p:childTnLst>
                                </p:cTn>
                              </p:par>
                              <p:par>
                                <p:cTn id="97" presetID="10" presetClass="entr" presetSubtype="0" fill="hold" grpId="0" nodeType="withEffect">
                                  <p:stCondLst>
                                    <p:cond delay="1300"/>
                                  </p:stCondLst>
                                  <p:childTnLst>
                                    <p:set>
                                      <p:cBhvr>
                                        <p:cTn id="98" dur="1" fill="hold">
                                          <p:stCondLst>
                                            <p:cond delay="0"/>
                                          </p:stCondLst>
                                        </p:cTn>
                                        <p:tgtEl>
                                          <p:spTgt spid="6"/>
                                        </p:tgtEl>
                                        <p:attrNameLst>
                                          <p:attrName>style.visibility</p:attrName>
                                        </p:attrNameLst>
                                      </p:cBhvr>
                                      <p:to>
                                        <p:strVal val="visible"/>
                                      </p:to>
                                    </p:set>
                                    <p:animEffect transition="in" filter="fade">
                                      <p:cBhvr>
                                        <p:cTn id="99" dur="500"/>
                                        <p:tgtEl>
                                          <p:spTgt spid="6"/>
                                        </p:tgtEl>
                                      </p:cBhvr>
                                    </p:animEffect>
                                  </p:childTnLst>
                                </p:cTn>
                              </p:par>
                              <p:par>
                                <p:cTn id="100" presetID="42" presetClass="path" presetSubtype="0" decel="100000" fill="hold" grpId="1" nodeType="withEffect">
                                  <p:stCondLst>
                                    <p:cond delay="1300"/>
                                  </p:stCondLst>
                                  <p:childTnLst>
                                    <p:animMotion origin="layout" path="M 2.70833E-6 -4.81481E-6 L 2.70833E-6 0.03542 " pathEditMode="relative" rAng="0" ptsTypes="AA">
                                      <p:cBhvr>
                                        <p:cTn id="101" dur="700" spd="-100000" fill="hold"/>
                                        <p:tgtEl>
                                          <p:spTgt spid="6"/>
                                        </p:tgtEl>
                                        <p:attrNameLst>
                                          <p:attrName>ppt_x</p:attrName>
                                          <p:attrName>ppt_y</p:attrName>
                                        </p:attrNameLst>
                                      </p:cBhvr>
                                      <p:rCtr x="0" y="1759"/>
                                    </p:animMotion>
                                  </p:childTnLst>
                                </p:cTn>
                              </p:par>
                              <p:par>
                                <p:cTn id="102" presetID="10" presetClass="entr" presetSubtype="0" fill="hold" nodeType="withEffect">
                                  <p:stCondLst>
                                    <p:cond delay="1900"/>
                                  </p:stCondLst>
                                  <p:childTnLst>
                                    <p:set>
                                      <p:cBhvr>
                                        <p:cTn id="103" dur="1" fill="hold">
                                          <p:stCondLst>
                                            <p:cond delay="0"/>
                                          </p:stCondLst>
                                        </p:cTn>
                                        <p:tgtEl>
                                          <p:spTgt spid="8"/>
                                        </p:tgtEl>
                                        <p:attrNameLst>
                                          <p:attrName>style.visibility</p:attrName>
                                        </p:attrNameLst>
                                      </p:cBhvr>
                                      <p:to>
                                        <p:strVal val="visible"/>
                                      </p:to>
                                    </p:set>
                                    <p:animEffect transition="in" filter="fade">
                                      <p:cBhvr>
                                        <p:cTn id="104" dur="1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5" grpId="1"/>
      <p:bldP spid="12" grpId="0"/>
      <p:bldP spid="12" grpId="1"/>
      <p:bldP spid="13" grpId="0"/>
      <p:bldP spid="13" grpId="1"/>
      <p:bldP spid="14" grpId="0"/>
      <p:bldP spid="14" grpId="1"/>
      <p:bldP spid="15" grpId="0"/>
      <p:bldP spid="15" grpId="1"/>
      <p:bldP spid="16" grpId="0"/>
      <p:bldP spid="16" grpId="1"/>
      <p:bldP spid="23" grpId="0" animBg="1"/>
      <p:bldP spid="23" grpId="1" animBg="1"/>
      <p:bldP spid="28" grpId="0" animBg="1"/>
      <p:bldP spid="28" grpId="1" animBg="1"/>
      <p:bldP spid="29" grpId="0" animBg="1"/>
      <p:bldP spid="29" grpId="1" animBg="1"/>
      <p:bldP spid="30" grpId="0" animBg="1"/>
      <p:bldP spid="30" grpId="1" animBg="1"/>
      <p:bldP spid="31" grpId="0"/>
      <p:bldP spid="31" grpId="1"/>
      <p:bldP spid="32" grpId="0"/>
      <p:bldP spid="32" grpId="1"/>
      <p:bldP spid="33" grpId="0"/>
      <p:bldP spid="33" grpId="1"/>
      <p:bldP spid="6" grpId="0"/>
      <p:bldP spid="6"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54EE3-9C6B-2882-F8F1-2356F51286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4CA2AFA-2B6F-79F8-4C6E-A55EDB90DB63}"/>
              </a:ext>
            </a:extLst>
          </p:cNvPr>
          <p:cNvSpPr>
            <a:spLocks noGrp="1"/>
          </p:cNvSpPr>
          <p:nvPr>
            <p:ph type="title"/>
          </p:nvPr>
        </p:nvSpPr>
        <p:spPr/>
        <p:txBody>
          <a:bodyPr/>
          <a:lstStyle/>
          <a:p>
            <a:r>
              <a:rPr lang="en-US"/>
              <a:t>Vector search in Azure AI Search​</a:t>
            </a:r>
          </a:p>
        </p:txBody>
      </p:sp>
      <p:sp>
        <p:nvSpPr>
          <p:cNvPr id="4" name="Text Placeholder 3">
            <a:extLst>
              <a:ext uri="{FF2B5EF4-FFF2-40B4-BE49-F238E27FC236}">
                <a16:creationId xmlns:a16="http://schemas.microsoft.com/office/drawing/2014/main" id="{E3BF0F7C-AFDA-F627-54D7-46747C5F16B5}"/>
              </a:ext>
            </a:extLst>
          </p:cNvPr>
          <p:cNvSpPr>
            <a:spLocks noGrp="1"/>
          </p:cNvSpPr>
          <p:nvPr>
            <p:ph type="body" sz="quarter" idx="12"/>
          </p:nvPr>
        </p:nvSpPr>
        <p:spPr/>
        <p:txBody>
          <a:bodyPr/>
          <a:lstStyle/>
          <a:p>
            <a:r>
              <a:rPr lang="en-US"/>
              <a:t>Feature rich, enterprise-ready​</a:t>
            </a:r>
          </a:p>
        </p:txBody>
      </p:sp>
    </p:spTree>
    <p:extLst>
      <p:ext uri="{BB962C8B-B14F-4D97-AF65-F5344CB8AC3E}">
        <p14:creationId xmlns:p14="http://schemas.microsoft.com/office/powerpoint/2010/main" val="210050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a:extLst>
              <a:ext uri="{FF2B5EF4-FFF2-40B4-BE49-F238E27FC236}">
                <a16:creationId xmlns:a16="http://schemas.microsoft.com/office/drawing/2014/main" id="{20A5D720-AC94-FE5C-7095-4D46FEADB6B2}"/>
              </a:ext>
            </a:extLst>
          </p:cNvPr>
          <p:cNvSpPr>
            <a:spLocks noGrp="1"/>
          </p:cNvSpPr>
          <p:nvPr>
            <p:ph type="title"/>
          </p:nvPr>
        </p:nvSpPr>
        <p:spPr/>
        <p:txBody>
          <a:bodyPr/>
          <a:lstStyle/>
          <a:p>
            <a:r>
              <a:rPr lang="en-US">
                <a:cs typeface="Segoe UI"/>
              </a:rPr>
              <a:t>Vector search in Azure AI Search</a:t>
            </a:r>
            <a:endParaRPr lang="en-US"/>
          </a:p>
        </p:txBody>
      </p:sp>
      <p:sp>
        <p:nvSpPr>
          <p:cNvPr id="4" name="Content Placeholder 3">
            <a:extLst>
              <a:ext uri="{FF2B5EF4-FFF2-40B4-BE49-F238E27FC236}">
                <a16:creationId xmlns:a16="http://schemas.microsoft.com/office/drawing/2014/main" id="{2C5B2577-A476-C151-928B-6F9C67FF95E5}"/>
              </a:ext>
            </a:extLst>
          </p:cNvPr>
          <p:cNvSpPr>
            <a:spLocks noGrp="1"/>
          </p:cNvSpPr>
          <p:nvPr>
            <p:ph sz="quarter" idx="12"/>
          </p:nvPr>
        </p:nvSpPr>
        <p:spPr>
          <a:xfrm>
            <a:off x="5046506" y="1567405"/>
            <a:ext cx="5662765" cy="2677656"/>
          </a:xfrm>
        </p:spPr>
        <p:txBody>
          <a:bodyPr anchor="ctr"/>
          <a:lstStyle/>
          <a:p>
            <a:pPr>
              <a:spcBef>
                <a:spcPts val="1200"/>
              </a:spcBef>
            </a:pPr>
            <a:r>
              <a:rPr lang="en-US" sz="2400"/>
              <a:t>Comprehensive vector search solution</a:t>
            </a:r>
          </a:p>
          <a:p>
            <a:pPr>
              <a:spcBef>
                <a:spcPts val="1200"/>
              </a:spcBef>
            </a:pPr>
            <a:r>
              <a:rPr lang="en-US" sz="2400"/>
              <a:t>Enterprise-ready </a:t>
            </a:r>
          </a:p>
          <a:p>
            <a:pPr marL="228600" lvl="1" indent="0">
              <a:spcBef>
                <a:spcPts val="1200"/>
              </a:spcBef>
              <a:buNone/>
            </a:pPr>
            <a:r>
              <a:rPr lang="en-US" sz="2400">
                <a:sym typeface="Wingdings" panose="05000000000000000000" pitchFamily="2" charset="2"/>
              </a:rPr>
              <a:t>   </a:t>
            </a:r>
            <a:r>
              <a:rPr lang="en-US" sz="2400"/>
              <a:t>scalability, security and compliance</a:t>
            </a:r>
          </a:p>
          <a:p>
            <a:pPr>
              <a:spcBef>
                <a:spcPts val="1200"/>
              </a:spcBef>
            </a:pPr>
            <a:r>
              <a:rPr lang="en-US" sz="2400"/>
              <a:t>Integrated with Semantic Kernel, </a:t>
            </a:r>
            <a:r>
              <a:rPr lang="en-US" sz="2400" err="1"/>
              <a:t>LangChain</a:t>
            </a:r>
            <a:r>
              <a:rPr lang="en-US" sz="2400"/>
              <a:t>, </a:t>
            </a:r>
            <a:r>
              <a:rPr lang="en-US" sz="2400" err="1"/>
              <a:t>LlamaIndex</a:t>
            </a:r>
            <a:r>
              <a:rPr lang="en-US" sz="2400"/>
              <a:t>, Azure </a:t>
            </a:r>
            <a:r>
              <a:rPr lang="en-US" sz="2400" err="1"/>
              <a:t>OpenAI</a:t>
            </a:r>
            <a:r>
              <a:rPr lang="en-US" sz="2400"/>
              <a:t> Service, Azure AI Studio, and more</a:t>
            </a:r>
          </a:p>
        </p:txBody>
      </p:sp>
      <p:sp>
        <p:nvSpPr>
          <p:cNvPr id="32" name="Rounded Rectangle 18" descr="In preview&#10;">
            <a:extLst>
              <a:ext uri="{FF2B5EF4-FFF2-40B4-BE49-F238E27FC236}">
                <a16:creationId xmlns:a16="http://schemas.microsoft.com/office/drawing/2014/main" id="{93DE0B80-308F-91A8-5187-7665F901B32E}"/>
              </a:ext>
            </a:extLst>
          </p:cNvPr>
          <p:cNvSpPr/>
          <p:nvPr/>
        </p:nvSpPr>
        <p:spPr bwMode="auto">
          <a:xfrm>
            <a:off x="9066002" y="457200"/>
            <a:ext cx="2540781" cy="523679"/>
          </a:xfrm>
          <a:prstGeom prst="roundRect">
            <a:avLst>
              <a:gd name="adj" fmla="val 50000"/>
            </a:avLst>
          </a:prstGeom>
          <a:gradFill flip="none" rotWithShape="1">
            <a:gsLst>
              <a:gs pos="35000">
                <a:schemeClr val="accent3"/>
              </a:gs>
              <a:gs pos="0">
                <a:srgbClr val="F4364C"/>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algn="ctr">
              <a:spcBef>
                <a:spcPct val="0"/>
              </a:spcBef>
              <a:spcAft>
                <a:spcPct val="0"/>
              </a:spcAft>
            </a:pPr>
            <a:r>
              <a:rPr lang="en-CA" sz="2000">
                <a:ln w="3175">
                  <a:noFill/>
                </a:ln>
                <a:gradFill>
                  <a:gsLst>
                    <a:gs pos="17416">
                      <a:schemeClr val="bg1"/>
                    </a:gs>
                    <a:gs pos="42135">
                      <a:schemeClr val="bg1"/>
                    </a:gs>
                  </a:gsLst>
                  <a:path path="circle">
                    <a:fillToRect l="100000" b="100000"/>
                  </a:path>
                </a:gradFill>
                <a:latin typeface="+mj-lt"/>
                <a:cs typeface="Segoe UI"/>
              </a:rPr>
              <a:t>Generally available</a:t>
            </a:r>
            <a:endParaRPr lang="en-US"/>
          </a:p>
        </p:txBody>
      </p:sp>
      <p:grpSp>
        <p:nvGrpSpPr>
          <p:cNvPr id="14" name="Group 13">
            <a:extLst>
              <a:ext uri="{FF2B5EF4-FFF2-40B4-BE49-F238E27FC236}">
                <a16:creationId xmlns:a16="http://schemas.microsoft.com/office/drawing/2014/main" id="{6DE2E4D0-6C73-B3FF-59AC-1A505F870CC1}"/>
              </a:ext>
            </a:extLst>
          </p:cNvPr>
          <p:cNvGrpSpPr/>
          <p:nvPr/>
        </p:nvGrpSpPr>
        <p:grpSpPr>
          <a:xfrm>
            <a:off x="688938" y="1466246"/>
            <a:ext cx="3921205" cy="3921205"/>
            <a:chOff x="7796965" y="1731015"/>
            <a:chExt cx="758014" cy="758014"/>
          </a:xfrm>
        </p:grpSpPr>
        <p:sp>
          <p:nvSpPr>
            <p:cNvPr id="15" name="Rectangle: Rounded Corners 14">
              <a:extLst>
                <a:ext uri="{FF2B5EF4-FFF2-40B4-BE49-F238E27FC236}">
                  <a16:creationId xmlns:a16="http://schemas.microsoft.com/office/drawing/2014/main" id="{58B92218-5A64-5B2F-92BE-B3ADE0D5A6A8}"/>
                </a:ext>
              </a:extLst>
            </p:cNvPr>
            <p:cNvSpPr/>
            <p:nvPr/>
          </p:nvSpPr>
          <p:spPr>
            <a:xfrm>
              <a:off x="7796965" y="1731015"/>
              <a:ext cx="758014" cy="758014"/>
            </a:xfrm>
            <a:prstGeom prst="round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437806336">
              <a:extLst>
                <a:ext uri="{FF2B5EF4-FFF2-40B4-BE49-F238E27FC236}">
                  <a16:creationId xmlns:a16="http://schemas.microsoft.com/office/drawing/2014/main" id="{56DF9766-2860-96CD-4CF0-76F4666A80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6249" y="1789982"/>
              <a:ext cx="639445" cy="640080"/>
            </a:xfrm>
            <a:prstGeom prst="rect">
              <a:avLst/>
            </a:prstGeom>
          </p:spPr>
        </p:pic>
      </p:grpSp>
      <p:sp>
        <p:nvSpPr>
          <p:cNvPr id="2" name="TextBox 1">
            <a:extLst>
              <a:ext uri="{FF2B5EF4-FFF2-40B4-BE49-F238E27FC236}">
                <a16:creationId xmlns:a16="http://schemas.microsoft.com/office/drawing/2014/main" id="{D17BCAAA-C2DB-7DC5-F184-1E1D2853D08C}"/>
              </a:ext>
            </a:extLst>
          </p:cNvPr>
          <p:cNvSpPr txBox="1"/>
          <p:nvPr/>
        </p:nvSpPr>
        <p:spPr>
          <a:xfrm>
            <a:off x="5276878" y="4636651"/>
            <a:ext cx="6597888" cy="615553"/>
          </a:xfrm>
          <a:prstGeom prst="rect">
            <a:avLst/>
          </a:prstGeom>
          <a:noFill/>
        </p:spPr>
        <p:txBody>
          <a:bodyPr wrap="square" lIns="0" tIns="0" rIns="0" bIns="0" rtlCol="0" anchor="t">
            <a:spAutoFit/>
          </a:bodyPr>
          <a:lstStyle/>
          <a:p>
            <a:r>
              <a:rPr lang="en-US" sz="2000" dirty="0"/>
              <a:t>💻 </a:t>
            </a:r>
            <a:r>
              <a:rPr lang="en-US" sz="2000" dirty="0">
                <a:hlinkClick r:id="rId5"/>
              </a:rPr>
              <a:t>Demo: Azure AI search with vectors</a:t>
            </a:r>
            <a:r>
              <a:rPr lang="en-US" sz="2000" dirty="0"/>
              <a:t> </a:t>
            </a:r>
            <a:endParaRPr lang="en-US" sz="2000" dirty="0">
              <a:latin typeface="Segoe UI"/>
              <a:cs typeface="Segoe UI"/>
            </a:endParaRPr>
          </a:p>
          <a:p>
            <a:r>
              <a:rPr lang="en-US" sz="2000" dirty="0">
                <a:latin typeface="Segoe UI_MSFontService"/>
              </a:rPr>
              <a:t>    (</a:t>
            </a:r>
            <a:r>
              <a:rPr lang="en-US" sz="2000" dirty="0">
                <a:latin typeface="Segoe UI_MSFontService"/>
                <a:hlinkClick r:id="rId6"/>
              </a:rPr>
              <a:t>aka.ms/aitour/azure-search</a:t>
            </a:r>
            <a:r>
              <a:rPr lang="en-US" sz="2000" dirty="0">
                <a:latin typeface="Segoe UI_MSFontService"/>
              </a:rPr>
              <a:t>)</a:t>
            </a:r>
            <a:endParaRPr lang="en-US" sz="2000" dirty="0">
              <a:cs typeface="Segoe UI"/>
            </a:endParaRPr>
          </a:p>
        </p:txBody>
      </p:sp>
    </p:spTree>
    <p:extLst>
      <p:ext uri="{BB962C8B-B14F-4D97-AF65-F5344CB8AC3E}">
        <p14:creationId xmlns:p14="http://schemas.microsoft.com/office/powerpoint/2010/main" val="419797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100"/>
                                  </p:stCondLst>
                                  <p:childTnLst>
                                    <p:animMotion origin="layout" path="M -2.08333E-6 0 L -2.08333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100"/>
                                  </p:stCondLst>
                                  <p:childTnLst>
                                    <p:animMotion origin="layout" path="M -1.04167E-6 -2.59259E-6 L -1.04167E-6 0.03542 " pathEditMode="relative" rAng="0" ptsTypes="AA">
                                      <p:cBhvr>
                                        <p:cTn id="14"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Vector Search Example – Index Fields</a:t>
            </a:r>
            <a:endParaRPr lang="en-CH" dirty="0"/>
          </a:p>
        </p:txBody>
      </p:sp>
      <p:sp>
        <p:nvSpPr>
          <p:cNvPr id="8" name="Content Placeholder 7">
            <a:extLst>
              <a:ext uri="{FF2B5EF4-FFF2-40B4-BE49-F238E27FC236}">
                <a16:creationId xmlns:a16="http://schemas.microsoft.com/office/drawing/2014/main" id="{E4C0424C-9DCE-889E-7727-AD3DB31220C2}"/>
              </a:ext>
            </a:extLst>
          </p:cNvPr>
          <p:cNvSpPr>
            <a:spLocks noGrp="1"/>
          </p:cNvSpPr>
          <p:nvPr>
            <p:ph sz="quarter" idx="10"/>
          </p:nvPr>
        </p:nvSpPr>
        <p:spPr>
          <a:xfrm>
            <a:off x="588264" y="1395167"/>
            <a:ext cx="11410696" cy="3570208"/>
          </a:xfrm>
          <a:solidFill>
            <a:schemeClr val="bg2"/>
          </a:solidFill>
        </p:spPr>
        <p:txBody>
          <a:bodyPr/>
          <a:lstStyle/>
          <a:p>
            <a:pPr marL="0" indent="0">
              <a:buNone/>
            </a:pPr>
            <a:r>
              <a:rPr lang="en-GB" sz="2000" b="0" dirty="0">
                <a:effectLst/>
                <a:latin typeface="Consolas" panose="020B0609020204030204" pitchFamily="49" charset="0"/>
                <a:cs typeface="Consolas" panose="020B0609020204030204" pitchFamily="49" charset="0"/>
              </a:rPr>
              <a:t>AZURE_SEARCH_TINY_INDEX = "eentsyweentsy-index23"</a:t>
            </a:r>
          </a:p>
          <a:p>
            <a:pPr marL="0" indent="0">
              <a:buNone/>
            </a:pPr>
            <a:br>
              <a:rPr lang="en-GB" sz="2000" b="0" dirty="0">
                <a:effectLst/>
                <a:latin typeface="Consolas" panose="020B0609020204030204" pitchFamily="49" charset="0"/>
                <a:cs typeface="Consolas" panose="020B0609020204030204" pitchFamily="49" charset="0"/>
              </a:rPr>
            </a:br>
            <a:r>
              <a:rPr lang="en-GB" sz="2000" b="0" dirty="0">
                <a:solidFill>
                  <a:srgbClr val="FFFF00"/>
                </a:solidFill>
                <a:effectLst/>
                <a:latin typeface="Consolas" panose="020B0609020204030204" pitchFamily="49" charset="0"/>
                <a:cs typeface="Consolas" panose="020B0609020204030204" pitchFamily="49" charset="0"/>
              </a:rPr>
              <a:t>fields</a:t>
            </a:r>
            <a:r>
              <a:rPr lang="en-GB" sz="2000" b="0" dirty="0">
                <a:effectLst/>
                <a:latin typeface="Consolas" panose="020B0609020204030204" pitchFamily="49" charset="0"/>
                <a:cs typeface="Consolas" panose="020B0609020204030204" pitchFamily="49" charset="0"/>
              </a:rPr>
              <a:t> = [</a:t>
            </a:r>
          </a:p>
          <a:p>
            <a:pPr marL="0" indent="0">
              <a:buNone/>
            </a:pPr>
            <a:r>
              <a:rPr lang="en-GB" sz="2000" b="0" dirty="0">
                <a:effectLst/>
                <a:latin typeface="Consolas" panose="020B0609020204030204" pitchFamily="49" charset="0"/>
                <a:cs typeface="Consolas" panose="020B0609020204030204" pitchFamily="49" charset="0"/>
              </a:rPr>
              <a:t>	</a:t>
            </a:r>
            <a:r>
              <a:rPr lang="en-GB" sz="2000" b="0" dirty="0" err="1">
                <a:effectLst/>
                <a:latin typeface="Consolas" panose="020B0609020204030204" pitchFamily="49" charset="0"/>
                <a:cs typeface="Consolas" panose="020B0609020204030204" pitchFamily="49" charset="0"/>
              </a:rPr>
              <a:t>SimpleField</a:t>
            </a:r>
            <a:r>
              <a:rPr lang="en-GB" sz="2000" b="0" dirty="0">
                <a:effectLst/>
                <a:latin typeface="Consolas" panose="020B0609020204030204" pitchFamily="49" charset="0"/>
                <a:cs typeface="Consolas" panose="020B0609020204030204" pitchFamily="49" charset="0"/>
              </a:rPr>
              <a:t>(name="id", type=</a:t>
            </a:r>
            <a:r>
              <a:rPr lang="en-GB" sz="2000" b="0" dirty="0" err="1">
                <a:effectLst/>
                <a:latin typeface="Consolas" panose="020B0609020204030204" pitchFamily="49" charset="0"/>
                <a:cs typeface="Consolas" panose="020B0609020204030204" pitchFamily="49" charset="0"/>
              </a:rPr>
              <a:t>SearchFieldDataType.String</a:t>
            </a:r>
            <a:r>
              <a:rPr lang="en-GB" sz="2000" b="0" dirty="0">
                <a:effectLst/>
                <a:latin typeface="Consolas" panose="020B0609020204030204" pitchFamily="49" charset="0"/>
                <a:cs typeface="Consolas" panose="020B0609020204030204" pitchFamily="49" charset="0"/>
              </a:rPr>
              <a:t>, key=True),</a:t>
            </a:r>
          </a:p>
          <a:p>
            <a:pPr marL="0" indent="0">
              <a:buNone/>
            </a:pPr>
            <a:r>
              <a:rPr lang="en-GB" sz="2000" b="0" dirty="0">
                <a:effectLst/>
                <a:latin typeface="Consolas" panose="020B0609020204030204" pitchFamily="49" charset="0"/>
                <a:cs typeface="Consolas" panose="020B0609020204030204" pitchFamily="49" charset="0"/>
              </a:rPr>
              <a:t>	</a:t>
            </a:r>
            <a:r>
              <a:rPr lang="en-GB" sz="2000" b="0" dirty="0" err="1">
                <a:effectLst/>
                <a:latin typeface="Consolas" panose="020B0609020204030204" pitchFamily="49" charset="0"/>
                <a:cs typeface="Consolas" panose="020B0609020204030204" pitchFamily="49" charset="0"/>
              </a:rPr>
              <a:t>SearchField</a:t>
            </a:r>
            <a:r>
              <a:rPr lang="en-GB" sz="2000" b="0" dirty="0">
                <a:effectLst/>
                <a:latin typeface="Consolas" panose="020B0609020204030204" pitchFamily="49" charset="0"/>
                <a:cs typeface="Consolas" panose="020B0609020204030204" pitchFamily="49" charset="0"/>
              </a:rPr>
              <a:t>(name="</a:t>
            </a:r>
            <a:r>
              <a:rPr lang="en-GB" sz="2000" b="0" dirty="0">
                <a:solidFill>
                  <a:srgbClr val="FFFF00"/>
                </a:solidFill>
                <a:effectLst/>
                <a:latin typeface="Consolas" panose="020B0609020204030204" pitchFamily="49" charset="0"/>
                <a:cs typeface="Consolas" panose="020B0609020204030204" pitchFamily="49" charset="0"/>
              </a:rPr>
              <a:t>embedding</a:t>
            </a:r>
            <a:r>
              <a:rPr lang="en-GB" sz="2000" b="0" dirty="0">
                <a:effectLst/>
                <a:latin typeface="Consolas" panose="020B0609020204030204" pitchFamily="49" charset="0"/>
                <a:cs typeface="Consolas" panose="020B0609020204030204" pitchFamily="49" charset="0"/>
              </a:rPr>
              <a:t>", </a:t>
            </a:r>
          </a:p>
          <a:p>
            <a:pPr marL="0" indent="0">
              <a:buNone/>
            </a:pPr>
            <a:r>
              <a:rPr lang="en-GB" sz="2000" b="0" dirty="0">
                <a:effectLst/>
                <a:latin typeface="Consolas" panose="020B0609020204030204" pitchFamily="49" charset="0"/>
                <a:cs typeface="Consolas" panose="020B0609020204030204" pitchFamily="49" charset="0"/>
              </a:rPr>
              <a:t>		type=</a:t>
            </a:r>
            <a:r>
              <a:rPr lang="en-GB" sz="2000" b="0" dirty="0" err="1">
                <a:effectLst/>
                <a:latin typeface="Consolas" panose="020B0609020204030204" pitchFamily="49" charset="0"/>
                <a:cs typeface="Consolas" panose="020B0609020204030204" pitchFamily="49" charset="0"/>
              </a:rPr>
              <a:t>SearchFieldDataType.Collection</a:t>
            </a:r>
            <a:r>
              <a:rPr lang="en-GB" sz="2000" b="0" dirty="0">
                <a:effectLst/>
                <a:latin typeface="Consolas" panose="020B0609020204030204" pitchFamily="49" charset="0"/>
                <a:cs typeface="Consolas" panose="020B0609020204030204" pitchFamily="49" charset="0"/>
              </a:rPr>
              <a:t>(</a:t>
            </a:r>
            <a:r>
              <a:rPr lang="en-GB" sz="2000" b="0" dirty="0" err="1">
                <a:effectLst/>
                <a:latin typeface="Consolas" panose="020B0609020204030204" pitchFamily="49" charset="0"/>
                <a:cs typeface="Consolas" panose="020B0609020204030204" pitchFamily="49" charset="0"/>
              </a:rPr>
              <a:t>SearchFieldDataType.Single</a:t>
            </a:r>
            <a:r>
              <a:rPr lang="en-GB" sz="2000" b="0" dirty="0">
                <a:effectLst/>
                <a:latin typeface="Consolas" panose="020B0609020204030204" pitchFamily="49" charset="0"/>
                <a:cs typeface="Consolas" panose="020B0609020204030204" pitchFamily="49" charset="0"/>
              </a:rPr>
              <a:t>), </a:t>
            </a:r>
          </a:p>
          <a:p>
            <a:pPr marL="0" indent="0">
              <a:buNone/>
            </a:pPr>
            <a:r>
              <a:rPr lang="en-GB" sz="2000" b="0" dirty="0">
                <a:effectLst/>
                <a:latin typeface="Consolas" panose="020B0609020204030204" pitchFamily="49" charset="0"/>
                <a:cs typeface="Consolas" panose="020B0609020204030204" pitchFamily="49" charset="0"/>
              </a:rPr>
              <a:t>		searchable=True, </a:t>
            </a:r>
          </a:p>
          <a:p>
            <a:pPr marL="0" indent="0">
              <a:buNone/>
            </a:pPr>
            <a:r>
              <a:rPr lang="en-GB" sz="2000" b="0" dirty="0">
                <a:effectLst/>
                <a:latin typeface="Consolas" panose="020B0609020204030204" pitchFamily="49" charset="0"/>
                <a:cs typeface="Consolas" panose="020B0609020204030204" pitchFamily="49" charset="0"/>
              </a:rPr>
              <a:t>		</a:t>
            </a:r>
            <a:r>
              <a:rPr lang="en-GB" sz="2000" b="0" dirty="0" err="1">
                <a:effectLst/>
                <a:latin typeface="Consolas" panose="020B0609020204030204" pitchFamily="49" charset="0"/>
                <a:cs typeface="Consolas" panose="020B0609020204030204" pitchFamily="49" charset="0"/>
              </a:rPr>
              <a:t>vector_search_dimensions</a:t>
            </a:r>
            <a:r>
              <a:rPr lang="en-GB" sz="2000" b="0" dirty="0">
                <a:effectLst/>
                <a:latin typeface="Consolas" panose="020B0609020204030204" pitchFamily="49" charset="0"/>
                <a:cs typeface="Consolas" panose="020B0609020204030204" pitchFamily="49" charset="0"/>
              </a:rPr>
              <a:t>=3,</a:t>
            </a:r>
          </a:p>
          <a:p>
            <a:pPr marL="0" indent="0">
              <a:buNone/>
            </a:pPr>
            <a:r>
              <a:rPr lang="en-GB" sz="2000" b="0" dirty="0">
                <a:effectLst/>
                <a:latin typeface="Consolas" panose="020B0609020204030204" pitchFamily="49" charset="0"/>
                <a:cs typeface="Consolas" panose="020B0609020204030204" pitchFamily="49" charset="0"/>
              </a:rPr>
              <a:t>		</a:t>
            </a:r>
            <a:r>
              <a:rPr lang="en-GB" sz="2000" b="0" dirty="0" err="1">
                <a:effectLst/>
                <a:latin typeface="Consolas" panose="020B0609020204030204" pitchFamily="49" charset="0"/>
                <a:cs typeface="Consolas" panose="020B0609020204030204" pitchFamily="49" charset="0"/>
              </a:rPr>
              <a:t>vector_search_profile_name</a:t>
            </a:r>
            <a:r>
              <a:rPr lang="en-GB" sz="2000" b="0" dirty="0">
                <a:effectLst/>
                <a:latin typeface="Consolas" panose="020B0609020204030204" pitchFamily="49" charset="0"/>
                <a:cs typeface="Consolas" panose="020B0609020204030204" pitchFamily="49" charset="0"/>
              </a:rPr>
              <a:t>="</a:t>
            </a:r>
            <a:r>
              <a:rPr lang="en-GB" sz="2000" b="0" dirty="0" err="1">
                <a:effectLst/>
                <a:latin typeface="Consolas" panose="020B0609020204030204" pitchFamily="49" charset="0"/>
                <a:cs typeface="Consolas" panose="020B0609020204030204" pitchFamily="49" charset="0"/>
              </a:rPr>
              <a:t>embedding_profile</a:t>
            </a:r>
            <a:r>
              <a:rPr lang="en-GB" sz="2000" b="0" dirty="0">
                <a:effectLst/>
                <a:latin typeface="Consolas" panose="020B0609020204030204" pitchFamily="49" charset="0"/>
                <a:cs typeface="Consolas" panose="020B0609020204030204" pitchFamily="49" charset="0"/>
              </a:rPr>
              <a:t>")</a:t>
            </a:r>
          </a:p>
          <a:p>
            <a:pPr marL="0" indent="0">
              <a:buNone/>
            </a:pPr>
            <a:r>
              <a:rPr lang="en-GB" sz="2000" b="0" dirty="0">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16552801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Vector Search Example -  Config</a:t>
            </a:r>
            <a:endParaRPr lang="en-CH" dirty="0"/>
          </a:p>
        </p:txBody>
      </p:sp>
      <p:sp>
        <p:nvSpPr>
          <p:cNvPr id="8" name="Content Placeholder 7">
            <a:extLst>
              <a:ext uri="{FF2B5EF4-FFF2-40B4-BE49-F238E27FC236}">
                <a16:creationId xmlns:a16="http://schemas.microsoft.com/office/drawing/2014/main" id="{E4C0424C-9DCE-889E-7727-AD3DB31220C2}"/>
              </a:ext>
            </a:extLst>
          </p:cNvPr>
          <p:cNvSpPr>
            <a:spLocks noGrp="1"/>
          </p:cNvSpPr>
          <p:nvPr>
            <p:ph sz="quarter" idx="10"/>
          </p:nvPr>
        </p:nvSpPr>
        <p:spPr>
          <a:xfrm>
            <a:off x="588264" y="1395167"/>
            <a:ext cx="11410696" cy="3631763"/>
          </a:xfrm>
          <a:solidFill>
            <a:schemeClr val="bg2"/>
          </a:solidFill>
        </p:spPr>
        <p:txBody>
          <a:bodyPr/>
          <a:lstStyle/>
          <a:p>
            <a:pPr marL="0" indent="0">
              <a:buNone/>
            </a:pPr>
            <a:r>
              <a:rPr lang="en-GB" sz="2000" b="0" dirty="0">
                <a:solidFill>
                  <a:srgbClr val="FFFF00"/>
                </a:solidFill>
                <a:effectLst/>
                <a:latin typeface="Consolas" panose="020B0609020204030204" pitchFamily="49" charset="0"/>
                <a:cs typeface="Consolas" panose="020B0609020204030204" pitchFamily="49" charset="0"/>
              </a:rPr>
              <a:t># </a:t>
            </a:r>
            <a:r>
              <a:rPr lang="en-GB" sz="2000" b="0" dirty="0" err="1">
                <a:solidFill>
                  <a:srgbClr val="FFFF00"/>
                </a:solidFill>
                <a:effectLst/>
                <a:latin typeface="Consolas" panose="020B0609020204030204" pitchFamily="49" charset="0"/>
                <a:cs typeface="Consolas" panose="020B0609020204030204" pitchFamily="49" charset="0"/>
              </a:rPr>
              <a:t>Hierachical</a:t>
            </a:r>
            <a:r>
              <a:rPr lang="en-GB" sz="2000" b="0" dirty="0">
                <a:solidFill>
                  <a:srgbClr val="FFFF00"/>
                </a:solidFill>
                <a:effectLst/>
                <a:latin typeface="Consolas" panose="020B0609020204030204" pitchFamily="49" charset="0"/>
                <a:cs typeface="Consolas" panose="020B0609020204030204" pitchFamily="49" charset="0"/>
              </a:rPr>
              <a:t> Navigable Small World, IVF</a:t>
            </a:r>
          </a:p>
          <a:p>
            <a:pPr marL="0" indent="0">
              <a:buNone/>
            </a:pPr>
            <a:r>
              <a:rPr lang="en-GB" sz="2000" b="0" dirty="0" err="1">
                <a:solidFill>
                  <a:srgbClr val="FFFF00"/>
                </a:solidFill>
                <a:effectLst/>
                <a:latin typeface="Consolas" panose="020B0609020204030204" pitchFamily="49" charset="0"/>
                <a:cs typeface="Consolas" panose="020B0609020204030204" pitchFamily="49" charset="0"/>
              </a:rPr>
              <a:t>vector_search</a:t>
            </a:r>
            <a:r>
              <a:rPr lang="en-GB" sz="2000" b="0" dirty="0">
                <a:effectLst/>
                <a:latin typeface="Consolas" panose="020B0609020204030204" pitchFamily="49" charset="0"/>
                <a:cs typeface="Consolas" panose="020B0609020204030204" pitchFamily="49" charset="0"/>
              </a:rPr>
              <a:t> = </a:t>
            </a:r>
            <a:r>
              <a:rPr lang="en-GB" sz="2000" b="0" dirty="0" err="1">
                <a:effectLst/>
                <a:latin typeface="Consolas" panose="020B0609020204030204" pitchFamily="49" charset="0"/>
                <a:cs typeface="Consolas" panose="020B0609020204030204" pitchFamily="49" charset="0"/>
              </a:rPr>
              <a:t>VectorSearch</a:t>
            </a:r>
            <a:r>
              <a:rPr lang="en-GB" sz="2000" b="0" dirty="0">
                <a:effectLst/>
                <a:latin typeface="Consolas" panose="020B0609020204030204" pitchFamily="49" charset="0"/>
                <a:cs typeface="Consolas" panose="020B0609020204030204" pitchFamily="49" charset="0"/>
              </a:rPr>
              <a:t>(</a:t>
            </a:r>
          </a:p>
          <a:p>
            <a:pPr marL="0" indent="0">
              <a:buNone/>
            </a:pPr>
            <a:r>
              <a:rPr lang="en-GB" sz="2000" b="0" dirty="0">
                <a:effectLst/>
                <a:latin typeface="Consolas" panose="020B0609020204030204" pitchFamily="49" charset="0"/>
                <a:cs typeface="Consolas" panose="020B0609020204030204" pitchFamily="49" charset="0"/>
              </a:rPr>
              <a:t>	algorithms=[</a:t>
            </a:r>
            <a:r>
              <a:rPr lang="en-GB" sz="2000" b="0" dirty="0" err="1">
                <a:solidFill>
                  <a:srgbClr val="FFFF00"/>
                </a:solidFill>
                <a:effectLst/>
                <a:latin typeface="Consolas" panose="020B0609020204030204" pitchFamily="49" charset="0"/>
                <a:cs typeface="Consolas" panose="020B0609020204030204" pitchFamily="49" charset="0"/>
              </a:rPr>
              <a:t>HnswAlgorithmConfiguration</a:t>
            </a:r>
            <a:r>
              <a:rPr lang="en-GB" sz="2000" b="0" dirty="0">
                <a:effectLst/>
                <a:latin typeface="Consolas" panose="020B0609020204030204" pitchFamily="49" charset="0"/>
                <a:cs typeface="Consolas" panose="020B0609020204030204" pitchFamily="49" charset="0"/>
              </a:rPr>
              <a:t>(</a:t>
            </a:r>
          </a:p>
          <a:p>
            <a:pPr marL="0" indent="0">
              <a:buNone/>
            </a:pPr>
            <a:r>
              <a:rPr lang="en-GB" sz="2000" b="0" dirty="0">
                <a:effectLst/>
                <a:latin typeface="Consolas" panose="020B0609020204030204" pitchFamily="49" charset="0"/>
                <a:cs typeface="Consolas" panose="020B0609020204030204" pitchFamily="49" charset="0"/>
              </a:rPr>
              <a:t>			name="</a:t>
            </a:r>
            <a:r>
              <a:rPr lang="en-GB" sz="2000" b="0" dirty="0" err="1">
                <a:solidFill>
                  <a:srgbClr val="FFFF00"/>
                </a:solidFill>
                <a:effectLst/>
                <a:latin typeface="Consolas" panose="020B0609020204030204" pitchFamily="49" charset="0"/>
                <a:cs typeface="Consolas" panose="020B0609020204030204" pitchFamily="49" charset="0"/>
              </a:rPr>
              <a:t>hnsw_config</a:t>
            </a:r>
            <a:r>
              <a:rPr lang="en-GB" sz="2000" b="0" dirty="0">
                <a:effectLst/>
                <a:latin typeface="Consolas" panose="020B0609020204030204" pitchFamily="49" charset="0"/>
                <a:cs typeface="Consolas" panose="020B0609020204030204" pitchFamily="49" charset="0"/>
              </a:rPr>
              <a:t>",</a:t>
            </a:r>
          </a:p>
          <a:p>
            <a:pPr marL="0" indent="0">
              <a:buNone/>
            </a:pPr>
            <a:r>
              <a:rPr lang="en-GB" sz="2000" b="0" dirty="0">
                <a:effectLst/>
                <a:latin typeface="Consolas" panose="020B0609020204030204" pitchFamily="49" charset="0"/>
                <a:cs typeface="Consolas" panose="020B0609020204030204" pitchFamily="49" charset="0"/>
              </a:rPr>
              <a:t>			kind=</a:t>
            </a:r>
            <a:r>
              <a:rPr lang="en-GB" sz="2000" b="0" dirty="0" err="1">
                <a:effectLst/>
                <a:latin typeface="Consolas" panose="020B0609020204030204" pitchFamily="49" charset="0"/>
                <a:cs typeface="Consolas" panose="020B0609020204030204" pitchFamily="49" charset="0"/>
              </a:rPr>
              <a:t>VectorSearchAlgorithmKind.HNSW</a:t>
            </a:r>
            <a:r>
              <a:rPr lang="en-GB" sz="2000" b="0" dirty="0">
                <a:effectLst/>
                <a:latin typeface="Consolas" panose="020B0609020204030204" pitchFamily="49" charset="0"/>
                <a:cs typeface="Consolas" panose="020B0609020204030204" pitchFamily="49" charset="0"/>
              </a:rPr>
              <a:t>,</a:t>
            </a:r>
          </a:p>
          <a:p>
            <a:pPr marL="0" indent="0">
              <a:buNone/>
            </a:pPr>
            <a:r>
              <a:rPr lang="en-GB" sz="2000" b="0" dirty="0">
                <a:effectLst/>
                <a:latin typeface="Consolas" panose="020B0609020204030204" pitchFamily="49" charset="0"/>
                <a:cs typeface="Consolas" panose="020B0609020204030204" pitchFamily="49" charset="0"/>
              </a:rPr>
              <a:t>			parameters=</a:t>
            </a:r>
            <a:r>
              <a:rPr lang="en-GB" sz="2000" b="0" dirty="0" err="1">
                <a:effectLst/>
                <a:latin typeface="Consolas" panose="020B0609020204030204" pitchFamily="49" charset="0"/>
                <a:cs typeface="Consolas" panose="020B0609020204030204" pitchFamily="49" charset="0"/>
              </a:rPr>
              <a:t>HnswParameters</a:t>
            </a:r>
            <a:r>
              <a:rPr lang="en-GB" sz="2000" b="0" dirty="0">
                <a:effectLst/>
                <a:latin typeface="Consolas" panose="020B0609020204030204" pitchFamily="49" charset="0"/>
                <a:cs typeface="Consolas" panose="020B0609020204030204" pitchFamily="49" charset="0"/>
              </a:rPr>
              <a:t>(metric="cosine"),</a:t>
            </a:r>
          </a:p>
          <a:p>
            <a:pPr marL="0" indent="0">
              <a:buNone/>
            </a:pPr>
            <a:r>
              <a:rPr lang="en-GB" sz="2000" b="0" dirty="0">
                <a:effectLst/>
                <a:latin typeface="Consolas" panose="020B0609020204030204" pitchFamily="49" charset="0"/>
                <a:cs typeface="Consolas" panose="020B0609020204030204" pitchFamily="49" charset="0"/>
              </a:rPr>
              <a:t>	 	)],</a:t>
            </a:r>
          </a:p>
          <a:p>
            <a:pPr marL="0" indent="0">
              <a:buNone/>
            </a:pPr>
            <a:r>
              <a:rPr lang="en-GB" sz="2000" b="0" dirty="0">
                <a:effectLst/>
                <a:latin typeface="Consolas" panose="020B0609020204030204" pitchFamily="49" charset="0"/>
                <a:cs typeface="Consolas" panose="020B0609020204030204" pitchFamily="49" charset="0"/>
              </a:rPr>
              <a:t>		profiles=[</a:t>
            </a:r>
            <a:r>
              <a:rPr lang="en-GB" sz="2000" b="0" dirty="0" err="1">
                <a:effectLst/>
                <a:latin typeface="Consolas" panose="020B0609020204030204" pitchFamily="49" charset="0"/>
                <a:cs typeface="Consolas" panose="020B0609020204030204" pitchFamily="49" charset="0"/>
              </a:rPr>
              <a:t>VectorSearchProfile</a:t>
            </a:r>
            <a:r>
              <a:rPr lang="en-GB" sz="2000" b="0" dirty="0">
                <a:effectLst/>
                <a:latin typeface="Consolas" panose="020B0609020204030204" pitchFamily="49" charset="0"/>
                <a:cs typeface="Consolas" panose="020B0609020204030204" pitchFamily="49" charset="0"/>
              </a:rPr>
              <a:t>(name="</a:t>
            </a:r>
            <a:r>
              <a:rPr lang="en-GB" sz="2000" b="0" dirty="0" err="1">
                <a:solidFill>
                  <a:srgbClr val="FFFF00"/>
                </a:solidFill>
                <a:effectLst/>
                <a:latin typeface="Consolas" panose="020B0609020204030204" pitchFamily="49" charset="0"/>
                <a:cs typeface="Consolas" panose="020B0609020204030204" pitchFamily="49" charset="0"/>
              </a:rPr>
              <a:t>embedding_profile</a:t>
            </a:r>
            <a:r>
              <a:rPr lang="en-GB" sz="2000" b="0" dirty="0">
                <a:effectLst/>
                <a:latin typeface="Consolas" panose="020B0609020204030204" pitchFamily="49" charset="0"/>
                <a:cs typeface="Consolas" panose="020B0609020204030204" pitchFamily="49" charset="0"/>
              </a:rPr>
              <a:t>", </a:t>
            </a:r>
          </a:p>
          <a:p>
            <a:pPr marL="0" indent="0">
              <a:buNone/>
            </a:pPr>
            <a:r>
              <a:rPr lang="en-GB" sz="2000" dirty="0">
                <a:latin typeface="Consolas" panose="020B0609020204030204" pitchFamily="49" charset="0"/>
                <a:cs typeface="Consolas" panose="020B0609020204030204" pitchFamily="49" charset="0"/>
              </a:rPr>
              <a:t>			</a:t>
            </a:r>
            <a:r>
              <a:rPr lang="en-GB" sz="2000" b="0" dirty="0" err="1">
                <a:effectLst/>
                <a:latin typeface="Consolas" panose="020B0609020204030204" pitchFamily="49" charset="0"/>
                <a:cs typeface="Consolas" panose="020B0609020204030204" pitchFamily="49" charset="0"/>
              </a:rPr>
              <a:t>algorithm_configuration_name</a:t>
            </a:r>
            <a:r>
              <a:rPr lang="en-GB" sz="2000" b="0" dirty="0">
                <a:effectLst/>
                <a:latin typeface="Consolas" panose="020B0609020204030204" pitchFamily="49" charset="0"/>
                <a:cs typeface="Consolas" panose="020B0609020204030204" pitchFamily="49" charset="0"/>
              </a:rPr>
              <a:t>="</a:t>
            </a:r>
            <a:r>
              <a:rPr lang="en-GB" sz="2000" b="0" dirty="0" err="1">
                <a:solidFill>
                  <a:srgbClr val="FFFF00"/>
                </a:solidFill>
                <a:effectLst/>
                <a:latin typeface="Consolas" panose="020B0609020204030204" pitchFamily="49" charset="0"/>
                <a:cs typeface="Consolas" panose="020B0609020204030204" pitchFamily="49" charset="0"/>
              </a:rPr>
              <a:t>hnsw_config</a:t>
            </a:r>
            <a:r>
              <a:rPr lang="en-GB" sz="2000" b="0" dirty="0">
                <a:effectLst/>
                <a:latin typeface="Consolas" panose="020B0609020204030204" pitchFamily="49" charset="0"/>
                <a:cs typeface="Consolas" panose="020B0609020204030204" pitchFamily="49" charset="0"/>
              </a:rPr>
              <a:t>")]</a:t>
            </a:r>
          </a:p>
          <a:p>
            <a:pPr marL="0" indent="0">
              <a:buNone/>
            </a:pPr>
            <a:r>
              <a:rPr lang="en-GB" sz="2000" b="0" dirty="0">
                <a:effectLst/>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24485083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Vector Search Example</a:t>
            </a:r>
            <a:endParaRPr lang="en-CH" dirty="0"/>
          </a:p>
        </p:txBody>
      </p:sp>
      <p:sp>
        <p:nvSpPr>
          <p:cNvPr id="8" name="Content Placeholder 7">
            <a:extLst>
              <a:ext uri="{FF2B5EF4-FFF2-40B4-BE49-F238E27FC236}">
                <a16:creationId xmlns:a16="http://schemas.microsoft.com/office/drawing/2014/main" id="{E4C0424C-9DCE-889E-7727-AD3DB31220C2}"/>
              </a:ext>
            </a:extLst>
          </p:cNvPr>
          <p:cNvSpPr>
            <a:spLocks noGrp="1"/>
          </p:cNvSpPr>
          <p:nvPr>
            <p:ph sz="quarter" idx="10"/>
          </p:nvPr>
        </p:nvSpPr>
        <p:spPr>
          <a:xfrm>
            <a:off x="588264" y="1395167"/>
            <a:ext cx="11410696" cy="4284250"/>
          </a:xfrm>
          <a:solidFill>
            <a:schemeClr val="bg2"/>
          </a:solidFill>
        </p:spPr>
        <p:txBody>
          <a:bodyPr/>
          <a:lstStyle/>
          <a:p>
            <a:pPr marL="0" indent="0">
              <a:buNone/>
            </a:pPr>
            <a:r>
              <a:rPr lang="en-GB" sz="2400" b="0" dirty="0">
                <a:solidFill>
                  <a:srgbClr val="FFFF00"/>
                </a:solidFill>
                <a:effectLst/>
                <a:latin typeface="Consolas" panose="020B0609020204030204" pitchFamily="49" charset="0"/>
                <a:cs typeface="Consolas" panose="020B0609020204030204" pitchFamily="49" charset="0"/>
              </a:rPr>
              <a:t>index</a:t>
            </a:r>
            <a:r>
              <a:rPr lang="en-GB" sz="2400" b="0" dirty="0">
                <a:effectLst/>
                <a:latin typeface="Consolas" panose="020B0609020204030204" pitchFamily="49" charset="0"/>
                <a:cs typeface="Consolas" panose="020B0609020204030204" pitchFamily="49" charset="0"/>
              </a:rPr>
              <a:t> = </a:t>
            </a:r>
            <a:r>
              <a:rPr lang="en-GB" sz="2400" b="0" dirty="0" err="1">
                <a:effectLst/>
                <a:latin typeface="Consolas" panose="020B0609020204030204" pitchFamily="49" charset="0"/>
                <a:cs typeface="Consolas" panose="020B0609020204030204" pitchFamily="49" charset="0"/>
              </a:rPr>
              <a:t>SearchIndex</a:t>
            </a:r>
            <a:r>
              <a:rPr lang="en-GB" sz="2400" b="0" dirty="0">
                <a:effectLst/>
                <a:latin typeface="Consolas" panose="020B0609020204030204" pitchFamily="49" charset="0"/>
                <a:cs typeface="Consolas" panose="020B0609020204030204" pitchFamily="49" charset="0"/>
              </a:rPr>
              <a:t>(</a:t>
            </a:r>
          </a:p>
          <a:p>
            <a:pPr marL="0" indent="0">
              <a:buNone/>
            </a:pPr>
            <a:r>
              <a:rPr lang="en-GB" sz="2400" b="0" dirty="0">
                <a:effectLst/>
                <a:latin typeface="Consolas" panose="020B0609020204030204" pitchFamily="49" charset="0"/>
                <a:cs typeface="Consolas" panose="020B0609020204030204" pitchFamily="49" charset="0"/>
              </a:rPr>
              <a:t>	name=</a:t>
            </a:r>
            <a:r>
              <a:rPr lang="en-GB" sz="2400" b="0" dirty="0">
                <a:solidFill>
                  <a:srgbClr val="FFFF00"/>
                </a:solidFill>
                <a:effectLst/>
                <a:latin typeface="Consolas" panose="020B0609020204030204" pitchFamily="49" charset="0"/>
                <a:cs typeface="Consolas" panose="020B0609020204030204" pitchFamily="49" charset="0"/>
              </a:rPr>
              <a:t>AZURE_SEARCH_TINY_INDEX</a:t>
            </a:r>
            <a:r>
              <a:rPr lang="en-GB" sz="2400" b="0" dirty="0">
                <a:effectLst/>
                <a:latin typeface="Consolas" panose="020B0609020204030204" pitchFamily="49" charset="0"/>
                <a:cs typeface="Consolas" panose="020B0609020204030204" pitchFamily="49" charset="0"/>
              </a:rPr>
              <a:t>, </a:t>
            </a:r>
          </a:p>
          <a:p>
            <a:pPr marL="0" indent="0">
              <a:buNone/>
            </a:pPr>
            <a:r>
              <a:rPr lang="en-GB" sz="2400" b="0" dirty="0">
                <a:effectLst/>
                <a:latin typeface="Consolas" panose="020B0609020204030204" pitchFamily="49" charset="0"/>
                <a:cs typeface="Consolas" panose="020B0609020204030204" pitchFamily="49" charset="0"/>
              </a:rPr>
              <a:t>	fields=</a:t>
            </a:r>
            <a:r>
              <a:rPr lang="en-GB" sz="2400" b="0" dirty="0">
                <a:solidFill>
                  <a:srgbClr val="FFFF00"/>
                </a:solidFill>
                <a:effectLst/>
                <a:latin typeface="Consolas" panose="020B0609020204030204" pitchFamily="49" charset="0"/>
                <a:cs typeface="Consolas" panose="020B0609020204030204" pitchFamily="49" charset="0"/>
              </a:rPr>
              <a:t>fields</a:t>
            </a:r>
            <a:r>
              <a:rPr lang="en-GB" sz="2400" b="0" dirty="0">
                <a:effectLst/>
                <a:latin typeface="Consolas" panose="020B0609020204030204" pitchFamily="49" charset="0"/>
                <a:cs typeface="Consolas" panose="020B0609020204030204" pitchFamily="49" charset="0"/>
              </a:rPr>
              <a:t>,</a:t>
            </a:r>
          </a:p>
          <a:p>
            <a:pPr marL="0" indent="0">
              <a:buNone/>
            </a:pPr>
            <a:r>
              <a:rPr lang="en-GB" sz="2400" b="0" dirty="0">
                <a:effectLst/>
                <a:latin typeface="Consolas" panose="020B0609020204030204" pitchFamily="49" charset="0"/>
                <a:cs typeface="Consolas" panose="020B0609020204030204" pitchFamily="49" charset="0"/>
              </a:rPr>
              <a:t>	</a:t>
            </a:r>
            <a:r>
              <a:rPr lang="en-GB" sz="2400" b="0" dirty="0" err="1">
                <a:effectLst/>
                <a:latin typeface="Consolas" panose="020B0609020204030204" pitchFamily="49" charset="0"/>
                <a:cs typeface="Consolas" panose="020B0609020204030204" pitchFamily="49" charset="0"/>
              </a:rPr>
              <a:t>vector_search</a:t>
            </a:r>
            <a:r>
              <a:rPr lang="en-GB" sz="2400" b="0" dirty="0">
                <a:effectLst/>
                <a:latin typeface="Consolas" panose="020B0609020204030204" pitchFamily="49" charset="0"/>
                <a:cs typeface="Consolas" panose="020B0609020204030204" pitchFamily="49" charset="0"/>
              </a:rPr>
              <a:t>=</a:t>
            </a:r>
            <a:r>
              <a:rPr lang="en-GB" sz="2400" b="0" dirty="0" err="1">
                <a:solidFill>
                  <a:srgbClr val="FFFF00"/>
                </a:solidFill>
                <a:effectLst/>
                <a:latin typeface="Consolas" panose="020B0609020204030204" pitchFamily="49" charset="0"/>
                <a:cs typeface="Consolas" panose="020B0609020204030204" pitchFamily="49" charset="0"/>
              </a:rPr>
              <a:t>vector_search</a:t>
            </a:r>
            <a:endParaRPr lang="en-GB" sz="2400" b="0" dirty="0">
              <a:solidFill>
                <a:srgbClr val="FFFF00"/>
              </a:solidFill>
              <a:effectLst/>
              <a:latin typeface="Consolas" panose="020B0609020204030204" pitchFamily="49" charset="0"/>
              <a:cs typeface="Consolas" panose="020B0609020204030204" pitchFamily="49" charset="0"/>
            </a:endParaRPr>
          </a:p>
          <a:p>
            <a:pPr marL="0" indent="0">
              <a:buNone/>
            </a:pPr>
            <a:r>
              <a:rPr lang="en-GB" sz="2400" b="0" dirty="0">
                <a:effectLst/>
                <a:latin typeface="Consolas" panose="020B0609020204030204" pitchFamily="49" charset="0"/>
                <a:cs typeface="Consolas" panose="020B0609020204030204" pitchFamily="49" charset="0"/>
              </a:rPr>
              <a:t>)</a:t>
            </a:r>
          </a:p>
          <a:p>
            <a:pPr marL="0" indent="0">
              <a:buNone/>
            </a:pPr>
            <a:endParaRPr lang="en-GB" sz="2400" dirty="0">
              <a:latin typeface="Consolas" panose="020B0609020204030204" pitchFamily="49" charset="0"/>
              <a:cs typeface="Consolas" panose="020B0609020204030204" pitchFamily="49" charset="0"/>
            </a:endParaRPr>
          </a:p>
          <a:p>
            <a:pPr marL="0" indent="0">
              <a:buNone/>
            </a:pPr>
            <a:endParaRPr lang="en-GB" sz="2400" b="0" dirty="0">
              <a:effectLst/>
              <a:latin typeface="Consolas" panose="020B0609020204030204" pitchFamily="49" charset="0"/>
              <a:cs typeface="Consolas" panose="020B0609020204030204" pitchFamily="49" charset="0"/>
            </a:endParaRPr>
          </a:p>
          <a:p>
            <a:pPr marL="0" indent="0">
              <a:buNone/>
            </a:pPr>
            <a:r>
              <a:rPr lang="en-GB" sz="2400" b="0" dirty="0" err="1">
                <a:solidFill>
                  <a:srgbClr val="FFFF00"/>
                </a:solidFill>
                <a:effectLst/>
                <a:latin typeface="Consolas" panose="020B0609020204030204" pitchFamily="49" charset="0"/>
                <a:cs typeface="Consolas" panose="020B0609020204030204" pitchFamily="49" charset="0"/>
              </a:rPr>
              <a:t>index_client</a:t>
            </a:r>
            <a:r>
              <a:rPr lang="en-GB" sz="2400" b="0" dirty="0">
                <a:effectLst/>
                <a:latin typeface="Consolas" panose="020B0609020204030204" pitchFamily="49" charset="0"/>
                <a:cs typeface="Consolas" panose="020B0609020204030204" pitchFamily="49" charset="0"/>
              </a:rPr>
              <a:t> = </a:t>
            </a:r>
            <a:r>
              <a:rPr lang="en-GB" sz="2400" b="0" dirty="0" err="1">
                <a:solidFill>
                  <a:srgbClr val="FFFF00"/>
                </a:solidFill>
                <a:effectLst/>
                <a:latin typeface="Consolas" panose="020B0609020204030204" pitchFamily="49" charset="0"/>
                <a:cs typeface="Consolas" panose="020B0609020204030204" pitchFamily="49" charset="0"/>
              </a:rPr>
              <a:t>SearchIndexClient</a:t>
            </a:r>
            <a:r>
              <a:rPr lang="en-GB" sz="2400" b="0" dirty="0">
                <a:effectLst/>
                <a:latin typeface="Consolas" panose="020B0609020204030204" pitchFamily="49" charset="0"/>
                <a:cs typeface="Consolas" panose="020B0609020204030204" pitchFamily="49" charset="0"/>
              </a:rPr>
              <a:t>(endpoint=AZURE_SEARCH_ENDPOINT, 				credential=</a:t>
            </a:r>
            <a:r>
              <a:rPr lang="en-GB" sz="2400" b="0" dirty="0" err="1">
                <a:effectLst/>
                <a:latin typeface="Consolas" panose="020B0609020204030204" pitchFamily="49" charset="0"/>
                <a:cs typeface="Consolas" panose="020B0609020204030204" pitchFamily="49" charset="0"/>
              </a:rPr>
              <a:t>azure_credential</a:t>
            </a:r>
            <a:r>
              <a:rPr lang="en-GB" sz="2400" b="0" dirty="0">
                <a:effectLst/>
                <a:latin typeface="Consolas" panose="020B0609020204030204" pitchFamily="49" charset="0"/>
                <a:cs typeface="Consolas" panose="020B0609020204030204" pitchFamily="49" charset="0"/>
              </a:rPr>
              <a:t>)</a:t>
            </a:r>
          </a:p>
          <a:p>
            <a:pPr marL="0" indent="0">
              <a:buNone/>
            </a:pPr>
            <a:r>
              <a:rPr lang="en-GB" sz="2400" b="0" dirty="0" err="1">
                <a:effectLst/>
                <a:latin typeface="Consolas" panose="020B0609020204030204" pitchFamily="49" charset="0"/>
                <a:cs typeface="Consolas" panose="020B0609020204030204" pitchFamily="49" charset="0"/>
              </a:rPr>
              <a:t>index_client.</a:t>
            </a:r>
            <a:r>
              <a:rPr lang="en-GB" sz="2400" b="0" dirty="0" err="1">
                <a:solidFill>
                  <a:srgbClr val="FFFF00"/>
                </a:solidFill>
                <a:effectLst/>
                <a:latin typeface="Consolas" panose="020B0609020204030204" pitchFamily="49" charset="0"/>
                <a:cs typeface="Consolas" panose="020B0609020204030204" pitchFamily="49" charset="0"/>
              </a:rPr>
              <a:t>create_index</a:t>
            </a:r>
            <a:r>
              <a:rPr lang="en-GB" sz="2400" b="0" dirty="0">
                <a:effectLst/>
                <a:latin typeface="Consolas" panose="020B0609020204030204" pitchFamily="49" charset="0"/>
                <a:cs typeface="Consolas" panose="020B0609020204030204" pitchFamily="49" charset="0"/>
              </a:rPr>
              <a:t>(</a:t>
            </a:r>
            <a:r>
              <a:rPr lang="en-GB" sz="2400" b="0" dirty="0">
                <a:solidFill>
                  <a:srgbClr val="FFFF00"/>
                </a:solidFill>
                <a:effectLst/>
                <a:latin typeface="Consolas" panose="020B0609020204030204" pitchFamily="49" charset="0"/>
                <a:cs typeface="Consolas" panose="020B0609020204030204" pitchFamily="49" charset="0"/>
              </a:rPr>
              <a:t>index</a:t>
            </a:r>
            <a:r>
              <a:rPr lang="en-GB" sz="2400" b="0" dirty="0">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377613613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Vector Search Example</a:t>
            </a:r>
            <a:endParaRPr lang="en-CH" dirty="0"/>
          </a:p>
        </p:txBody>
      </p:sp>
      <p:sp>
        <p:nvSpPr>
          <p:cNvPr id="8" name="Content Placeholder 7">
            <a:extLst>
              <a:ext uri="{FF2B5EF4-FFF2-40B4-BE49-F238E27FC236}">
                <a16:creationId xmlns:a16="http://schemas.microsoft.com/office/drawing/2014/main" id="{E4C0424C-9DCE-889E-7727-AD3DB31220C2}"/>
              </a:ext>
            </a:extLst>
          </p:cNvPr>
          <p:cNvSpPr>
            <a:spLocks noGrp="1"/>
          </p:cNvSpPr>
          <p:nvPr>
            <p:ph sz="quarter" idx="10"/>
          </p:nvPr>
        </p:nvSpPr>
        <p:spPr>
          <a:xfrm>
            <a:off x="588263" y="2096207"/>
            <a:ext cx="11410696" cy="1698927"/>
          </a:xfrm>
          <a:solidFill>
            <a:schemeClr val="bg2"/>
          </a:solidFill>
        </p:spPr>
        <p:txBody>
          <a:bodyPr/>
          <a:lstStyle/>
          <a:p>
            <a:pPr marL="0" indent="0">
              <a:buNone/>
            </a:pPr>
            <a:r>
              <a:rPr lang="en-GB" sz="2400" b="0" dirty="0" err="1">
                <a:effectLst/>
                <a:latin typeface="Consolas" panose="020B0609020204030204" pitchFamily="49" charset="0"/>
                <a:cs typeface="Consolas" panose="020B0609020204030204" pitchFamily="49" charset="0"/>
              </a:rPr>
              <a:t>search_client.</a:t>
            </a:r>
            <a:r>
              <a:rPr lang="en-GB" sz="2400" b="0" dirty="0" err="1">
                <a:solidFill>
                  <a:srgbClr val="FFFF00"/>
                </a:solidFill>
                <a:effectLst/>
                <a:latin typeface="Consolas" panose="020B0609020204030204" pitchFamily="49" charset="0"/>
                <a:cs typeface="Consolas" panose="020B0609020204030204" pitchFamily="49" charset="0"/>
              </a:rPr>
              <a:t>upload_documents</a:t>
            </a:r>
            <a:r>
              <a:rPr lang="en-GB" sz="2400" b="0" dirty="0">
                <a:effectLst/>
                <a:latin typeface="Consolas" panose="020B0609020204030204" pitchFamily="49" charset="0"/>
                <a:cs typeface="Consolas" panose="020B0609020204030204" pitchFamily="49" charset="0"/>
              </a:rPr>
              <a:t>(documents=[</a:t>
            </a:r>
          </a:p>
          <a:p>
            <a:pPr marL="0" indent="0">
              <a:buNone/>
            </a:pPr>
            <a:r>
              <a:rPr lang="en-GB" sz="2400" b="0" dirty="0">
                <a:effectLst/>
                <a:latin typeface="Consolas" panose="020B0609020204030204" pitchFamily="49" charset="0"/>
                <a:cs typeface="Consolas" panose="020B0609020204030204" pitchFamily="49" charset="0"/>
              </a:rPr>
              <a:t>	{"id": "1", "embedding": [1, 2, 3]},</a:t>
            </a:r>
          </a:p>
          <a:p>
            <a:pPr marL="0" indent="0">
              <a:buNone/>
            </a:pPr>
            <a:r>
              <a:rPr lang="en-GB" sz="2400" b="0" dirty="0">
                <a:effectLst/>
                <a:latin typeface="Consolas" panose="020B0609020204030204" pitchFamily="49" charset="0"/>
                <a:cs typeface="Consolas" panose="020B0609020204030204" pitchFamily="49" charset="0"/>
              </a:rPr>
              <a:t>	{"id": "2", "embedding": [1, 1, 3]},</a:t>
            </a:r>
          </a:p>
          <a:p>
            <a:pPr marL="0" indent="0">
              <a:buNone/>
            </a:pPr>
            <a:r>
              <a:rPr lang="en-GB" sz="2400" b="0" dirty="0">
                <a:effectLst/>
                <a:latin typeface="Consolas" panose="020B0609020204030204" pitchFamily="49" charset="0"/>
                <a:cs typeface="Consolas" panose="020B0609020204030204" pitchFamily="49" charset="0"/>
              </a:rPr>
              <a:t>	{"id": "3", "embedding": [4, 5, 6]}])</a:t>
            </a:r>
          </a:p>
        </p:txBody>
      </p:sp>
    </p:spTree>
    <p:extLst>
      <p:ext uri="{BB962C8B-B14F-4D97-AF65-F5344CB8AC3E}">
        <p14:creationId xmlns:p14="http://schemas.microsoft.com/office/powerpoint/2010/main" val="111712241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Vector Search Example</a:t>
            </a:r>
            <a:endParaRPr lang="en-CH" dirty="0"/>
          </a:p>
        </p:txBody>
      </p:sp>
      <p:sp>
        <p:nvSpPr>
          <p:cNvPr id="8" name="Content Placeholder 7">
            <a:extLst>
              <a:ext uri="{FF2B5EF4-FFF2-40B4-BE49-F238E27FC236}">
                <a16:creationId xmlns:a16="http://schemas.microsoft.com/office/drawing/2014/main" id="{E4C0424C-9DCE-889E-7727-AD3DB31220C2}"/>
              </a:ext>
            </a:extLst>
          </p:cNvPr>
          <p:cNvSpPr>
            <a:spLocks noGrp="1"/>
          </p:cNvSpPr>
          <p:nvPr>
            <p:ph sz="quarter" idx="10"/>
          </p:nvPr>
        </p:nvSpPr>
        <p:spPr>
          <a:xfrm>
            <a:off x="588263" y="4717487"/>
            <a:ext cx="11410696" cy="1255728"/>
          </a:xfrm>
          <a:solidFill>
            <a:schemeClr val="bg2"/>
          </a:solidFill>
        </p:spPr>
        <p:txBody>
          <a:bodyPr/>
          <a:lstStyle/>
          <a:p>
            <a:pPr marL="0" indent="0">
              <a:buNone/>
            </a:pPr>
            <a:r>
              <a:rPr lang="en-GB" sz="2400" b="0" dirty="0">
                <a:effectLst/>
                <a:latin typeface="Consolas" panose="020B0609020204030204" pitchFamily="49" charset="0"/>
                <a:cs typeface="Consolas" panose="020B0609020204030204" pitchFamily="49" charset="0"/>
              </a:rPr>
              <a:t>id: 2, 	score: 0.36515692 </a:t>
            </a:r>
          </a:p>
          <a:p>
            <a:pPr marL="0" indent="0">
              <a:buNone/>
            </a:pPr>
            <a:r>
              <a:rPr lang="en-GB" sz="2400" b="0" dirty="0">
                <a:effectLst/>
                <a:latin typeface="Consolas" panose="020B0609020204030204" pitchFamily="49" charset="0"/>
                <a:cs typeface="Consolas" panose="020B0609020204030204" pitchFamily="49" charset="0"/>
              </a:rPr>
              <a:t>id: 1, 	score: 0.3480838 </a:t>
            </a:r>
          </a:p>
          <a:p>
            <a:pPr marL="0" indent="0">
              <a:buNone/>
            </a:pPr>
            <a:r>
              <a:rPr lang="en-GB" sz="2400" b="0" dirty="0">
                <a:effectLst/>
                <a:latin typeface="Consolas" panose="020B0609020204030204" pitchFamily="49" charset="0"/>
                <a:cs typeface="Consolas" panose="020B0609020204030204" pitchFamily="49" charset="0"/>
              </a:rPr>
              <a:t>id: 3, 	score: 0.34124053</a:t>
            </a:r>
          </a:p>
        </p:txBody>
      </p:sp>
      <p:sp>
        <p:nvSpPr>
          <p:cNvPr id="6" name="Content Placeholder 7">
            <a:extLst>
              <a:ext uri="{FF2B5EF4-FFF2-40B4-BE49-F238E27FC236}">
                <a16:creationId xmlns:a16="http://schemas.microsoft.com/office/drawing/2014/main" id="{AA4F4686-A0FF-6B3A-4E65-97B169529420}"/>
              </a:ext>
            </a:extLst>
          </p:cNvPr>
          <p:cNvSpPr txBox="1">
            <a:spLocks/>
          </p:cNvSpPr>
          <p:nvPr/>
        </p:nvSpPr>
        <p:spPr>
          <a:xfrm>
            <a:off x="588263" y="1608614"/>
            <a:ext cx="11410696" cy="2511457"/>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400" dirty="0">
                <a:latin typeface="Consolas" panose="020B0609020204030204" pitchFamily="49" charset="0"/>
                <a:cs typeface="Consolas" panose="020B0609020204030204" pitchFamily="49" charset="0"/>
              </a:rPr>
              <a:t>r = </a:t>
            </a:r>
            <a:r>
              <a:rPr lang="en-GB" sz="2400" dirty="0" err="1">
                <a:latin typeface="Consolas" panose="020B0609020204030204" pitchFamily="49" charset="0"/>
                <a:cs typeface="Consolas" panose="020B0609020204030204" pitchFamily="49" charset="0"/>
              </a:rPr>
              <a:t>search_client.search</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search_text</a:t>
            </a:r>
            <a:r>
              <a:rPr lang="en-GB" sz="2400" dirty="0">
                <a:latin typeface="Consolas" panose="020B0609020204030204" pitchFamily="49" charset="0"/>
                <a:cs typeface="Consolas" panose="020B0609020204030204" pitchFamily="49" charset="0"/>
              </a:rPr>
              <a:t>=None, </a:t>
            </a:r>
          </a:p>
          <a:p>
            <a:pPr marL="0" indent="0">
              <a:buNone/>
            </a:pPr>
            <a:r>
              <a:rPr lang="en-GB" sz="2400" dirty="0">
                <a:latin typeface="Consolas" panose="020B0609020204030204" pitchFamily="49" charset="0"/>
                <a:cs typeface="Consolas" panose="020B0609020204030204" pitchFamily="49" charset="0"/>
              </a:rPr>
              <a:t>	</a:t>
            </a:r>
            <a:r>
              <a:rPr lang="en-GB" sz="2400" dirty="0" err="1">
                <a:solidFill>
                  <a:srgbClr val="FFFF00"/>
                </a:solidFill>
                <a:latin typeface="Consolas" panose="020B0609020204030204" pitchFamily="49" charset="0"/>
                <a:cs typeface="Consolas" panose="020B0609020204030204" pitchFamily="49" charset="0"/>
              </a:rPr>
              <a:t>vector_queries</a:t>
            </a: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VectorizedQuery</a:t>
            </a:r>
            <a:r>
              <a:rPr lang="en-GB" sz="2400" dirty="0">
                <a:latin typeface="Consolas" panose="020B0609020204030204" pitchFamily="49" charset="0"/>
                <a:cs typeface="Consolas" panose="020B0609020204030204" pitchFamily="49" charset="0"/>
              </a:rPr>
              <a:t>(vector=[-2, -1, -1], 	</a:t>
            </a:r>
            <a:r>
              <a:rPr lang="en-GB" sz="2400" dirty="0" err="1">
                <a:latin typeface="Consolas" panose="020B0609020204030204" pitchFamily="49" charset="0"/>
                <a:cs typeface="Consolas" panose="020B0609020204030204" pitchFamily="49" charset="0"/>
              </a:rPr>
              <a:t>k_nearest_neighbors</a:t>
            </a:r>
            <a:r>
              <a:rPr lang="en-GB" sz="2400" dirty="0">
                <a:latin typeface="Consolas" panose="020B0609020204030204" pitchFamily="49" charset="0"/>
                <a:cs typeface="Consolas" panose="020B0609020204030204" pitchFamily="49" charset="0"/>
              </a:rPr>
              <a:t>=3, fields="</a:t>
            </a:r>
            <a:r>
              <a:rPr lang="en-GB" sz="2400" dirty="0">
                <a:solidFill>
                  <a:srgbClr val="FFFF00"/>
                </a:solidFill>
                <a:latin typeface="Consolas" panose="020B0609020204030204" pitchFamily="49" charset="0"/>
                <a:cs typeface="Consolas" panose="020B0609020204030204" pitchFamily="49" charset="0"/>
              </a:rPr>
              <a:t>embedding</a:t>
            </a:r>
            <a:r>
              <a:rPr lang="en-GB" sz="2400" dirty="0">
                <a:latin typeface="Consolas" panose="020B0609020204030204" pitchFamily="49" charset="0"/>
                <a:cs typeface="Consolas" panose="020B0609020204030204" pitchFamily="49" charset="0"/>
              </a:rPr>
              <a:t>")]) </a:t>
            </a:r>
          </a:p>
          <a:p>
            <a:pPr marL="0" indent="0">
              <a:buNone/>
            </a:pPr>
            <a:endParaRPr lang="en-GB" sz="2400" dirty="0">
              <a:latin typeface="Consolas" panose="020B0609020204030204" pitchFamily="49" charset="0"/>
              <a:cs typeface="Consolas" panose="020B0609020204030204" pitchFamily="49" charset="0"/>
            </a:endParaRPr>
          </a:p>
          <a:p>
            <a:pPr marL="0" indent="0">
              <a:buNone/>
            </a:pPr>
            <a:r>
              <a:rPr lang="en-GB" sz="2400" dirty="0">
                <a:latin typeface="Consolas" panose="020B0609020204030204" pitchFamily="49" charset="0"/>
                <a:cs typeface="Consolas" panose="020B0609020204030204" pitchFamily="49" charset="0"/>
              </a:rPr>
              <a:t>for doc in r:</a:t>
            </a:r>
          </a:p>
          <a:p>
            <a:pPr marL="0" indent="0">
              <a:buNone/>
            </a:pPr>
            <a:r>
              <a:rPr lang="en-GB" sz="2400" dirty="0">
                <a:latin typeface="Consolas" panose="020B0609020204030204" pitchFamily="49" charset="0"/>
                <a:cs typeface="Consolas" panose="020B0609020204030204" pitchFamily="49" charset="0"/>
              </a:rPr>
              <a:t>	print(</a:t>
            </a:r>
            <a:r>
              <a:rPr lang="en-GB" sz="2400" dirty="0" err="1">
                <a:latin typeface="Consolas" panose="020B0609020204030204" pitchFamily="49" charset="0"/>
                <a:cs typeface="Consolas" panose="020B0609020204030204" pitchFamily="49" charset="0"/>
              </a:rPr>
              <a:t>f"id</a:t>
            </a:r>
            <a:r>
              <a:rPr lang="en-GB" sz="2400" dirty="0">
                <a:latin typeface="Consolas" panose="020B0609020204030204" pitchFamily="49" charset="0"/>
                <a:cs typeface="Consolas" panose="020B0609020204030204" pitchFamily="49" charset="0"/>
              </a:rPr>
              <a:t>: {doc['id']}, score: {doc['@</a:t>
            </a:r>
            <a:r>
              <a:rPr lang="en-GB" sz="2400" dirty="0" err="1">
                <a:latin typeface="Consolas" panose="020B0609020204030204" pitchFamily="49" charset="0"/>
                <a:cs typeface="Consolas" panose="020B0609020204030204" pitchFamily="49" charset="0"/>
              </a:rPr>
              <a:t>search.score</a:t>
            </a:r>
            <a:r>
              <a:rPr lang="en-GB" sz="2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9809806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2806922"/>
          </a:xfrm>
        </p:spPr>
        <p:txBody>
          <a:bodyPr/>
          <a:lstStyle/>
          <a:p>
            <a:r>
              <a:rPr lang="en-US"/>
              <a:t>Retrieval-augmented generation (RAG)​</a:t>
            </a:r>
          </a:p>
          <a:p>
            <a:r>
              <a:rPr lang="en-US"/>
              <a:t>Vectors and vector databases​</a:t>
            </a:r>
          </a:p>
          <a:p>
            <a:r>
              <a:rPr lang="en-US"/>
              <a:t>State of the art retrieval with Azure AI Search​</a:t>
            </a:r>
          </a:p>
          <a:p>
            <a:r>
              <a:rPr lang="en-US"/>
              <a:t>Data and platform integrations​</a:t>
            </a:r>
          </a:p>
          <a:p>
            <a:r>
              <a:rPr lang="en-US"/>
              <a:t>Use cases</a:t>
            </a:r>
          </a:p>
        </p:txBody>
      </p:sp>
    </p:spTree>
    <p:extLst>
      <p:ext uri="{BB962C8B-B14F-4D97-AF65-F5344CB8AC3E}">
        <p14:creationId xmlns:p14="http://schemas.microsoft.com/office/powerpoint/2010/main" val="41003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588963"/>
            <a:ext cx="4158362" cy="2535236"/>
          </a:xfrm>
        </p:spPr>
        <p:txBody>
          <a:bodyPr wrap="square" anchor="b">
            <a:normAutofit/>
          </a:bodyPr>
          <a:lstStyle/>
          <a:p>
            <a:r>
              <a:rPr lang="en-GB" dirty="0"/>
              <a:t>Vector Search Example: Company Perks PDFs</a:t>
            </a:r>
            <a:endParaRPr lang="en-CH" dirty="0"/>
          </a:p>
        </p:txBody>
      </p:sp>
      <p:sp>
        <p:nvSpPr>
          <p:cNvPr id="14" name="Text Placeholder 2">
            <a:extLst>
              <a:ext uri="{FF2B5EF4-FFF2-40B4-BE49-F238E27FC236}">
                <a16:creationId xmlns:a16="http://schemas.microsoft.com/office/drawing/2014/main" id="{0D1DBC60-EE58-085D-5FA7-1301E03CBE7F}"/>
              </a:ext>
            </a:extLst>
          </p:cNvPr>
          <p:cNvSpPr>
            <a:spLocks noGrp="1"/>
          </p:cNvSpPr>
          <p:nvPr>
            <p:ph type="body" sz="quarter" idx="10"/>
          </p:nvPr>
        </p:nvSpPr>
        <p:spPr>
          <a:xfrm>
            <a:off x="584200" y="3535540"/>
            <a:ext cx="4162425" cy="2733497"/>
          </a:xfrm>
        </p:spPr>
        <p:txBody>
          <a:bodyPr/>
          <a:lstStyle/>
          <a:p>
            <a:endParaRPr lang="en-US"/>
          </a:p>
        </p:txBody>
      </p:sp>
      <p:pic>
        <p:nvPicPr>
          <p:cNvPr id="9" name="Picture 8">
            <a:extLst>
              <a:ext uri="{FF2B5EF4-FFF2-40B4-BE49-F238E27FC236}">
                <a16:creationId xmlns:a16="http://schemas.microsoft.com/office/drawing/2014/main" id="{5945E20E-9659-6413-2414-86773C419F18}"/>
              </a:ext>
            </a:extLst>
          </p:cNvPr>
          <p:cNvPicPr>
            <a:picLocks noChangeAspect="1"/>
          </p:cNvPicPr>
          <p:nvPr/>
        </p:nvPicPr>
        <p:blipFill>
          <a:blip r:embed="rId3"/>
          <a:stretch>
            <a:fillRect/>
          </a:stretch>
        </p:blipFill>
        <p:spPr>
          <a:xfrm>
            <a:off x="5334000" y="745808"/>
            <a:ext cx="6858000" cy="5366383"/>
          </a:xfrm>
          <a:prstGeom prst="rect">
            <a:avLst/>
          </a:prstGeom>
          <a:noFill/>
        </p:spPr>
      </p:pic>
    </p:spTree>
    <p:extLst>
      <p:ext uri="{BB962C8B-B14F-4D97-AF65-F5344CB8AC3E}">
        <p14:creationId xmlns:p14="http://schemas.microsoft.com/office/powerpoint/2010/main" val="10260075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Vector Search Example: Company Perks PDFs</a:t>
            </a:r>
            <a:endParaRPr lang="en-CH" dirty="0"/>
          </a:p>
        </p:txBody>
      </p:sp>
      <p:sp>
        <p:nvSpPr>
          <p:cNvPr id="8" name="Content Placeholder 7">
            <a:extLst>
              <a:ext uri="{FF2B5EF4-FFF2-40B4-BE49-F238E27FC236}">
                <a16:creationId xmlns:a16="http://schemas.microsoft.com/office/drawing/2014/main" id="{E4C0424C-9DCE-889E-7727-AD3DB31220C2}"/>
              </a:ext>
            </a:extLst>
          </p:cNvPr>
          <p:cNvSpPr>
            <a:spLocks noGrp="1"/>
          </p:cNvSpPr>
          <p:nvPr>
            <p:ph sz="quarter" idx="10"/>
          </p:nvPr>
        </p:nvSpPr>
        <p:spPr>
          <a:xfrm>
            <a:off x="588264" y="1395167"/>
            <a:ext cx="11410696" cy="1181862"/>
          </a:xfrm>
          <a:solidFill>
            <a:schemeClr val="bg2"/>
          </a:solidFill>
        </p:spPr>
        <p:txBody>
          <a:bodyPr/>
          <a:lstStyle/>
          <a:p>
            <a:pPr marL="0" indent="0">
              <a:buNone/>
            </a:pPr>
            <a:r>
              <a:rPr lang="en-GB" sz="2400" b="0" dirty="0">
                <a:effectLst/>
                <a:latin typeface="Consolas" panose="020B0609020204030204" pitchFamily="49" charset="0"/>
                <a:cs typeface="Consolas" panose="020B0609020204030204" pitchFamily="49" charset="0"/>
              </a:rPr>
              <a:t>AZURE_SEARCH_FULL_INDEX = "</a:t>
            </a:r>
            <a:r>
              <a:rPr lang="en-GB" sz="2400" b="0" dirty="0" err="1">
                <a:solidFill>
                  <a:srgbClr val="FFFF00"/>
                </a:solidFill>
                <a:effectLst/>
                <a:latin typeface="Consolas" panose="020B0609020204030204" pitchFamily="49" charset="0"/>
                <a:cs typeface="Consolas" panose="020B0609020204030204" pitchFamily="49" charset="0"/>
              </a:rPr>
              <a:t>gptkbindex</a:t>
            </a:r>
            <a:r>
              <a:rPr lang="en-GB" sz="2400" b="0" dirty="0">
                <a:effectLst/>
                <a:latin typeface="Consolas" panose="020B0609020204030204" pitchFamily="49" charset="0"/>
                <a:cs typeface="Consolas" panose="020B0609020204030204" pitchFamily="49" charset="0"/>
              </a:rPr>
              <a:t>"</a:t>
            </a:r>
          </a:p>
          <a:p>
            <a:pPr marL="0" indent="0">
              <a:buNone/>
            </a:pPr>
            <a:r>
              <a:rPr lang="en-GB" sz="2400" b="0" dirty="0" err="1">
                <a:effectLst/>
                <a:latin typeface="Consolas" panose="020B0609020204030204" pitchFamily="49" charset="0"/>
                <a:cs typeface="Consolas" panose="020B0609020204030204" pitchFamily="49" charset="0"/>
              </a:rPr>
              <a:t>search_client</a:t>
            </a:r>
            <a:r>
              <a:rPr lang="en-GB" sz="2400" b="0" dirty="0">
                <a:effectLst/>
                <a:latin typeface="Consolas" panose="020B0609020204030204" pitchFamily="49" charset="0"/>
                <a:cs typeface="Consolas" panose="020B0609020204030204" pitchFamily="49" charset="0"/>
              </a:rPr>
              <a:t> = </a:t>
            </a:r>
            <a:r>
              <a:rPr lang="en-GB" sz="2400" b="0" dirty="0" err="1">
                <a:effectLst/>
                <a:latin typeface="Consolas" panose="020B0609020204030204" pitchFamily="49" charset="0"/>
                <a:cs typeface="Consolas" panose="020B0609020204030204" pitchFamily="49" charset="0"/>
              </a:rPr>
              <a:t>SearchClient</a:t>
            </a:r>
            <a:r>
              <a:rPr lang="en-GB" sz="2400" b="0" dirty="0">
                <a:effectLst/>
                <a:latin typeface="Consolas" panose="020B0609020204030204" pitchFamily="49" charset="0"/>
                <a:cs typeface="Consolas" panose="020B0609020204030204" pitchFamily="49" charset="0"/>
              </a:rPr>
              <a:t>(AZURE_SEARCH_ENDPOINT, 	AZURE_SEARCH_FULL_INDEX, credential=</a:t>
            </a:r>
            <a:r>
              <a:rPr lang="en-GB" sz="2400" b="0" dirty="0" err="1">
                <a:effectLst/>
                <a:latin typeface="Consolas" panose="020B0609020204030204" pitchFamily="49" charset="0"/>
                <a:cs typeface="Consolas" panose="020B0609020204030204" pitchFamily="49" charset="0"/>
              </a:rPr>
              <a:t>azure_credential</a:t>
            </a:r>
            <a:r>
              <a:rPr lang="en-GB" sz="2400" b="0" dirty="0">
                <a:effectLst/>
                <a:latin typeface="Consolas" panose="020B0609020204030204" pitchFamily="49" charset="0"/>
                <a:cs typeface="Consolas" panose="020B0609020204030204" pitchFamily="49" charset="0"/>
              </a:rPr>
              <a:t>)</a:t>
            </a:r>
          </a:p>
        </p:txBody>
      </p:sp>
      <p:sp>
        <p:nvSpPr>
          <p:cNvPr id="5" name="Content Placeholder 7">
            <a:extLst>
              <a:ext uri="{FF2B5EF4-FFF2-40B4-BE49-F238E27FC236}">
                <a16:creationId xmlns:a16="http://schemas.microsoft.com/office/drawing/2014/main" id="{5BF1E0E4-C79E-3766-59BD-0374A243A029}"/>
              </a:ext>
            </a:extLst>
          </p:cNvPr>
          <p:cNvSpPr txBox="1">
            <a:spLocks/>
          </p:cNvSpPr>
          <p:nvPr/>
        </p:nvSpPr>
        <p:spPr>
          <a:xfrm>
            <a:off x="588263" y="2960998"/>
            <a:ext cx="11410696" cy="3397853"/>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400" dirty="0" err="1">
                <a:latin typeface="Consolas" panose="020B0609020204030204" pitchFamily="49" charset="0"/>
                <a:cs typeface="Consolas" panose="020B0609020204030204" pitchFamily="49" charset="0"/>
              </a:rPr>
              <a:t>search_query</a:t>
            </a:r>
            <a:r>
              <a:rPr lang="en-GB" sz="2400" dirty="0">
                <a:latin typeface="Consolas" panose="020B0609020204030204" pitchFamily="49" charset="0"/>
                <a:cs typeface="Consolas" panose="020B0609020204030204" pitchFamily="49" charset="0"/>
              </a:rPr>
              <a:t> = "</a:t>
            </a:r>
            <a:r>
              <a:rPr lang="en-GB" sz="2400" dirty="0">
                <a:solidFill>
                  <a:srgbClr val="FFFF00"/>
                </a:solidFill>
                <a:latin typeface="Consolas" panose="020B0609020204030204" pitchFamily="49" charset="0"/>
                <a:cs typeface="Consolas" panose="020B0609020204030204" pitchFamily="49" charset="0"/>
              </a:rPr>
              <a:t>learning about underwater activities</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err="1">
                <a:solidFill>
                  <a:srgbClr val="FFFF00"/>
                </a:solidFill>
                <a:latin typeface="Consolas" panose="020B0609020204030204" pitchFamily="49" charset="0"/>
                <a:cs typeface="Consolas" panose="020B0609020204030204" pitchFamily="49" charset="0"/>
              </a:rPr>
              <a:t>search_vector</a:t>
            </a:r>
            <a:r>
              <a:rPr lang="en-GB" sz="2400" dirty="0">
                <a:solidFill>
                  <a:srgbClr val="FFFF00"/>
                </a:solidFill>
                <a:latin typeface="Consolas" panose="020B0609020204030204" pitchFamily="49" charset="0"/>
                <a:cs typeface="Consolas" panose="020B0609020204030204" pitchFamily="49" charset="0"/>
              </a:rPr>
              <a:t> </a:t>
            </a:r>
            <a:r>
              <a:rPr lang="en-GB" sz="2400" dirty="0">
                <a:latin typeface="Consolas" panose="020B0609020204030204" pitchFamily="49" charset="0"/>
                <a:cs typeface="Consolas" panose="020B0609020204030204" pitchFamily="49" charset="0"/>
              </a:rPr>
              <a:t>= </a:t>
            </a:r>
            <a:r>
              <a:rPr lang="en-GB" sz="2400" dirty="0" err="1">
                <a:solidFill>
                  <a:srgbClr val="FFFF00"/>
                </a:solidFill>
                <a:latin typeface="Consolas" panose="020B0609020204030204" pitchFamily="49" charset="0"/>
                <a:cs typeface="Consolas" panose="020B0609020204030204" pitchFamily="49" charset="0"/>
              </a:rPr>
              <a:t>get_embedding</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search_query</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r = </a:t>
            </a:r>
            <a:r>
              <a:rPr lang="en-GB" sz="2400" dirty="0" err="1">
                <a:latin typeface="Consolas" panose="020B0609020204030204" pitchFamily="49" charset="0"/>
                <a:cs typeface="Consolas" panose="020B0609020204030204" pitchFamily="49" charset="0"/>
              </a:rPr>
              <a:t>search_client.</a:t>
            </a:r>
            <a:r>
              <a:rPr lang="en-GB" sz="2400" dirty="0" err="1">
                <a:solidFill>
                  <a:srgbClr val="FFFF00"/>
                </a:solidFill>
                <a:latin typeface="Consolas" panose="020B0609020204030204" pitchFamily="49" charset="0"/>
                <a:cs typeface="Consolas" panose="020B0609020204030204" pitchFamily="49" charset="0"/>
              </a:rPr>
              <a:t>search</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search_text</a:t>
            </a:r>
            <a:r>
              <a:rPr lang="en-GB" sz="2400" dirty="0">
                <a:latin typeface="Consolas" panose="020B0609020204030204" pitchFamily="49" charset="0"/>
                <a:cs typeface="Consolas" panose="020B0609020204030204" pitchFamily="49" charset="0"/>
              </a:rPr>
              <a:t>=None, top=5, </a:t>
            </a:r>
            <a:r>
              <a:rPr lang="en-GB" sz="2400" dirty="0" err="1">
                <a:latin typeface="Consolas" panose="020B0609020204030204" pitchFamily="49" charset="0"/>
                <a:cs typeface="Consolas" panose="020B0609020204030204" pitchFamily="49" charset="0"/>
              </a:rPr>
              <a:t>vector_queries</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VectorizedQuery</a:t>
            </a:r>
            <a:r>
              <a:rPr lang="en-GB" sz="2400" dirty="0">
                <a:latin typeface="Consolas" panose="020B0609020204030204" pitchFamily="49" charset="0"/>
                <a:cs typeface="Consolas" panose="020B0609020204030204" pitchFamily="49" charset="0"/>
              </a:rPr>
              <a:t>(vector=</a:t>
            </a:r>
            <a:r>
              <a:rPr lang="en-GB" sz="2400" dirty="0" err="1">
                <a:solidFill>
                  <a:srgbClr val="FFFF00"/>
                </a:solidFill>
                <a:latin typeface="Consolas" panose="020B0609020204030204" pitchFamily="49" charset="0"/>
                <a:cs typeface="Consolas" panose="020B0609020204030204" pitchFamily="49" charset="0"/>
              </a:rPr>
              <a:t>search_vector</a:t>
            </a: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k_nearest_neighbors</a:t>
            </a:r>
            <a:r>
              <a:rPr lang="en-GB" sz="2400" dirty="0">
                <a:latin typeface="Consolas" panose="020B0609020204030204" pitchFamily="49" charset="0"/>
                <a:cs typeface="Consolas" panose="020B0609020204030204" pitchFamily="49" charset="0"/>
              </a:rPr>
              <a:t>=5, 	fields="</a:t>
            </a:r>
            <a:r>
              <a:rPr lang="en-GB" sz="2400" dirty="0">
                <a:solidFill>
                  <a:srgbClr val="FFFF00"/>
                </a:solidFill>
                <a:latin typeface="Consolas" panose="020B0609020204030204" pitchFamily="49" charset="0"/>
                <a:cs typeface="Consolas" panose="020B0609020204030204" pitchFamily="49" charset="0"/>
              </a:rPr>
              <a:t>embedding</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for doc in r:</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content = doc["content"].replace("\n", " ")[:150]</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print(</a:t>
            </a:r>
            <a:r>
              <a:rPr lang="en-GB" sz="2400" dirty="0" err="1">
                <a:latin typeface="Consolas" panose="020B0609020204030204" pitchFamily="49" charset="0"/>
                <a:cs typeface="Consolas" panose="020B0609020204030204" pitchFamily="49" charset="0"/>
              </a:rPr>
              <a:t>f"Score</a:t>
            </a:r>
            <a:r>
              <a:rPr lang="en-GB" sz="2400" dirty="0">
                <a:latin typeface="Consolas" panose="020B0609020204030204" pitchFamily="49" charset="0"/>
                <a:cs typeface="Consolas" panose="020B0609020204030204" pitchFamily="49" charset="0"/>
              </a:rPr>
              <a:t>: {doc['@</a:t>
            </a:r>
            <a:r>
              <a:rPr lang="en-GB" sz="2400" dirty="0" err="1">
                <a:latin typeface="Consolas" panose="020B0609020204030204" pitchFamily="49" charset="0"/>
                <a:cs typeface="Consolas" panose="020B0609020204030204" pitchFamily="49" charset="0"/>
              </a:rPr>
              <a:t>search.score</a:t>
            </a:r>
            <a:r>
              <a:rPr lang="en-GB" sz="2400" dirty="0">
                <a:latin typeface="Consolas" panose="020B0609020204030204" pitchFamily="49" charset="0"/>
                <a:cs typeface="Consolas" panose="020B0609020204030204" pitchFamily="49" charset="0"/>
              </a:rPr>
              <a:t>']:.5f}\</a:t>
            </a:r>
            <a:r>
              <a:rPr lang="en-GB" sz="2400" dirty="0" err="1">
                <a:latin typeface="Consolas" panose="020B0609020204030204" pitchFamily="49" charset="0"/>
                <a:cs typeface="Consolas" panose="020B0609020204030204" pitchFamily="49" charset="0"/>
              </a:rPr>
              <a:t>tContent</a:t>
            </a:r>
            <a:r>
              <a:rPr lang="en-GB" sz="2400" dirty="0">
                <a:latin typeface="Consolas" panose="020B0609020204030204" pitchFamily="49" charset="0"/>
                <a:cs typeface="Consolas" panose="020B0609020204030204" pitchFamily="49" charset="0"/>
              </a:rPr>
              <a:t>:{content}")</a:t>
            </a:r>
          </a:p>
        </p:txBody>
      </p:sp>
    </p:spTree>
    <p:extLst>
      <p:ext uri="{BB962C8B-B14F-4D97-AF65-F5344CB8AC3E}">
        <p14:creationId xmlns:p14="http://schemas.microsoft.com/office/powerpoint/2010/main" val="140234845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wrap="square" anchor="t">
            <a:normAutofit/>
          </a:bodyPr>
          <a:lstStyle/>
          <a:p>
            <a:r>
              <a:rPr lang="en-GB" dirty="0"/>
              <a:t>Vector Search Example: Company Perks PDFs</a:t>
            </a:r>
            <a:endParaRPr lang="en-CH" dirty="0"/>
          </a:p>
        </p:txBody>
      </p:sp>
      <p:pic>
        <p:nvPicPr>
          <p:cNvPr id="6" name="Picture 5">
            <a:extLst>
              <a:ext uri="{FF2B5EF4-FFF2-40B4-BE49-F238E27FC236}">
                <a16:creationId xmlns:a16="http://schemas.microsoft.com/office/drawing/2014/main" id="{999CDC3A-CD69-28EC-A7AE-3B4B3E01CF60}"/>
              </a:ext>
            </a:extLst>
          </p:cNvPr>
          <p:cNvPicPr>
            <a:picLocks noChangeAspect="1"/>
          </p:cNvPicPr>
          <p:nvPr/>
        </p:nvPicPr>
        <p:blipFill>
          <a:blip r:embed="rId3"/>
          <a:stretch>
            <a:fillRect/>
          </a:stretch>
        </p:blipFill>
        <p:spPr>
          <a:xfrm>
            <a:off x="584200" y="2000753"/>
            <a:ext cx="11018838" cy="2919993"/>
          </a:xfrm>
          <a:prstGeom prst="rect">
            <a:avLst/>
          </a:prstGeom>
          <a:noFill/>
        </p:spPr>
      </p:pic>
    </p:spTree>
    <p:extLst>
      <p:ext uri="{BB962C8B-B14F-4D97-AF65-F5344CB8AC3E}">
        <p14:creationId xmlns:p14="http://schemas.microsoft.com/office/powerpoint/2010/main" val="263046598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9D65A-BAC7-76E6-C4B8-EC79EB419D88}"/>
              </a:ext>
            </a:extLst>
          </p:cNvPr>
          <p:cNvSpPr>
            <a:spLocks noGrp="1"/>
          </p:cNvSpPr>
          <p:nvPr>
            <p:ph type="title"/>
          </p:nvPr>
        </p:nvSpPr>
        <p:spPr/>
        <p:txBody>
          <a:bodyPr/>
          <a:lstStyle/>
          <a:p>
            <a:pPr algn="ctr"/>
            <a:r>
              <a:rPr lang="en-US"/>
              <a:t>Vector search strategies</a:t>
            </a:r>
          </a:p>
        </p:txBody>
      </p:sp>
      <p:sp>
        <p:nvSpPr>
          <p:cNvPr id="8" name="Text Placeholder 7">
            <a:extLst>
              <a:ext uri="{FF2B5EF4-FFF2-40B4-BE49-F238E27FC236}">
                <a16:creationId xmlns:a16="http://schemas.microsoft.com/office/drawing/2014/main" id="{DCB863E5-3BBF-E0A2-41F5-32F6FD0011C2}"/>
              </a:ext>
            </a:extLst>
          </p:cNvPr>
          <p:cNvSpPr>
            <a:spLocks noGrp="1"/>
          </p:cNvSpPr>
          <p:nvPr>
            <p:ph type="body" sz="quarter" idx="16"/>
          </p:nvPr>
        </p:nvSpPr>
        <p:spPr/>
        <p:txBody>
          <a:bodyPr/>
          <a:lstStyle/>
          <a:p>
            <a:r>
              <a:rPr lang="en-US"/>
              <a:t>ANN search</a:t>
            </a:r>
          </a:p>
        </p:txBody>
      </p:sp>
      <p:sp>
        <p:nvSpPr>
          <p:cNvPr id="3" name="Content Placeholder 2">
            <a:extLst>
              <a:ext uri="{FF2B5EF4-FFF2-40B4-BE49-F238E27FC236}">
                <a16:creationId xmlns:a16="http://schemas.microsoft.com/office/drawing/2014/main" id="{9131FE78-B9F3-052B-67DB-4846365FFC94}"/>
              </a:ext>
            </a:extLst>
          </p:cNvPr>
          <p:cNvSpPr>
            <a:spLocks noGrp="1"/>
          </p:cNvSpPr>
          <p:nvPr>
            <p:ph sz="quarter" idx="11"/>
          </p:nvPr>
        </p:nvSpPr>
        <p:spPr>
          <a:xfrm>
            <a:off x="588963" y="2081212"/>
            <a:ext cx="5644569" cy="2068259"/>
          </a:xfrm>
        </p:spPr>
        <p:txBody>
          <a:bodyPr/>
          <a:lstStyle/>
          <a:p>
            <a:r>
              <a:rPr lang="en-US" dirty="0"/>
              <a:t>ANN = Approximate Nearest Neighbors</a:t>
            </a:r>
          </a:p>
          <a:p>
            <a:r>
              <a:rPr lang="en-US" dirty="0"/>
              <a:t>Fast vector search at scale</a:t>
            </a:r>
          </a:p>
          <a:p>
            <a:r>
              <a:rPr lang="en-US" dirty="0"/>
              <a:t>Uses HNSW, a graph method with excellent performance-recall profile</a:t>
            </a:r>
          </a:p>
          <a:p>
            <a:r>
              <a:rPr lang="en-US" dirty="0"/>
              <a:t>Fine control over index parameters</a:t>
            </a:r>
          </a:p>
        </p:txBody>
      </p:sp>
      <p:sp>
        <p:nvSpPr>
          <p:cNvPr id="9" name="Text Placeholder 8">
            <a:extLst>
              <a:ext uri="{FF2B5EF4-FFF2-40B4-BE49-F238E27FC236}">
                <a16:creationId xmlns:a16="http://schemas.microsoft.com/office/drawing/2014/main" id="{1E3F9DF5-27DA-A798-1CCB-65E621508B38}"/>
              </a:ext>
            </a:extLst>
          </p:cNvPr>
          <p:cNvSpPr>
            <a:spLocks noGrp="1"/>
          </p:cNvSpPr>
          <p:nvPr>
            <p:ph type="body" sz="quarter" idx="17"/>
          </p:nvPr>
        </p:nvSpPr>
        <p:spPr/>
        <p:txBody>
          <a:bodyPr/>
          <a:lstStyle/>
          <a:p>
            <a:r>
              <a:rPr lang="en-US"/>
              <a:t>Exhaustive KNN search</a:t>
            </a:r>
          </a:p>
        </p:txBody>
      </p:sp>
      <p:sp>
        <p:nvSpPr>
          <p:cNvPr id="7" name="Content Placeholder 6">
            <a:extLst>
              <a:ext uri="{FF2B5EF4-FFF2-40B4-BE49-F238E27FC236}">
                <a16:creationId xmlns:a16="http://schemas.microsoft.com/office/drawing/2014/main" id="{1210B6F2-9A2C-505E-F422-B1A325BBE772}"/>
              </a:ext>
            </a:extLst>
          </p:cNvPr>
          <p:cNvSpPr>
            <a:spLocks noGrp="1"/>
          </p:cNvSpPr>
          <p:nvPr>
            <p:ph sz="quarter" idx="13"/>
          </p:nvPr>
        </p:nvSpPr>
        <p:spPr>
          <a:xfrm>
            <a:off x="6394451" y="2081212"/>
            <a:ext cx="5214937" cy="2068259"/>
          </a:xfrm>
        </p:spPr>
        <p:txBody>
          <a:bodyPr/>
          <a:lstStyle/>
          <a:p>
            <a:r>
              <a:rPr lang="en-US" dirty="0"/>
              <a:t>KNN = K Nearest Neighbors</a:t>
            </a:r>
          </a:p>
          <a:p>
            <a:r>
              <a:rPr lang="en-US" dirty="0"/>
              <a:t>Per-query or built into schema</a:t>
            </a:r>
          </a:p>
          <a:p>
            <a:r>
              <a:rPr lang="en-US" dirty="0"/>
              <a:t>Useful to create recall baselines</a:t>
            </a:r>
          </a:p>
          <a:p>
            <a:r>
              <a:rPr lang="en-US" dirty="0"/>
              <a:t>Scenarios with highly selective filters</a:t>
            </a:r>
          </a:p>
          <a:p>
            <a:pPr lvl="1"/>
            <a:r>
              <a:rPr lang="en-US" dirty="0"/>
              <a:t>e.g., dense multi-tenant apps</a:t>
            </a:r>
          </a:p>
        </p:txBody>
      </p:sp>
      <p:sp>
        <p:nvSpPr>
          <p:cNvPr id="6" name="Content Placeholder 5">
            <a:extLst>
              <a:ext uri="{FF2B5EF4-FFF2-40B4-BE49-F238E27FC236}">
                <a16:creationId xmlns:a16="http://schemas.microsoft.com/office/drawing/2014/main" id="{10EA3EEE-288D-3BA0-9BD6-228173373D4F}"/>
              </a:ext>
            </a:extLst>
          </p:cNvPr>
          <p:cNvSpPr txBox="1">
            <a:spLocks/>
          </p:cNvSpPr>
          <p:nvPr/>
        </p:nvSpPr>
        <p:spPr>
          <a:xfrm>
            <a:off x="588962" y="4393044"/>
            <a:ext cx="5214937" cy="1875995"/>
          </a:xfrm>
          <a:prstGeom prst="rect">
            <a:avLst/>
          </a:prstGeom>
          <a:solidFill>
            <a:srgbClr val="00000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b="0" dirty="0">
                <a:solidFill>
                  <a:srgbClr val="9CDCFE"/>
                </a:solidFill>
                <a:effectLst/>
                <a:latin typeface="Consolas" panose="020B0609020204030204" pitchFamily="49" charset="0"/>
              </a:rPr>
              <a:t>r </a:t>
            </a:r>
            <a:r>
              <a:rPr lang="en-US" sz="1400" b="0" dirty="0">
                <a:solidFill>
                  <a:srgbClr val="8DC8E8"/>
                </a:solidFill>
                <a:effectLst/>
                <a:latin typeface="Consolas" panose="020B0609020204030204" pitchFamily="49" charset="0"/>
              </a:rPr>
              <a:t>=</a:t>
            </a:r>
            <a:r>
              <a:rPr lang="en-US" sz="1400" b="0" dirty="0">
                <a:solidFill>
                  <a:srgbClr val="9CDCFE"/>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search_client</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search</a:t>
            </a:r>
            <a:r>
              <a:rPr lang="en-US" sz="1400" b="0" dirty="0">
                <a:solidFill>
                  <a:srgbClr val="B1B3B3"/>
                </a:solidFill>
                <a:effectLst/>
                <a:latin typeface="Consolas" panose="020B0609020204030204" pitchFamily="49" charset="0"/>
              </a:rPr>
              <a:t>(</a:t>
            </a:r>
          </a:p>
          <a:p>
            <a:pPr marL="0" indent="0">
              <a:spcBef>
                <a:spcPts val="0"/>
              </a:spcBef>
              <a:buNone/>
            </a:pPr>
            <a:r>
              <a:rPr lang="en-US" sz="1400" dirty="0">
                <a:solidFill>
                  <a:srgbClr val="CCCCCC"/>
                </a:solidFill>
                <a:latin typeface="Consolas" panose="020B0609020204030204" pitchFamily="49" charset="0"/>
              </a:rPr>
              <a:t>        </a:t>
            </a:r>
            <a:r>
              <a:rPr lang="en-US" sz="1400" b="0" dirty="0">
                <a:solidFill>
                  <a:srgbClr val="4FC1FF"/>
                </a:solidFill>
                <a:effectLst/>
                <a:latin typeface="Consolas" panose="020B0609020204030204" pitchFamily="49" charset="0"/>
              </a:rPr>
              <a:t>None</a:t>
            </a:r>
            <a:r>
              <a:rPr lang="en-US" sz="1400" b="0" dirty="0">
                <a:solidFill>
                  <a:srgbClr val="B1B3B3"/>
                </a:solidFill>
                <a:effectLst/>
                <a:latin typeface="Consolas" panose="020B0609020204030204" pitchFamily="49" charset="0"/>
              </a:rPr>
              <a:t>,</a:t>
            </a:r>
          </a:p>
          <a:p>
            <a:pPr marL="0" indent="0">
              <a:spcBef>
                <a:spcPts val="0"/>
              </a:spcBef>
              <a:buNone/>
            </a:pPr>
            <a:r>
              <a:rPr lang="en-US" sz="1400" dirty="0">
                <a:solidFill>
                  <a:srgbClr val="CCCCCC"/>
                </a:solidFill>
                <a:latin typeface="Consolas" panose="020B0609020204030204" pitchFamily="49" charset="0"/>
              </a:rPr>
              <a:t>        </a:t>
            </a:r>
            <a:r>
              <a:rPr lang="en-US" sz="1400" b="0" dirty="0">
                <a:solidFill>
                  <a:srgbClr val="9CDCFE"/>
                </a:solidFill>
                <a:effectLst/>
                <a:latin typeface="Consolas" panose="020B0609020204030204" pitchFamily="49" charset="0"/>
              </a:rPr>
              <a:t>top</a:t>
            </a:r>
            <a:r>
              <a:rPr lang="en-US" sz="1400" b="0" dirty="0">
                <a:solidFill>
                  <a:srgbClr val="B1B3B3"/>
                </a:solidFill>
                <a:effectLst/>
                <a:latin typeface="Consolas" panose="020B0609020204030204" pitchFamily="49" charset="0"/>
              </a:rPr>
              <a:t>=</a:t>
            </a:r>
            <a:r>
              <a:rPr lang="en-US" sz="1400" b="0" dirty="0">
                <a:solidFill>
                  <a:srgbClr val="B5CEA8"/>
                </a:solidFill>
                <a:effectLst/>
                <a:latin typeface="Consolas" panose="020B0609020204030204" pitchFamily="49" charset="0"/>
              </a:rPr>
              <a:t>5</a:t>
            </a:r>
            <a:r>
              <a:rPr lang="en-US" sz="1400" b="0" dirty="0">
                <a:solidFill>
                  <a:srgbClr val="B1B3B3"/>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p>
          <a:p>
            <a:pPr marL="0" indent="0">
              <a:spcBef>
                <a:spcPts val="0"/>
              </a:spcBef>
              <a:buNone/>
            </a:pPr>
            <a:r>
              <a:rPr lang="en-US" sz="1400" b="0" dirty="0">
                <a:solidFill>
                  <a:srgbClr val="9CDCFE"/>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vector_queries</a:t>
            </a:r>
            <a:r>
              <a:rPr lang="en-US" sz="1400" b="0" dirty="0">
                <a:solidFill>
                  <a:srgbClr val="B1B3B3"/>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VectorizedQuery</a:t>
            </a:r>
            <a:r>
              <a:rPr lang="en-US" sz="1400" b="0" dirty="0">
                <a:solidFill>
                  <a:srgbClr val="B1B3B3"/>
                </a:solidFill>
                <a:effectLst/>
                <a:latin typeface="Consolas" panose="020B0609020204030204" pitchFamily="49" charset="0"/>
              </a:rPr>
              <a:t>(</a:t>
            </a:r>
          </a:p>
          <a:p>
            <a:pPr marL="0" indent="0">
              <a:spcBef>
                <a:spcPts val="0"/>
              </a:spcBef>
              <a:buNone/>
            </a:pPr>
            <a:r>
              <a:rPr lang="en-US" sz="1400" dirty="0">
                <a:solidFill>
                  <a:srgbClr val="9CDCFE"/>
                </a:solidFill>
                <a:latin typeface="Consolas" panose="020B0609020204030204" pitchFamily="49" charset="0"/>
              </a:rPr>
              <a:t>            </a:t>
            </a:r>
            <a:r>
              <a:rPr lang="en-US" sz="1400" b="0" dirty="0">
                <a:solidFill>
                  <a:srgbClr val="9CDCFE"/>
                </a:solidFill>
                <a:effectLst/>
                <a:latin typeface="Consolas" panose="020B0609020204030204" pitchFamily="49" charset="0"/>
              </a:rPr>
              <a:t>vector</a:t>
            </a:r>
            <a:r>
              <a:rPr lang="en-US" sz="1400" b="0" dirty="0">
                <a:solidFill>
                  <a:srgbClr val="B1B3B3"/>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search_vector</a:t>
            </a:r>
            <a:r>
              <a:rPr lang="en-US" sz="1400" b="0" dirty="0">
                <a:solidFill>
                  <a:srgbClr val="B1B3B3"/>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p>
          <a:p>
            <a:pPr marL="0" indent="0">
              <a:spcBef>
                <a:spcPts val="0"/>
              </a:spcBef>
              <a:buNone/>
            </a:pPr>
            <a:r>
              <a:rPr lang="en-US" sz="1400" b="0" dirty="0">
                <a:solidFill>
                  <a:srgbClr val="9CDCFE"/>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k_nearest_neighbors</a:t>
            </a:r>
            <a:r>
              <a:rPr lang="en-US" sz="1400" b="0" dirty="0">
                <a:solidFill>
                  <a:srgbClr val="B1B3B3"/>
                </a:solidFill>
                <a:effectLst/>
                <a:latin typeface="Consolas" panose="020B0609020204030204" pitchFamily="49" charset="0"/>
              </a:rPr>
              <a:t>=</a:t>
            </a:r>
            <a:r>
              <a:rPr lang="en-US" sz="1400" b="0" dirty="0">
                <a:solidFill>
                  <a:srgbClr val="B5CEA8"/>
                </a:solidFill>
                <a:effectLst/>
                <a:latin typeface="Consolas" panose="020B0609020204030204" pitchFamily="49" charset="0"/>
              </a:rPr>
              <a:t>5</a:t>
            </a:r>
            <a:r>
              <a:rPr lang="en-US" sz="1400" b="0" dirty="0">
                <a:solidFill>
                  <a:srgbClr val="B1B3B3"/>
                </a:solidFill>
                <a:effectLst/>
                <a:latin typeface="Consolas" panose="020B0609020204030204" pitchFamily="49" charset="0"/>
              </a:rPr>
              <a:t>,</a:t>
            </a:r>
            <a:r>
              <a:rPr lang="en-US" sz="1400" b="0" dirty="0">
                <a:solidFill>
                  <a:srgbClr val="CCCCCC"/>
                </a:solidFill>
                <a:effectLst/>
                <a:latin typeface="Consolas" panose="020B0609020204030204" pitchFamily="49" charset="0"/>
              </a:rPr>
              <a:t> </a:t>
            </a:r>
          </a:p>
          <a:p>
            <a:pPr marL="0" indent="0">
              <a:spcBef>
                <a:spcPts val="0"/>
              </a:spcBef>
              <a:buNone/>
            </a:pPr>
            <a:r>
              <a:rPr lang="en-US" sz="1400" b="0" dirty="0">
                <a:solidFill>
                  <a:srgbClr val="9CDCFE"/>
                </a:solidFill>
                <a:effectLst/>
                <a:latin typeface="Consolas" panose="020B0609020204030204" pitchFamily="49" charset="0"/>
              </a:rPr>
              <a:t>            fields</a:t>
            </a:r>
            <a:r>
              <a:rPr lang="en-US" sz="1400" b="0" dirty="0">
                <a:solidFill>
                  <a:srgbClr val="B1B3B3"/>
                </a:solidFill>
                <a:effectLst/>
                <a:latin typeface="Consolas" panose="020B0609020204030204" pitchFamily="49" charset="0"/>
              </a:rPr>
              <a:t>=</a:t>
            </a:r>
            <a:r>
              <a:rPr lang="en-US" sz="1400" b="0" dirty="0">
                <a:solidFill>
                  <a:srgbClr val="CE9178"/>
                </a:solidFill>
                <a:effectLst/>
                <a:latin typeface="Consolas" panose="020B0609020204030204" pitchFamily="49" charset="0"/>
              </a:rPr>
              <a:t>"embedding"</a:t>
            </a:r>
            <a:r>
              <a:rPr lang="en-US" sz="1400" b="0" dirty="0">
                <a:solidFill>
                  <a:srgbClr val="B1B3B3"/>
                </a:solidFill>
                <a:effectLst/>
                <a:latin typeface="Consolas" panose="020B0609020204030204" pitchFamily="49" charset="0"/>
              </a:rPr>
              <a:t>)])</a:t>
            </a:r>
          </a:p>
        </p:txBody>
      </p:sp>
      <p:sp>
        <p:nvSpPr>
          <p:cNvPr id="11" name="Content Placeholder 5">
            <a:extLst>
              <a:ext uri="{FF2B5EF4-FFF2-40B4-BE49-F238E27FC236}">
                <a16:creationId xmlns:a16="http://schemas.microsoft.com/office/drawing/2014/main" id="{27C33CF9-12FD-A32D-9511-CAB365D53C0A}"/>
              </a:ext>
            </a:extLst>
          </p:cNvPr>
          <p:cNvSpPr txBox="1">
            <a:spLocks/>
          </p:cNvSpPr>
          <p:nvPr/>
        </p:nvSpPr>
        <p:spPr>
          <a:xfrm>
            <a:off x="6388101" y="4393043"/>
            <a:ext cx="5214937" cy="1875995"/>
          </a:xfrm>
          <a:prstGeom prst="rect">
            <a:avLst/>
          </a:prstGeom>
          <a:solidFill>
            <a:srgbClr val="000000"/>
          </a:solidFill>
        </p:spPr>
        <p:txBody>
          <a:bodyPr vert="horz" lIns="91440" tIns="45720" rIns="91440" bIns="45720" rtlCol="0">
            <a:normAutofit/>
          </a:bodyPr>
          <a:lstStyle>
            <a:defPPr>
              <a:defRPr lang="en-US"/>
            </a:defPPr>
            <a:lvl1pPr indent="0" defTabSz="914400">
              <a:lnSpc>
                <a:spcPct val="90000"/>
              </a:lnSpc>
              <a:spcBef>
                <a:spcPts val="0"/>
              </a:spcBef>
              <a:buFont typeface="Arial" panose="020B0604020202020204" pitchFamily="34" charset="0"/>
              <a:buNone/>
              <a:defRPr sz="1400" b="0">
                <a:solidFill>
                  <a:srgbClr val="9CDCFE"/>
                </a:solidFill>
                <a:effectLst/>
                <a:latin typeface="Consolas" panose="020B0609020204030204" pitchFamily="49"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0" indent="0">
              <a:spcBef>
                <a:spcPts val="0"/>
              </a:spcBef>
              <a:buNone/>
            </a:pPr>
            <a:r>
              <a:rPr lang="en-US" sz="1400" b="0" dirty="0">
                <a:solidFill>
                  <a:srgbClr val="9CDCFE"/>
                </a:solidFill>
                <a:effectLst/>
                <a:latin typeface="Consolas" panose="020B0609020204030204" pitchFamily="49" charset="0"/>
              </a:rPr>
              <a:t>r = </a:t>
            </a:r>
            <a:r>
              <a:rPr lang="en-US" sz="1400" b="0" dirty="0" err="1">
                <a:solidFill>
                  <a:srgbClr val="9CDCFE"/>
                </a:solidFill>
                <a:effectLst/>
                <a:latin typeface="Consolas" panose="020B0609020204030204" pitchFamily="49" charset="0"/>
              </a:rPr>
              <a:t>search_client</a:t>
            </a:r>
            <a:r>
              <a:rPr lang="en-US" sz="1400" b="0" dirty="0" err="1">
                <a:solidFill>
                  <a:srgbClr val="CCCCCC"/>
                </a:solidFill>
                <a:effectLst/>
                <a:latin typeface="Consolas" panose="020B0609020204030204" pitchFamily="49" charset="0"/>
              </a:rPr>
              <a:t>.</a:t>
            </a:r>
            <a:r>
              <a:rPr lang="en-US" sz="1400" b="0" dirty="0" err="1">
                <a:solidFill>
                  <a:srgbClr val="DCDCAA"/>
                </a:solidFill>
                <a:effectLst/>
                <a:latin typeface="Consolas" panose="020B0609020204030204" pitchFamily="49" charset="0"/>
              </a:rPr>
              <a:t>search</a:t>
            </a:r>
            <a:r>
              <a:rPr lang="en-US" sz="1400" b="0" dirty="0">
                <a:solidFill>
                  <a:srgbClr val="CCCCCC"/>
                </a:solidFill>
                <a:effectLst/>
                <a:latin typeface="Consolas" panose="020B0609020204030204" pitchFamily="49" charset="0"/>
              </a:rPr>
              <a:t>(</a:t>
            </a:r>
          </a:p>
          <a:p>
            <a:pPr marL="0" indent="0">
              <a:spcBef>
                <a:spcPts val="0"/>
              </a:spcBef>
              <a:buNone/>
            </a:pPr>
            <a:r>
              <a:rPr lang="en-US" sz="1400" dirty="0">
                <a:solidFill>
                  <a:srgbClr val="CCCCCC"/>
                </a:solidFill>
                <a:latin typeface="Consolas" panose="020B0609020204030204" pitchFamily="49" charset="0"/>
              </a:rPr>
              <a:t>        </a:t>
            </a:r>
            <a:r>
              <a:rPr lang="en-US" sz="1400" b="0" dirty="0">
                <a:solidFill>
                  <a:srgbClr val="4FC1FF"/>
                </a:solidFill>
                <a:effectLst/>
                <a:latin typeface="Consolas" panose="020B0609020204030204" pitchFamily="49" charset="0"/>
              </a:rPr>
              <a:t>None</a:t>
            </a:r>
            <a:r>
              <a:rPr lang="en-US" sz="1400" b="0" dirty="0">
                <a:solidFill>
                  <a:srgbClr val="CCCCCC"/>
                </a:solidFill>
                <a:effectLst/>
                <a:latin typeface="Consolas" panose="020B0609020204030204" pitchFamily="49" charset="0"/>
              </a:rPr>
              <a:t>,</a:t>
            </a:r>
          </a:p>
          <a:p>
            <a:pPr marL="0" indent="0">
              <a:spcBef>
                <a:spcPts val="0"/>
              </a:spcBef>
              <a:buNone/>
            </a:pPr>
            <a:r>
              <a:rPr lang="en-US" sz="1400" dirty="0">
                <a:solidFill>
                  <a:srgbClr val="CCCCCC"/>
                </a:solidFill>
                <a:latin typeface="Consolas" panose="020B0609020204030204" pitchFamily="49" charset="0"/>
              </a:rPr>
              <a:t>        </a:t>
            </a:r>
            <a:r>
              <a:rPr lang="en-US" sz="1400" b="0" dirty="0">
                <a:solidFill>
                  <a:srgbClr val="9CDCFE"/>
                </a:solidFill>
                <a:effectLst/>
                <a:latin typeface="Consolas" panose="020B0609020204030204" pitchFamily="49" charset="0"/>
              </a:rPr>
              <a:t>top</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5</a:t>
            </a:r>
            <a:r>
              <a:rPr lang="en-US" sz="1400" b="0" dirty="0">
                <a:solidFill>
                  <a:srgbClr val="CCCCCC"/>
                </a:solidFill>
                <a:effectLst/>
                <a:latin typeface="Consolas" panose="020B0609020204030204" pitchFamily="49" charset="0"/>
              </a:rPr>
              <a:t>, </a:t>
            </a:r>
          </a:p>
          <a:p>
            <a:pPr marL="0" indent="0">
              <a:spcBef>
                <a:spcPts val="0"/>
              </a:spcBef>
              <a:buNone/>
            </a:pPr>
            <a:r>
              <a:rPr lang="en-US" sz="1400" b="0" dirty="0">
                <a:solidFill>
                  <a:srgbClr val="9CDCFE"/>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vector_queries</a:t>
            </a:r>
            <a:r>
              <a:rPr lang="en-US" sz="1400" b="0" dirty="0">
                <a:solidFill>
                  <a:srgbClr val="D4D4D4"/>
                </a:solidFill>
                <a:effectLst/>
                <a:latin typeface="Consolas" panose="020B0609020204030204" pitchFamily="49" charset="0"/>
              </a:rPr>
              <a:t>=</a:t>
            </a:r>
            <a:r>
              <a:rPr lang="en-US" sz="1400" b="0" dirty="0">
                <a:solidFill>
                  <a:srgbClr val="CCCCCC"/>
                </a:solidFill>
                <a:effectLst/>
                <a:latin typeface="Consolas" panose="020B0609020204030204" pitchFamily="49" charset="0"/>
              </a:rPr>
              <a:t>[</a:t>
            </a:r>
            <a:r>
              <a:rPr lang="en-US" sz="1400" b="0" dirty="0" err="1">
                <a:solidFill>
                  <a:srgbClr val="4EC9B0"/>
                </a:solidFill>
                <a:effectLst/>
                <a:latin typeface="Consolas" panose="020B0609020204030204" pitchFamily="49" charset="0"/>
              </a:rPr>
              <a:t>VectorizedQuery</a:t>
            </a:r>
            <a:r>
              <a:rPr lang="en-US" sz="1400" b="0" dirty="0">
                <a:solidFill>
                  <a:srgbClr val="CCCCCC"/>
                </a:solidFill>
                <a:effectLst/>
                <a:latin typeface="Consolas" panose="020B0609020204030204" pitchFamily="49" charset="0"/>
              </a:rPr>
              <a:t>(</a:t>
            </a:r>
          </a:p>
          <a:p>
            <a:pPr marL="0" indent="0">
              <a:spcBef>
                <a:spcPts val="0"/>
              </a:spcBef>
              <a:buNone/>
            </a:pPr>
            <a:r>
              <a:rPr lang="en-US" sz="1400" dirty="0">
                <a:solidFill>
                  <a:srgbClr val="9CDCFE"/>
                </a:solidFill>
                <a:latin typeface="Consolas" panose="020B0609020204030204" pitchFamily="49" charset="0"/>
              </a:rPr>
              <a:t>            </a:t>
            </a:r>
            <a:r>
              <a:rPr lang="en-US" sz="1400" b="0" dirty="0">
                <a:solidFill>
                  <a:srgbClr val="9CDCFE"/>
                </a:solidFill>
                <a:effectLst/>
                <a:latin typeface="Consolas" panose="020B0609020204030204" pitchFamily="49" charset="0"/>
              </a:rPr>
              <a:t>vector</a:t>
            </a:r>
            <a:r>
              <a:rPr lang="en-US" sz="1400" b="0" dirty="0">
                <a:solidFill>
                  <a:srgbClr val="D4D4D4"/>
                </a:solidFill>
                <a:effectLst/>
                <a:latin typeface="Consolas" panose="020B0609020204030204" pitchFamily="49" charset="0"/>
              </a:rPr>
              <a:t>=</a:t>
            </a:r>
            <a:r>
              <a:rPr lang="en-US" sz="1400" b="0" dirty="0" err="1">
                <a:solidFill>
                  <a:srgbClr val="9CDCFE"/>
                </a:solidFill>
                <a:effectLst/>
                <a:latin typeface="Consolas" panose="020B0609020204030204" pitchFamily="49" charset="0"/>
              </a:rPr>
              <a:t>search_vector</a:t>
            </a:r>
            <a:r>
              <a:rPr lang="en-US" sz="1400" b="0" dirty="0">
                <a:solidFill>
                  <a:srgbClr val="CCCCCC"/>
                </a:solidFill>
                <a:effectLst/>
                <a:latin typeface="Consolas" panose="020B0609020204030204" pitchFamily="49" charset="0"/>
              </a:rPr>
              <a:t>, </a:t>
            </a:r>
          </a:p>
          <a:p>
            <a:pPr marL="0" indent="0">
              <a:spcBef>
                <a:spcPts val="0"/>
              </a:spcBef>
              <a:buNone/>
            </a:pPr>
            <a:r>
              <a:rPr lang="en-US" sz="1400" b="0" dirty="0">
                <a:solidFill>
                  <a:srgbClr val="9CDCFE"/>
                </a:solidFill>
                <a:effectLst/>
                <a:latin typeface="Consolas" panose="020B0609020204030204" pitchFamily="49" charset="0"/>
              </a:rPr>
              <a:t>            </a:t>
            </a:r>
            <a:r>
              <a:rPr lang="en-US" sz="1400" b="0" dirty="0" err="1">
                <a:solidFill>
                  <a:srgbClr val="9CDCFE"/>
                </a:solidFill>
                <a:effectLst/>
                <a:latin typeface="Consolas" panose="020B0609020204030204" pitchFamily="49" charset="0"/>
              </a:rPr>
              <a:t>k_nearest_neighbors</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5</a:t>
            </a:r>
            <a:r>
              <a:rPr lang="en-US" sz="1400" b="0" dirty="0">
                <a:solidFill>
                  <a:srgbClr val="CCCCCC"/>
                </a:solidFill>
                <a:effectLst/>
                <a:latin typeface="Consolas" panose="020B0609020204030204" pitchFamily="49" charset="0"/>
              </a:rPr>
              <a:t>, </a:t>
            </a:r>
          </a:p>
          <a:p>
            <a:pPr marL="0" indent="0">
              <a:spcBef>
                <a:spcPts val="0"/>
              </a:spcBef>
              <a:buNone/>
            </a:pPr>
            <a:r>
              <a:rPr lang="en-US" sz="1400" b="0" dirty="0">
                <a:solidFill>
                  <a:srgbClr val="9CDCFE"/>
                </a:solidFill>
                <a:effectLst/>
                <a:latin typeface="Consolas" panose="020B0609020204030204" pitchFamily="49" charset="0"/>
              </a:rPr>
              <a:t>            fields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"embedding"</a:t>
            </a:r>
            <a:r>
              <a:rPr lang="en-US" b="0" dirty="0">
                <a:solidFill>
                  <a:srgbClr val="CCCCCC"/>
                </a:solidFill>
                <a:effectLst/>
                <a:latin typeface="Consolas" panose="020B0609020204030204" pitchFamily="49" charset="0"/>
              </a:rPr>
              <a:t>,</a:t>
            </a:r>
          </a:p>
          <a:p>
            <a:pPr marL="0" indent="0">
              <a:spcBef>
                <a:spcPts val="0"/>
              </a:spcBef>
              <a:buNone/>
            </a:pPr>
            <a:r>
              <a:rPr lang="en-US" b="0" dirty="0">
                <a:solidFill>
                  <a:srgbClr val="9CDCFE"/>
                </a:solidFill>
                <a:effectLst/>
                <a:latin typeface="Consolas" panose="020B0609020204030204" pitchFamily="49" charset="0"/>
              </a:rPr>
              <a:t>            exhaustive</a:t>
            </a:r>
            <a:r>
              <a:rPr lang="en-US" b="0" dirty="0">
                <a:solidFill>
                  <a:srgbClr val="D4D4D4"/>
                </a:solidFill>
                <a:effectLst/>
                <a:latin typeface="Consolas" panose="020B0609020204030204" pitchFamily="49" charset="0"/>
              </a:rPr>
              <a:t>=</a:t>
            </a:r>
            <a:r>
              <a:rPr lang="en-US" b="0" dirty="0">
                <a:solidFill>
                  <a:srgbClr val="4FC1FF"/>
                </a:solidFill>
                <a:effectLst/>
                <a:latin typeface="Consolas" panose="020B0609020204030204" pitchFamily="49" charset="0"/>
              </a:rPr>
              <a:t>True</a:t>
            </a:r>
            <a:r>
              <a:rPr lang="en-US" b="0" dirty="0">
                <a:solidFill>
                  <a:srgbClr val="CCCCCC"/>
                </a:solidFill>
                <a:effectLst/>
                <a:latin typeface="Consolas" panose="020B0609020204030204" pitchFamily="49" charset="0"/>
              </a:rPr>
              <a:t>)])</a:t>
            </a:r>
          </a:p>
        </p:txBody>
      </p:sp>
    </p:spTree>
    <p:extLst>
      <p:ext uri="{BB962C8B-B14F-4D97-AF65-F5344CB8AC3E}">
        <p14:creationId xmlns:p14="http://schemas.microsoft.com/office/powerpoint/2010/main" val="3420001211"/>
      </p:ext>
    </p:extLst>
  </p:cSld>
  <p:clrMapOvr>
    <a:masterClrMapping/>
  </p:clrMapOvr>
  <p:transition>
    <p:fade/>
  </p:transition>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9D65A-BAC7-76E6-C4B8-EC79EB419D88}"/>
              </a:ext>
            </a:extLst>
          </p:cNvPr>
          <p:cNvSpPr>
            <a:spLocks noGrp="1"/>
          </p:cNvSpPr>
          <p:nvPr>
            <p:ph type="title"/>
          </p:nvPr>
        </p:nvSpPr>
        <p:spPr/>
        <p:txBody>
          <a:bodyPr/>
          <a:lstStyle/>
          <a:p>
            <a:pPr algn="ctr"/>
            <a:r>
              <a:rPr lang="en-US" dirty="0"/>
              <a:t>Vector search strategies </a:t>
            </a:r>
            <a:r>
              <a:rPr lang="en-US" dirty="0">
                <a:solidFill>
                  <a:srgbClr val="FFFF00"/>
                </a:solidFill>
              </a:rPr>
              <a:t>HNSW</a:t>
            </a:r>
          </a:p>
        </p:txBody>
      </p:sp>
      <p:pic>
        <p:nvPicPr>
          <p:cNvPr id="17" name="Picture 16">
            <a:extLst>
              <a:ext uri="{FF2B5EF4-FFF2-40B4-BE49-F238E27FC236}">
                <a16:creationId xmlns:a16="http://schemas.microsoft.com/office/drawing/2014/main" id="{0CA20746-B758-FBC9-771F-8049B80A8AC4}"/>
              </a:ext>
            </a:extLst>
          </p:cNvPr>
          <p:cNvPicPr>
            <a:picLocks noChangeAspect="1"/>
          </p:cNvPicPr>
          <p:nvPr/>
        </p:nvPicPr>
        <p:blipFill>
          <a:blip r:embed="rId3"/>
          <a:stretch>
            <a:fillRect/>
          </a:stretch>
        </p:blipFill>
        <p:spPr>
          <a:xfrm>
            <a:off x="2209800" y="1652131"/>
            <a:ext cx="7772400" cy="4622947"/>
          </a:xfrm>
          <a:prstGeom prst="rect">
            <a:avLst/>
          </a:prstGeom>
        </p:spPr>
      </p:pic>
    </p:spTree>
    <p:extLst>
      <p:ext uri="{BB962C8B-B14F-4D97-AF65-F5344CB8AC3E}">
        <p14:creationId xmlns:p14="http://schemas.microsoft.com/office/powerpoint/2010/main" val="243046470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9D65A-BAC7-76E6-C4B8-EC79EB419D88}"/>
              </a:ext>
            </a:extLst>
          </p:cNvPr>
          <p:cNvSpPr>
            <a:spLocks noGrp="1"/>
          </p:cNvSpPr>
          <p:nvPr>
            <p:ph type="title"/>
          </p:nvPr>
        </p:nvSpPr>
        <p:spPr/>
        <p:txBody>
          <a:bodyPr/>
          <a:lstStyle/>
          <a:p>
            <a:pPr algn="ctr"/>
            <a:r>
              <a:rPr lang="en-US" dirty="0"/>
              <a:t>Vector search strategies </a:t>
            </a:r>
            <a:r>
              <a:rPr lang="en-US" dirty="0">
                <a:solidFill>
                  <a:srgbClr val="FFFF00"/>
                </a:solidFill>
              </a:rPr>
              <a:t>HNSW</a:t>
            </a:r>
          </a:p>
        </p:txBody>
      </p:sp>
      <p:pic>
        <p:nvPicPr>
          <p:cNvPr id="3" name="Picture 2">
            <a:extLst>
              <a:ext uri="{FF2B5EF4-FFF2-40B4-BE49-F238E27FC236}">
                <a16:creationId xmlns:a16="http://schemas.microsoft.com/office/drawing/2014/main" id="{D99DFAF2-5C18-0976-5E7A-82043075979D}"/>
              </a:ext>
            </a:extLst>
          </p:cNvPr>
          <p:cNvPicPr>
            <a:picLocks noChangeAspect="1"/>
          </p:cNvPicPr>
          <p:nvPr/>
        </p:nvPicPr>
        <p:blipFill>
          <a:blip r:embed="rId3"/>
          <a:stretch>
            <a:fillRect/>
          </a:stretch>
        </p:blipFill>
        <p:spPr>
          <a:xfrm>
            <a:off x="2033270" y="1852955"/>
            <a:ext cx="8360410" cy="3585185"/>
          </a:xfrm>
          <a:prstGeom prst="rect">
            <a:avLst/>
          </a:prstGeom>
        </p:spPr>
      </p:pic>
    </p:spTree>
    <p:extLst>
      <p:ext uri="{BB962C8B-B14F-4D97-AF65-F5344CB8AC3E}">
        <p14:creationId xmlns:p14="http://schemas.microsoft.com/office/powerpoint/2010/main" val="318283208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33424-BDCB-BF1A-2070-42C50F3A764D}"/>
              </a:ext>
            </a:extLst>
          </p:cNvPr>
          <p:cNvSpPr>
            <a:spLocks noGrp="1"/>
          </p:cNvSpPr>
          <p:nvPr>
            <p:ph type="title"/>
          </p:nvPr>
        </p:nvSpPr>
        <p:spPr/>
        <p:txBody>
          <a:bodyPr/>
          <a:lstStyle/>
          <a:p>
            <a:pPr algn="ctr"/>
            <a:r>
              <a:rPr lang="en-US"/>
              <a:t>Rich vector search query capabilities</a:t>
            </a:r>
          </a:p>
        </p:txBody>
      </p:sp>
      <p:sp>
        <p:nvSpPr>
          <p:cNvPr id="3" name="Content Placeholder 2">
            <a:extLst>
              <a:ext uri="{FF2B5EF4-FFF2-40B4-BE49-F238E27FC236}">
                <a16:creationId xmlns:a16="http://schemas.microsoft.com/office/drawing/2014/main" id="{9573D4C1-D524-A04B-BDB6-B72B91D5B4B6}"/>
              </a:ext>
            </a:extLst>
          </p:cNvPr>
          <p:cNvSpPr>
            <a:spLocks noGrp="1"/>
          </p:cNvSpPr>
          <p:nvPr>
            <p:ph sz="quarter" idx="10"/>
          </p:nvPr>
        </p:nvSpPr>
        <p:spPr>
          <a:xfrm>
            <a:off x="588263" y="1435100"/>
            <a:ext cx="5507737" cy="2573012"/>
          </a:xfrm>
        </p:spPr>
        <p:txBody>
          <a:bodyPr/>
          <a:lstStyle/>
          <a:p>
            <a:pPr marL="0" indent="0">
              <a:buNone/>
            </a:pPr>
            <a:r>
              <a:rPr lang="en-US" sz="2000">
                <a:latin typeface="+mj-lt"/>
              </a:rPr>
              <a:t>Filtered vector search</a:t>
            </a:r>
          </a:p>
          <a:p>
            <a:pPr lvl="1"/>
            <a:r>
              <a:rPr lang="en-US" sz="1800"/>
              <a:t>Scope to date ranges, categories, geographic distances, access control groups, etc.</a:t>
            </a:r>
          </a:p>
          <a:p>
            <a:pPr lvl="1"/>
            <a:r>
              <a:rPr lang="en-US" sz="1800"/>
              <a:t>Rich filter expressions</a:t>
            </a:r>
          </a:p>
          <a:p>
            <a:pPr lvl="1"/>
            <a:r>
              <a:rPr lang="en-US" sz="1800"/>
              <a:t>Pre-/post-filtering</a:t>
            </a:r>
          </a:p>
          <a:p>
            <a:pPr lvl="2"/>
            <a:r>
              <a:rPr lang="en-US" sz="1400"/>
              <a:t>Pre-filter: great for selective filters, no recall disruption</a:t>
            </a:r>
          </a:p>
          <a:p>
            <a:pPr lvl="2"/>
            <a:r>
              <a:rPr lang="en-US" sz="1400"/>
              <a:t>Post-filter: better for low-selectivity filters,</a:t>
            </a:r>
            <a:br>
              <a:rPr lang="en-US" sz="1400"/>
            </a:br>
            <a:r>
              <a:rPr lang="en-US" sz="1400"/>
              <a:t>but watch for empty results</a:t>
            </a:r>
          </a:p>
          <a:p>
            <a:pPr marL="457200" lvl="2" indent="0">
              <a:buNone/>
            </a:pPr>
            <a:r>
              <a:rPr lang="en-US" sz="1400">
                <a:hlinkClick r:id="rId4"/>
              </a:rPr>
              <a:t>https://</a:t>
            </a:r>
            <a:r>
              <a:rPr lang="en-US" sz="1400" err="1">
                <a:hlinkClick r:id="rId4"/>
              </a:rPr>
              <a:t>learn.microsoft.com</a:t>
            </a:r>
            <a:r>
              <a:rPr lang="en-US" sz="1400">
                <a:hlinkClick r:id="rId4"/>
              </a:rPr>
              <a:t>/azure/search/vector-search-filters</a:t>
            </a:r>
            <a:endParaRPr lang="en-US" sz="1400"/>
          </a:p>
        </p:txBody>
      </p:sp>
      <p:sp>
        <p:nvSpPr>
          <p:cNvPr id="6" name="Content Placeholder 5">
            <a:extLst>
              <a:ext uri="{FF2B5EF4-FFF2-40B4-BE49-F238E27FC236}">
                <a16:creationId xmlns:a16="http://schemas.microsoft.com/office/drawing/2014/main" id="{2E3DE511-F755-E8E3-3A1E-590600AC7990}"/>
              </a:ext>
            </a:extLst>
          </p:cNvPr>
          <p:cNvSpPr txBox="1">
            <a:spLocks/>
          </p:cNvSpPr>
          <p:nvPr/>
        </p:nvSpPr>
        <p:spPr>
          <a:xfrm>
            <a:off x="5977058" y="1435100"/>
            <a:ext cx="5864632" cy="2166744"/>
          </a:xfrm>
          <a:prstGeom prst="rect">
            <a:avLst/>
          </a:prstGeom>
          <a:solidFill>
            <a:srgbClr val="000000"/>
          </a:solidFill>
        </p:spPr>
        <p:txBody>
          <a:bodyPr vert="horz" lIns="91440" tIns="45720" rIns="91440" bIns="45720" rtlCol="0">
            <a:normAutofit/>
          </a:bodyPr>
          <a:lstStyle>
            <a:defPPr>
              <a:defRPr lang="en-US"/>
            </a:defPPr>
            <a:lvl1pPr indent="0" defTabSz="914400">
              <a:lnSpc>
                <a:spcPct val="90000"/>
              </a:lnSpc>
              <a:spcBef>
                <a:spcPts val="0"/>
              </a:spcBef>
              <a:buFont typeface="Arial" panose="020B0604020202020204" pitchFamily="34" charset="0"/>
              <a:buNone/>
              <a:defRPr sz="1400" b="0">
                <a:solidFill>
                  <a:srgbClr val="9CDCFE"/>
                </a:solidFill>
                <a:effectLst/>
                <a:latin typeface="Consolas" panose="020B0609020204030204" pitchFamily="49"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b="0" dirty="0">
                <a:solidFill>
                  <a:srgbClr val="9CDCFE"/>
                </a:solidFill>
                <a:effectLst/>
                <a:latin typeface="Consolas" panose="020B0609020204030204" pitchFamily="49" charset="0"/>
              </a:rPr>
              <a:t>r</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search_client</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search</a:t>
            </a:r>
            <a:r>
              <a:rPr lang="en-US" b="0" dirty="0">
                <a:solidFill>
                  <a:srgbClr val="CCCCCC"/>
                </a:solidFill>
                <a:effectLst/>
                <a:latin typeface="Consolas" panose="020B0609020204030204" pitchFamily="49" charset="0"/>
              </a:rPr>
              <a:t>(</a:t>
            </a:r>
          </a:p>
          <a:p>
            <a:r>
              <a:rPr lang="en-US" b="0" dirty="0">
                <a:solidFill>
                  <a:srgbClr val="4FC1FF"/>
                </a:solidFill>
                <a:effectLst/>
                <a:latin typeface="Consolas" panose="020B0609020204030204" pitchFamily="49" charset="0"/>
              </a:rPr>
              <a:t>        None</a:t>
            </a:r>
            <a:r>
              <a:rPr lang="en-US" b="0" dirty="0">
                <a:solidFill>
                  <a:srgbClr val="CCCCCC"/>
                </a:solidFill>
                <a:effectLst/>
                <a:latin typeface="Consolas" panose="020B0609020204030204" pitchFamily="49" charset="0"/>
              </a:rPr>
              <a:t>, </a:t>
            </a:r>
          </a:p>
          <a:p>
            <a:r>
              <a:rPr lang="en-US" b="0" dirty="0">
                <a:solidFill>
                  <a:srgbClr val="9CDCFE"/>
                </a:solidFill>
                <a:effectLst/>
                <a:latin typeface="Consolas" panose="020B0609020204030204" pitchFamily="49" charset="0"/>
              </a:rPr>
              <a:t>        top</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CCCCCC"/>
                </a:solidFill>
                <a:effectLst/>
                <a:latin typeface="Consolas" panose="020B0609020204030204" pitchFamily="49" charset="0"/>
              </a:rPr>
              <a:t>, </a:t>
            </a:r>
          </a:p>
          <a:p>
            <a:r>
              <a:rPr lang="en-US" b="0" dirty="0">
                <a:solidFill>
                  <a:srgbClr val="9CDCFE"/>
                </a:solidFill>
                <a:effectLst/>
                <a:latin typeface="Consolas" panose="020B0609020204030204" pitchFamily="49" charset="0"/>
              </a:rPr>
              <a:t>        </a:t>
            </a:r>
            <a:r>
              <a:rPr lang="en-US" b="0" dirty="0" err="1">
                <a:solidFill>
                  <a:srgbClr val="9CDCFE"/>
                </a:solidFill>
                <a:effectLst/>
                <a:latin typeface="Consolas" panose="020B0609020204030204" pitchFamily="49" charset="0"/>
              </a:rPr>
              <a:t>vector_queries</a:t>
            </a:r>
            <a:r>
              <a:rPr lang="en-US" b="0" dirty="0">
                <a:solidFill>
                  <a:srgbClr val="D4D4D4"/>
                </a:solidFill>
                <a:effectLst/>
                <a:latin typeface="Consolas" panose="020B0609020204030204" pitchFamily="49" charset="0"/>
              </a:rPr>
              <a:t>=</a:t>
            </a:r>
            <a:r>
              <a:rPr lang="en-US" dirty="0">
                <a:solidFill>
                  <a:srgbClr val="CCCCCC"/>
                </a:solidFill>
              </a:rPr>
              <a:t>[</a:t>
            </a:r>
            <a:r>
              <a:rPr lang="en-US" b="0" dirty="0" err="1">
                <a:solidFill>
                  <a:srgbClr val="4EC9B0"/>
                </a:solidFill>
                <a:effectLst/>
                <a:latin typeface="Consolas" panose="020B0609020204030204" pitchFamily="49" charset="0"/>
              </a:rPr>
              <a:t>VectorizedQuery</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vector</a:t>
            </a:r>
            <a:r>
              <a:rPr lang="en-US" b="0" dirty="0">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query_vector</a:t>
            </a:r>
            <a:r>
              <a:rPr lang="en-US" b="0" dirty="0">
                <a:solidFill>
                  <a:srgbClr val="CCCCCC"/>
                </a:solidFill>
                <a:effectLst/>
                <a:latin typeface="Consolas" panose="020B0609020204030204" pitchFamily="49" charset="0"/>
              </a:rPr>
              <a:t>, </a:t>
            </a:r>
          </a:p>
          <a:p>
            <a:r>
              <a:rPr lang="en-US" dirty="0">
                <a:solidFill>
                  <a:srgbClr val="CCCCCC"/>
                </a:solidFill>
              </a:rPr>
              <a:t>            </a:t>
            </a:r>
            <a:r>
              <a:rPr lang="en-US" b="0" dirty="0" err="1">
                <a:solidFill>
                  <a:srgbClr val="9CDCFE"/>
                </a:solidFill>
                <a:effectLst/>
                <a:latin typeface="Consolas" panose="020B0609020204030204" pitchFamily="49" charset="0"/>
              </a:rPr>
              <a:t>k_nearest_neighbors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CCCCCC"/>
                </a:solidFill>
                <a:effectLst/>
                <a:latin typeface="Consolas" panose="020B0609020204030204" pitchFamily="49" charset="0"/>
              </a:rPr>
              <a:t>, </a:t>
            </a:r>
          </a:p>
          <a:p>
            <a:r>
              <a:rPr lang="en-US" dirty="0">
                <a:solidFill>
                  <a:srgbClr val="CCCCCC"/>
                </a:solidFill>
              </a:rPr>
              <a:t>            </a:t>
            </a:r>
            <a:r>
              <a:rPr lang="en-US" b="0" dirty="0">
                <a:solidFill>
                  <a:srgbClr val="9CDCFE"/>
                </a:solidFill>
                <a:effectLst/>
                <a:latin typeface="Consolas" panose="020B0609020204030204" pitchFamily="49" charset="0"/>
              </a:rPr>
              <a:t>fields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"embedding"</a:t>
            </a:r>
            <a:r>
              <a:rPr lang="en-US" b="0" dirty="0">
                <a:solidFill>
                  <a:srgbClr val="CCCCCC"/>
                </a:solidFill>
                <a:effectLst/>
                <a:latin typeface="Consolas" panose="020B0609020204030204" pitchFamily="49" charset="0"/>
              </a:rPr>
              <a:t>)],</a:t>
            </a:r>
          </a:p>
          <a:p>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vector_filter_mode</a:t>
            </a:r>
            <a:r>
              <a:rPr lang="en-US" b="0" dirty="0">
                <a:solidFill>
                  <a:srgbClr val="D4D4D4"/>
                </a:solidFill>
                <a:effectLst/>
                <a:latin typeface="Consolas" panose="020B0609020204030204" pitchFamily="49" charset="0"/>
              </a:rPr>
              <a:t>=</a:t>
            </a:r>
            <a:r>
              <a:rPr lang="en-US" b="0" dirty="0" err="1">
                <a:solidFill>
                  <a:srgbClr val="4EC9B0"/>
                </a:solidFill>
                <a:effectLst/>
                <a:latin typeface="Consolas" panose="020B0609020204030204" pitchFamily="49" charset="0"/>
              </a:rPr>
              <a:t>VectorFilterMode</a:t>
            </a:r>
            <a:r>
              <a:rPr lang="en-US" b="0" dirty="0" err="1">
                <a:solidFill>
                  <a:srgbClr val="CCCCCC"/>
                </a:solidFill>
                <a:effectLst/>
                <a:latin typeface="Consolas" panose="020B0609020204030204" pitchFamily="49" charset="0"/>
              </a:rPr>
              <a:t>.</a:t>
            </a:r>
            <a:r>
              <a:rPr lang="en-US" b="0" dirty="0" err="1">
                <a:solidFill>
                  <a:srgbClr val="4FC1FF"/>
                </a:solidFill>
                <a:effectLst/>
                <a:latin typeface="Consolas" panose="020B0609020204030204" pitchFamily="49" charset="0"/>
              </a:rPr>
              <a:t>PRE_FILTER</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filter</a:t>
            </a:r>
            <a:r>
              <a:rPr lang="en-US" b="0" dirty="0">
                <a:solidFill>
                  <a:srgbClr val="D4D4D4"/>
                </a:solidFill>
                <a:effectLst/>
                <a:latin typeface="Consolas" panose="020B0609020204030204" pitchFamily="49" charset="0"/>
              </a:rPr>
              <a:t>=</a:t>
            </a:r>
          </a:p>
          <a:p>
            <a:r>
              <a:rPr lang="en-US" dirty="0">
                <a:solidFill>
                  <a:srgbClr val="D4D4D4"/>
                </a:solidFill>
              </a:rPr>
              <a:t>    </a:t>
            </a:r>
            <a:r>
              <a:rPr lang="en-US" b="0" dirty="0">
                <a:solidFill>
                  <a:srgbClr val="CE9178"/>
                </a:solidFill>
                <a:effectLst/>
                <a:latin typeface="Consolas" panose="020B0609020204030204" pitchFamily="49" charset="0"/>
              </a:rPr>
              <a:t>"tag eq 'perks' and created </a:t>
            </a:r>
            <a:r>
              <a:rPr lang="en-US" b="0" dirty="0" err="1">
                <a:solidFill>
                  <a:srgbClr val="CE9178"/>
                </a:solidFill>
                <a:effectLst/>
                <a:latin typeface="Consolas" panose="020B0609020204030204" pitchFamily="49" charset="0"/>
              </a:rPr>
              <a:t>gt</a:t>
            </a:r>
            <a:r>
              <a:rPr lang="en-US" b="0" dirty="0">
                <a:solidFill>
                  <a:srgbClr val="CE9178"/>
                </a:solidFill>
                <a:effectLst/>
                <a:latin typeface="Consolas" panose="020B0609020204030204" pitchFamily="49" charset="0"/>
              </a:rPr>
              <a:t> 2023-11-15T00:00:00Z"</a:t>
            </a:r>
            <a:r>
              <a:rPr lang="en-US" b="0" dirty="0">
                <a:solidFill>
                  <a:srgbClr val="CCCCCC"/>
                </a:solidFill>
                <a:effectLst/>
                <a:latin typeface="Consolas" panose="020B0609020204030204" pitchFamily="49" charset="0"/>
              </a:rPr>
              <a:t>)</a:t>
            </a:r>
            <a:endParaRPr lang="en-US" dirty="0">
              <a:solidFill>
                <a:srgbClr val="CCCCCC"/>
              </a:solidFill>
            </a:endParaRPr>
          </a:p>
        </p:txBody>
      </p:sp>
      <p:sp>
        <p:nvSpPr>
          <p:cNvPr id="7" name="Content Placeholder 5">
            <a:extLst>
              <a:ext uri="{FF2B5EF4-FFF2-40B4-BE49-F238E27FC236}">
                <a16:creationId xmlns:a16="http://schemas.microsoft.com/office/drawing/2014/main" id="{853DA80C-4DB7-1346-4B98-B5AA11E3C225}"/>
              </a:ext>
            </a:extLst>
          </p:cNvPr>
          <p:cNvSpPr txBox="1">
            <a:spLocks/>
          </p:cNvSpPr>
          <p:nvPr/>
        </p:nvSpPr>
        <p:spPr>
          <a:xfrm>
            <a:off x="5977058" y="4432014"/>
            <a:ext cx="5864632" cy="2166744"/>
          </a:xfrm>
          <a:prstGeom prst="rect">
            <a:avLst/>
          </a:prstGeom>
          <a:solidFill>
            <a:srgbClr val="000000"/>
          </a:solidFill>
        </p:spPr>
        <p:txBody>
          <a:bodyPr vert="horz" lIns="91440" tIns="45720" rIns="91440" bIns="45720" rtlCol="0">
            <a:normAutofit lnSpcReduction="10000"/>
          </a:bodyPr>
          <a:lstStyle>
            <a:defPPr>
              <a:defRPr lang="en-US"/>
            </a:defPPr>
            <a:lvl1pPr indent="0" defTabSz="914400">
              <a:lnSpc>
                <a:spcPct val="90000"/>
              </a:lnSpc>
              <a:spcBef>
                <a:spcPts val="0"/>
              </a:spcBef>
              <a:buFont typeface="Arial" panose="020B0604020202020204" pitchFamily="34" charset="0"/>
              <a:buNone/>
              <a:defRPr sz="1400" b="0">
                <a:solidFill>
                  <a:srgbClr val="9CDCFE"/>
                </a:solidFill>
                <a:effectLst/>
                <a:latin typeface="Consolas" panose="020B0609020204030204" pitchFamily="49"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b="0" dirty="0">
                <a:solidFill>
                  <a:srgbClr val="9CDCFE"/>
                </a:solidFill>
                <a:effectLst/>
                <a:latin typeface="Consolas" panose="020B0609020204030204" pitchFamily="49" charset="0"/>
              </a:rPr>
              <a:t>r</a:t>
            </a:r>
            <a:r>
              <a:rPr lang="en-US" b="0" dirty="0">
                <a:solidFill>
                  <a:srgbClr val="CCCCCC"/>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 </a:t>
            </a:r>
            <a:r>
              <a:rPr lang="en-US" b="0" dirty="0" err="1">
                <a:solidFill>
                  <a:srgbClr val="9CDCFE"/>
                </a:solidFill>
                <a:effectLst/>
                <a:latin typeface="Consolas" panose="020B0609020204030204" pitchFamily="49" charset="0"/>
              </a:rPr>
              <a:t>search_client</a:t>
            </a:r>
            <a:r>
              <a:rPr lang="en-US" b="0" dirty="0" err="1">
                <a:solidFill>
                  <a:srgbClr val="CCCCCC"/>
                </a:solidFill>
                <a:effectLst/>
                <a:latin typeface="Consolas" panose="020B0609020204030204" pitchFamily="49" charset="0"/>
              </a:rPr>
              <a:t>.</a:t>
            </a:r>
            <a:r>
              <a:rPr lang="en-US" b="0" dirty="0" err="1">
                <a:solidFill>
                  <a:srgbClr val="DCDCAA"/>
                </a:solidFill>
                <a:effectLst/>
                <a:latin typeface="Consolas" panose="020B0609020204030204" pitchFamily="49" charset="0"/>
              </a:rPr>
              <a:t>search</a:t>
            </a:r>
            <a:r>
              <a:rPr lang="en-US" b="0" dirty="0">
                <a:solidFill>
                  <a:srgbClr val="CCCCCC"/>
                </a:solidFill>
                <a:effectLst/>
                <a:latin typeface="Consolas" panose="020B0609020204030204" pitchFamily="49" charset="0"/>
              </a:rPr>
              <a:t>(</a:t>
            </a:r>
          </a:p>
          <a:p>
            <a:r>
              <a:rPr lang="en-US" b="0" dirty="0">
                <a:solidFill>
                  <a:srgbClr val="4FC1FF"/>
                </a:solidFill>
                <a:effectLst/>
                <a:latin typeface="Consolas" panose="020B0609020204030204" pitchFamily="49" charset="0"/>
              </a:rPr>
              <a:t>        None</a:t>
            </a:r>
            <a:r>
              <a:rPr lang="en-US" b="0" dirty="0">
                <a:solidFill>
                  <a:srgbClr val="CCCCCC"/>
                </a:solidFill>
                <a:effectLst/>
                <a:latin typeface="Consolas" panose="020B0609020204030204" pitchFamily="49" charset="0"/>
              </a:rPr>
              <a:t>, </a:t>
            </a:r>
          </a:p>
          <a:p>
            <a:r>
              <a:rPr lang="en-US" b="0" dirty="0">
                <a:solidFill>
                  <a:srgbClr val="9CDCFE"/>
                </a:solidFill>
                <a:effectLst/>
                <a:latin typeface="Consolas" panose="020B0609020204030204" pitchFamily="49" charset="0"/>
              </a:rPr>
              <a:t>        top</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CCCCCC"/>
                </a:solidFill>
                <a:effectLst/>
                <a:latin typeface="Consolas" panose="020B0609020204030204" pitchFamily="49" charset="0"/>
              </a:rPr>
              <a:t>, </a:t>
            </a:r>
          </a:p>
          <a:p>
            <a:r>
              <a:rPr lang="en-US" b="0" dirty="0">
                <a:solidFill>
                  <a:srgbClr val="9CDCFE"/>
                </a:solidFill>
                <a:effectLst/>
                <a:latin typeface="Consolas" panose="020B0609020204030204" pitchFamily="49" charset="0"/>
              </a:rPr>
              <a:t>        </a:t>
            </a:r>
            <a:r>
              <a:rPr lang="en-US" b="0" dirty="0" err="1">
                <a:solidFill>
                  <a:srgbClr val="9CDCFE"/>
                </a:solidFill>
                <a:effectLst/>
                <a:latin typeface="Consolas" panose="020B0609020204030204" pitchFamily="49" charset="0"/>
              </a:rPr>
              <a:t>vector_queries</a:t>
            </a:r>
            <a:r>
              <a:rPr lang="en-US" b="0" dirty="0">
                <a:solidFill>
                  <a:srgbClr val="D4D4D4"/>
                </a:solidFill>
                <a:effectLst/>
                <a:latin typeface="Consolas" panose="020B0609020204030204" pitchFamily="49" charset="0"/>
              </a:rPr>
              <a:t>=</a:t>
            </a:r>
            <a:r>
              <a:rPr lang="en-US" b="0" dirty="0">
                <a:solidFill>
                  <a:srgbClr val="CCCCCC"/>
                </a:solidFill>
                <a:effectLst/>
                <a:latin typeface="Consolas" panose="020B0609020204030204" pitchFamily="49" charset="0"/>
              </a:rPr>
              <a:t>[</a:t>
            </a:r>
          </a:p>
          <a:p>
            <a:r>
              <a:rPr lang="en-US" dirty="0">
                <a:solidFill>
                  <a:srgbClr val="CCCCCC"/>
                </a:solidFill>
              </a:rPr>
              <a:t>	</a:t>
            </a:r>
            <a:r>
              <a:rPr lang="en-US" b="0" dirty="0" err="1">
                <a:solidFill>
                  <a:srgbClr val="4EC9B0"/>
                </a:solidFill>
                <a:effectLst/>
                <a:latin typeface="Consolas" panose="020B0609020204030204" pitchFamily="49" charset="0"/>
              </a:rPr>
              <a:t>VectorizedQuery</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vector</a:t>
            </a:r>
            <a:r>
              <a:rPr lang="en-US" b="0" dirty="0">
                <a:solidFill>
                  <a:srgbClr val="D4D4D4"/>
                </a:solidFill>
                <a:effectLst/>
                <a:latin typeface="Consolas" panose="020B0609020204030204" pitchFamily="49" charset="0"/>
              </a:rPr>
              <a:t>=</a:t>
            </a:r>
            <a:r>
              <a:rPr lang="en-US" dirty="0"/>
              <a:t>query1, </a:t>
            </a:r>
            <a:r>
              <a:rPr lang="en-US" b="0" dirty="0">
                <a:solidFill>
                  <a:srgbClr val="9CDCFE"/>
                </a:solidFill>
                <a:effectLst/>
                <a:latin typeface="Consolas" panose="020B0609020204030204" pitchFamily="49" charset="0"/>
              </a:rPr>
              <a:t>fields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dirty="0" err="1">
                <a:solidFill>
                  <a:srgbClr val="CE9178"/>
                </a:solidFill>
              </a:rPr>
              <a:t>body</a:t>
            </a:r>
            <a:r>
              <a:rPr lang="en-US" b="0" dirty="0" err="1">
                <a:solidFill>
                  <a:srgbClr val="CE9178"/>
                </a:solidFill>
                <a:effectLst/>
                <a:latin typeface="Consolas" panose="020B0609020204030204" pitchFamily="49" charset="0"/>
              </a:rPr>
              <a:t>_vector</a:t>
            </a:r>
            <a:r>
              <a:rPr lang="en-US" b="0" dirty="0">
                <a:solidFill>
                  <a:srgbClr val="CE9178"/>
                </a:solidFill>
                <a:effectLst/>
                <a:latin typeface="Consolas" panose="020B0609020204030204" pitchFamily="49" charset="0"/>
              </a:rPr>
              <a:t>"</a:t>
            </a:r>
            <a:r>
              <a:rPr lang="en-US" dirty="0">
                <a:solidFill>
                  <a:srgbClr val="CCCCCC"/>
                </a:solidFill>
              </a:rPr>
              <a:t>,</a:t>
            </a:r>
            <a:endParaRPr lang="en-US" b="0" dirty="0">
              <a:solidFill>
                <a:srgbClr val="CCCCCC"/>
              </a:solidFill>
              <a:effectLst/>
              <a:latin typeface="Consolas" panose="020B0609020204030204" pitchFamily="49" charset="0"/>
            </a:endParaRPr>
          </a:p>
          <a:p>
            <a:r>
              <a:rPr lang="en-US" dirty="0">
                <a:solidFill>
                  <a:srgbClr val="CCCCCC"/>
                </a:solidFill>
              </a:rPr>
              <a:t>             </a:t>
            </a:r>
            <a:r>
              <a:rPr lang="en-US" b="0" dirty="0" err="1">
                <a:solidFill>
                  <a:srgbClr val="9CDCFE"/>
                </a:solidFill>
                <a:effectLst/>
                <a:latin typeface="Consolas" panose="020B0609020204030204" pitchFamily="49" charset="0"/>
              </a:rPr>
              <a:t>k_nearest_neighbors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CCCCCC"/>
                </a:solidFill>
                <a:effectLst/>
                <a:latin typeface="Consolas" panose="020B0609020204030204" pitchFamily="49" charset="0"/>
              </a:rPr>
              <a:t>,),</a:t>
            </a:r>
          </a:p>
          <a:p>
            <a:r>
              <a:rPr lang="en-US" dirty="0">
                <a:solidFill>
                  <a:srgbClr val="CCCCCC"/>
                </a:solidFill>
              </a:rPr>
              <a:t>	</a:t>
            </a:r>
            <a:r>
              <a:rPr lang="en-US" b="0" dirty="0" err="1">
                <a:solidFill>
                  <a:srgbClr val="4EC9B0"/>
                </a:solidFill>
                <a:effectLst/>
                <a:latin typeface="Consolas" panose="020B0609020204030204" pitchFamily="49" charset="0"/>
              </a:rPr>
              <a:t>VectorizedQuery</a:t>
            </a:r>
            <a:r>
              <a:rPr lang="en-US" b="0" dirty="0">
                <a:solidFill>
                  <a:srgbClr val="CCCCCC"/>
                </a:solidFill>
                <a:effectLst/>
                <a:latin typeface="Consolas" panose="020B0609020204030204" pitchFamily="49" charset="0"/>
              </a:rPr>
              <a:t>(</a:t>
            </a:r>
          </a:p>
          <a:p>
            <a:r>
              <a:rPr lang="en-US" b="0" dirty="0">
                <a:solidFill>
                  <a:srgbClr val="9CDCFE"/>
                </a:solidFill>
                <a:effectLst/>
                <a:latin typeface="Consolas" panose="020B0609020204030204" pitchFamily="49" charset="0"/>
              </a:rPr>
              <a:t>             vector</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query2</a:t>
            </a:r>
            <a:r>
              <a:rPr lang="en-US" b="0" dirty="0">
                <a:solidFill>
                  <a:srgbClr val="CCCCCC"/>
                </a:solidFill>
                <a:effectLst/>
                <a:latin typeface="Consolas" panose="020B0609020204030204" pitchFamily="49" charset="0"/>
              </a:rPr>
              <a:t>, </a:t>
            </a:r>
            <a:r>
              <a:rPr lang="en-US" b="0" dirty="0">
                <a:solidFill>
                  <a:srgbClr val="9CDCFE"/>
                </a:solidFill>
                <a:effectLst/>
                <a:latin typeface="Consolas" panose="020B0609020204030204" pitchFamily="49" charset="0"/>
              </a:rPr>
              <a:t>fields</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title_vector</a:t>
            </a:r>
            <a:r>
              <a:rPr lang="en-US" b="0" dirty="0">
                <a:solidFill>
                  <a:srgbClr val="CE9178"/>
                </a:solidFill>
                <a:effectLst/>
                <a:latin typeface="Consolas" panose="020B0609020204030204" pitchFamily="49" charset="0"/>
              </a:rPr>
              <a:t>",</a:t>
            </a:r>
          </a:p>
          <a:p>
            <a:r>
              <a:rPr lang="en-US" dirty="0">
                <a:solidFill>
                  <a:srgbClr val="CE9178"/>
                </a:solidFill>
              </a:rPr>
              <a:t>             </a:t>
            </a:r>
            <a:r>
              <a:rPr lang="en-US" b="0" dirty="0" err="1">
                <a:solidFill>
                  <a:srgbClr val="9CDCFE"/>
                </a:solidFill>
                <a:effectLst/>
                <a:latin typeface="Consolas" panose="020B0609020204030204" pitchFamily="49" charset="0"/>
              </a:rPr>
              <a:t>k_nearest_neighbors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5</a:t>
            </a:r>
            <a:r>
              <a:rPr lang="en-US" b="0" dirty="0">
                <a:solidFill>
                  <a:srgbClr val="CCCCCC"/>
                </a:solidFill>
                <a:effectLst/>
                <a:latin typeface="Consolas" panose="020B0609020204030204" pitchFamily="49" charset="0"/>
              </a:rPr>
              <a:t>,)</a:t>
            </a:r>
          </a:p>
          <a:p>
            <a:r>
              <a:rPr lang="en-US" dirty="0">
                <a:solidFill>
                  <a:srgbClr val="CCCCCC"/>
                </a:solidFill>
              </a:rPr>
              <a:t>        </a:t>
            </a:r>
            <a:r>
              <a:rPr lang="en-US" b="0" dirty="0">
                <a:solidFill>
                  <a:srgbClr val="CCCCCC"/>
                </a:solidFill>
                <a:effectLst/>
                <a:latin typeface="Consolas" panose="020B0609020204030204" pitchFamily="49" charset="0"/>
              </a:rPr>
              <a:t>])</a:t>
            </a:r>
            <a:endParaRPr lang="en-US" dirty="0">
              <a:solidFill>
                <a:srgbClr val="CCCCCC"/>
              </a:solidFill>
            </a:endParaRPr>
          </a:p>
        </p:txBody>
      </p:sp>
      <p:sp>
        <p:nvSpPr>
          <p:cNvPr id="8" name="Content Placeholder 2">
            <a:extLst>
              <a:ext uri="{FF2B5EF4-FFF2-40B4-BE49-F238E27FC236}">
                <a16:creationId xmlns:a16="http://schemas.microsoft.com/office/drawing/2014/main" id="{8DFEF3FF-F911-548D-4D93-D00536E953B3}"/>
              </a:ext>
            </a:extLst>
          </p:cNvPr>
          <p:cNvSpPr txBox="1">
            <a:spLocks/>
          </p:cNvSpPr>
          <p:nvPr/>
        </p:nvSpPr>
        <p:spPr>
          <a:xfrm>
            <a:off x="588262" y="4432014"/>
            <a:ext cx="5507737" cy="130497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dirty="0">
                <a:latin typeface="+mj-lt"/>
              </a:rPr>
              <a:t>Multi-vector scenarios</a:t>
            </a:r>
          </a:p>
          <a:p>
            <a:pPr lvl="1"/>
            <a:r>
              <a:rPr lang="en-US" sz="1800" dirty="0"/>
              <a:t>Multiple vector fields per document</a:t>
            </a:r>
          </a:p>
          <a:p>
            <a:pPr lvl="1"/>
            <a:r>
              <a:rPr lang="en-US" sz="1800" dirty="0"/>
              <a:t>Multi-vector queries</a:t>
            </a:r>
          </a:p>
          <a:p>
            <a:pPr lvl="1"/>
            <a:r>
              <a:rPr lang="en-US" sz="1800" dirty="0"/>
              <a:t>Can mix and match as needed</a:t>
            </a:r>
          </a:p>
        </p:txBody>
      </p:sp>
    </p:spTree>
    <p:extLst>
      <p:ext uri="{BB962C8B-B14F-4D97-AF65-F5344CB8AC3E}">
        <p14:creationId xmlns:p14="http://schemas.microsoft.com/office/powerpoint/2010/main" val="2183790608"/>
      </p:ext>
    </p:extLst>
  </p:cSld>
  <p:clrMapOvr>
    <a:masterClrMapping/>
  </p:clrMapOvr>
  <p:transition>
    <p:fade/>
  </p:transition>
  <p:extLst>
    <p:ext uri="{6950BFC3-D8DA-4A85-94F7-54DA5524770B}">
      <p188:commentRel xmlns:p188="http://schemas.microsoft.com/office/powerpoint/2018/8/main" r:id="rId3"/>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FA11E-4562-982B-1ECD-62D78A278662}"/>
              </a:ext>
            </a:extLst>
          </p:cNvPr>
          <p:cNvSpPr>
            <a:spLocks noGrp="1"/>
          </p:cNvSpPr>
          <p:nvPr>
            <p:ph type="title"/>
          </p:nvPr>
        </p:nvSpPr>
        <p:spPr/>
        <p:txBody>
          <a:bodyPr/>
          <a:lstStyle/>
          <a:p>
            <a:pPr algn="ctr"/>
            <a:r>
              <a:rPr lang="en-US" dirty="0"/>
              <a:t>Enterprise ready vector database</a:t>
            </a:r>
          </a:p>
        </p:txBody>
      </p:sp>
      <p:sp>
        <p:nvSpPr>
          <p:cNvPr id="8" name="Rounded Rectangle 1">
            <a:extLst>
              <a:ext uri="{FF2B5EF4-FFF2-40B4-BE49-F238E27FC236}">
                <a16:creationId xmlns:a16="http://schemas.microsoft.com/office/drawing/2014/main" id="{63D3A239-5387-8837-1980-66C496C774F1}"/>
              </a:ext>
              <a:ext uri="{C183D7F6-B498-43B3-948B-1728B52AA6E4}">
                <adec:decorative xmlns:adec="http://schemas.microsoft.com/office/drawing/2017/decorative" val="1"/>
              </a:ext>
            </a:extLst>
          </p:cNvPr>
          <p:cNvSpPr/>
          <p:nvPr/>
        </p:nvSpPr>
        <p:spPr bwMode="auto">
          <a:xfrm>
            <a:off x="831798" y="1434031"/>
            <a:ext cx="10891016" cy="975126"/>
          </a:xfrm>
          <a:prstGeom prst="roundRect">
            <a:avLst>
              <a:gd name="adj" fmla="val 7154"/>
            </a:avLst>
          </a:pr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6" name="Graphic 5" descr="Lock">
            <a:extLst>
              <a:ext uri="{FF2B5EF4-FFF2-40B4-BE49-F238E27FC236}">
                <a16:creationId xmlns:a16="http://schemas.microsoft.com/office/drawing/2014/main" id="{4AFF5AC9-7014-C616-24EE-447494CAE8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9947" y="1585173"/>
            <a:ext cx="629963" cy="629963"/>
          </a:xfrm>
          <a:prstGeom prst="rect">
            <a:avLst/>
          </a:prstGeom>
          <a:effectLst>
            <a:outerShdw blurRad="63500" dist="127000" dir="2700000" algn="tl" rotWithShape="0">
              <a:srgbClr val="454142">
                <a:alpha val="20000"/>
              </a:srgbClr>
            </a:outerShdw>
          </a:effectLst>
        </p:spPr>
      </p:pic>
      <p:sp>
        <p:nvSpPr>
          <p:cNvPr id="4" name="TextBox 3">
            <a:extLst>
              <a:ext uri="{FF2B5EF4-FFF2-40B4-BE49-F238E27FC236}">
                <a16:creationId xmlns:a16="http://schemas.microsoft.com/office/drawing/2014/main" id="{E44C3528-653A-7928-72F3-29C7D4218291}"/>
              </a:ext>
            </a:extLst>
          </p:cNvPr>
          <p:cNvSpPr txBox="1"/>
          <p:nvPr/>
        </p:nvSpPr>
        <p:spPr>
          <a:xfrm>
            <a:off x="2185877" y="1767705"/>
            <a:ext cx="1943481" cy="307777"/>
          </a:xfrm>
          <a:prstGeom prst="rect">
            <a:avLst/>
          </a:prstGeom>
          <a:noFill/>
        </p:spPr>
        <p:txBody>
          <a:bodyPr wrap="none" lIns="0" tIns="0" rIns="0" bIns="0" rtlCol="0">
            <a:spAutoFit/>
          </a:bodyPr>
          <a:lstStyle/>
          <a:p>
            <a:pPr algn="l"/>
            <a:r>
              <a:rPr lang="en-US" sz="2000" b="1">
                <a:solidFill>
                  <a:sysClr val="windowText" lastClr="000000"/>
                </a:solidFill>
              </a:rPr>
              <a:t>Data Encryption</a:t>
            </a:r>
          </a:p>
        </p:txBody>
      </p:sp>
      <p:sp>
        <p:nvSpPr>
          <p:cNvPr id="5" name="TextBox 4">
            <a:extLst>
              <a:ext uri="{FF2B5EF4-FFF2-40B4-BE49-F238E27FC236}">
                <a16:creationId xmlns:a16="http://schemas.microsoft.com/office/drawing/2014/main" id="{FE8AC8AB-0582-8F5A-205D-3951F02CA6D7}"/>
              </a:ext>
            </a:extLst>
          </p:cNvPr>
          <p:cNvSpPr txBox="1"/>
          <p:nvPr/>
        </p:nvSpPr>
        <p:spPr>
          <a:xfrm>
            <a:off x="5945720" y="1613817"/>
            <a:ext cx="5502215" cy="615553"/>
          </a:xfrm>
          <a:prstGeom prst="rect">
            <a:avLst/>
          </a:prstGeom>
          <a:noFill/>
        </p:spPr>
        <p:txBody>
          <a:bodyPr wrap="square" lIns="0" tIns="0" rIns="0" bIns="0" rtlCol="0" anchor="ctr">
            <a:spAutoFit/>
          </a:bodyPr>
          <a:lstStyle/>
          <a:p>
            <a:pPr algn="l"/>
            <a:r>
              <a:rPr lang="en-US" sz="2000">
                <a:solidFill>
                  <a:sysClr val="windowText" lastClr="000000"/>
                </a:solidFill>
              </a:rPr>
              <a:t>Including option for customer-managed encryption keys</a:t>
            </a:r>
          </a:p>
        </p:txBody>
      </p:sp>
      <p:sp>
        <p:nvSpPr>
          <p:cNvPr id="9" name="Rounded Rectangle 1">
            <a:extLst>
              <a:ext uri="{FF2B5EF4-FFF2-40B4-BE49-F238E27FC236}">
                <a16:creationId xmlns:a16="http://schemas.microsoft.com/office/drawing/2014/main" id="{3CD56B4D-EF72-9C9A-1ED4-6AFBE4153745}"/>
              </a:ext>
              <a:ext uri="{C183D7F6-B498-43B3-948B-1728B52AA6E4}">
                <adec:decorative xmlns:adec="http://schemas.microsoft.com/office/drawing/2017/decorative" val="1"/>
              </a:ext>
            </a:extLst>
          </p:cNvPr>
          <p:cNvSpPr/>
          <p:nvPr/>
        </p:nvSpPr>
        <p:spPr bwMode="auto">
          <a:xfrm>
            <a:off x="831798" y="2719855"/>
            <a:ext cx="10891016" cy="975126"/>
          </a:xfrm>
          <a:prstGeom prst="roundRect">
            <a:avLst>
              <a:gd name="adj" fmla="val 7154"/>
            </a:avLst>
          </a:pr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12" name="Graphic 77" descr="User">
            <a:extLst>
              <a:ext uri="{FF2B5EF4-FFF2-40B4-BE49-F238E27FC236}">
                <a16:creationId xmlns:a16="http://schemas.microsoft.com/office/drawing/2014/main" id="{4E617CC2-3774-8842-C469-879BAC7720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9947" y="2870997"/>
            <a:ext cx="629963" cy="629963"/>
          </a:xfrm>
          <a:prstGeom prst="rect">
            <a:avLst/>
          </a:prstGeom>
          <a:effectLst>
            <a:outerShdw blurRad="63500" dist="127000" dir="2700000" algn="tl" rotWithShape="0">
              <a:srgbClr val="454142">
                <a:alpha val="20000"/>
              </a:srgbClr>
            </a:outerShdw>
          </a:effectLst>
        </p:spPr>
      </p:pic>
      <p:sp>
        <p:nvSpPr>
          <p:cNvPr id="13" name="TextBox 12">
            <a:extLst>
              <a:ext uri="{FF2B5EF4-FFF2-40B4-BE49-F238E27FC236}">
                <a16:creationId xmlns:a16="http://schemas.microsoft.com/office/drawing/2014/main" id="{BAFF8EED-D53F-178F-A665-0D331CD74FAA}"/>
              </a:ext>
            </a:extLst>
          </p:cNvPr>
          <p:cNvSpPr txBox="1"/>
          <p:nvPr/>
        </p:nvSpPr>
        <p:spPr>
          <a:xfrm>
            <a:off x="2185877" y="3053529"/>
            <a:ext cx="2675989" cy="307777"/>
          </a:xfrm>
          <a:prstGeom prst="rect">
            <a:avLst/>
          </a:prstGeom>
          <a:noFill/>
        </p:spPr>
        <p:txBody>
          <a:bodyPr wrap="none" lIns="0" tIns="0" rIns="0" bIns="0" rtlCol="0">
            <a:spAutoFit/>
          </a:bodyPr>
          <a:lstStyle/>
          <a:p>
            <a:pPr algn="l"/>
            <a:r>
              <a:rPr lang="en-US" sz="2000" b="1">
                <a:solidFill>
                  <a:sysClr val="windowText" lastClr="000000"/>
                </a:solidFill>
              </a:rPr>
              <a:t>Secure Authentication</a:t>
            </a:r>
          </a:p>
        </p:txBody>
      </p:sp>
      <p:sp>
        <p:nvSpPr>
          <p:cNvPr id="14" name="TextBox 13">
            <a:extLst>
              <a:ext uri="{FF2B5EF4-FFF2-40B4-BE49-F238E27FC236}">
                <a16:creationId xmlns:a16="http://schemas.microsoft.com/office/drawing/2014/main" id="{1495B0A3-D6DB-4124-6AC3-56CB2450A5F2}"/>
              </a:ext>
            </a:extLst>
          </p:cNvPr>
          <p:cNvSpPr txBox="1"/>
          <p:nvPr/>
        </p:nvSpPr>
        <p:spPr>
          <a:xfrm>
            <a:off x="5945720" y="3053529"/>
            <a:ext cx="5502215" cy="307777"/>
          </a:xfrm>
          <a:prstGeom prst="rect">
            <a:avLst/>
          </a:prstGeom>
          <a:noFill/>
        </p:spPr>
        <p:txBody>
          <a:bodyPr wrap="square" lIns="0" tIns="0" rIns="0" bIns="0" rtlCol="0" anchor="ctr">
            <a:spAutoFit/>
          </a:bodyPr>
          <a:lstStyle/>
          <a:p>
            <a:pPr algn="l"/>
            <a:r>
              <a:rPr lang="en-US" sz="2000">
                <a:solidFill>
                  <a:sysClr val="windowText" lastClr="000000"/>
                </a:solidFill>
              </a:rPr>
              <a:t>Managed identity and RBAC support</a:t>
            </a:r>
          </a:p>
        </p:txBody>
      </p:sp>
      <p:sp>
        <p:nvSpPr>
          <p:cNvPr id="10" name="Rounded Rectangle 1">
            <a:extLst>
              <a:ext uri="{FF2B5EF4-FFF2-40B4-BE49-F238E27FC236}">
                <a16:creationId xmlns:a16="http://schemas.microsoft.com/office/drawing/2014/main" id="{0255A421-7B67-78DD-EE7E-D99AE2B2E1CA}"/>
              </a:ext>
              <a:ext uri="{C183D7F6-B498-43B3-948B-1728B52AA6E4}">
                <adec:decorative xmlns:adec="http://schemas.microsoft.com/office/drawing/2017/decorative" val="1"/>
              </a:ext>
            </a:extLst>
          </p:cNvPr>
          <p:cNvSpPr/>
          <p:nvPr/>
        </p:nvSpPr>
        <p:spPr bwMode="auto">
          <a:xfrm>
            <a:off x="831798" y="4005679"/>
            <a:ext cx="10891016" cy="975126"/>
          </a:xfrm>
          <a:prstGeom prst="roundRect">
            <a:avLst>
              <a:gd name="adj" fmla="val 7154"/>
            </a:avLst>
          </a:pr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15" name="Graphic 14" descr="Network diagram with solid fill">
            <a:extLst>
              <a:ext uri="{FF2B5EF4-FFF2-40B4-BE49-F238E27FC236}">
                <a16:creationId xmlns:a16="http://schemas.microsoft.com/office/drawing/2014/main" id="{77F66ACD-714C-CEFB-CF5F-013C6E91040C}"/>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169947" y="4133845"/>
            <a:ext cx="629963" cy="629963"/>
          </a:xfrm>
          <a:prstGeom prst="rect">
            <a:avLst/>
          </a:prstGeom>
          <a:effectLst>
            <a:outerShdw blurRad="63500" dist="127000" dir="2700000" algn="tl" rotWithShape="0">
              <a:srgbClr val="454142">
                <a:alpha val="20000"/>
              </a:srgbClr>
            </a:outerShdw>
          </a:effectLst>
        </p:spPr>
      </p:pic>
      <p:sp>
        <p:nvSpPr>
          <p:cNvPr id="16" name="TextBox 15">
            <a:extLst>
              <a:ext uri="{FF2B5EF4-FFF2-40B4-BE49-F238E27FC236}">
                <a16:creationId xmlns:a16="http://schemas.microsoft.com/office/drawing/2014/main" id="{6F7AE05C-B078-8668-E36F-A8B848543BB8}"/>
              </a:ext>
            </a:extLst>
          </p:cNvPr>
          <p:cNvSpPr txBox="1"/>
          <p:nvPr/>
        </p:nvSpPr>
        <p:spPr>
          <a:xfrm>
            <a:off x="2185877" y="4316377"/>
            <a:ext cx="2162772" cy="307777"/>
          </a:xfrm>
          <a:prstGeom prst="rect">
            <a:avLst/>
          </a:prstGeom>
          <a:noFill/>
        </p:spPr>
        <p:txBody>
          <a:bodyPr wrap="none" lIns="0" tIns="0" rIns="0" bIns="0" rtlCol="0">
            <a:spAutoFit/>
          </a:bodyPr>
          <a:lstStyle/>
          <a:p>
            <a:pPr algn="l"/>
            <a:r>
              <a:rPr lang="en-US" sz="2000" b="1">
                <a:solidFill>
                  <a:sysClr val="windowText" lastClr="000000"/>
                </a:solidFill>
              </a:rPr>
              <a:t>Network Isolation</a:t>
            </a:r>
          </a:p>
        </p:txBody>
      </p:sp>
      <p:sp>
        <p:nvSpPr>
          <p:cNvPr id="17" name="TextBox 16">
            <a:extLst>
              <a:ext uri="{FF2B5EF4-FFF2-40B4-BE49-F238E27FC236}">
                <a16:creationId xmlns:a16="http://schemas.microsoft.com/office/drawing/2014/main" id="{9CBA268C-A7FC-CAFC-B20E-D69B2D734224}"/>
              </a:ext>
            </a:extLst>
          </p:cNvPr>
          <p:cNvSpPr txBox="1"/>
          <p:nvPr/>
        </p:nvSpPr>
        <p:spPr>
          <a:xfrm>
            <a:off x="5945720" y="4316377"/>
            <a:ext cx="5502215" cy="307777"/>
          </a:xfrm>
          <a:prstGeom prst="rect">
            <a:avLst/>
          </a:prstGeom>
          <a:noFill/>
        </p:spPr>
        <p:txBody>
          <a:bodyPr wrap="square" lIns="0" tIns="0" rIns="0" bIns="0" rtlCol="0" anchor="ctr">
            <a:spAutoFit/>
          </a:bodyPr>
          <a:lstStyle/>
          <a:p>
            <a:pPr algn="l"/>
            <a:r>
              <a:rPr lang="en-US" sz="2000">
                <a:solidFill>
                  <a:sysClr val="windowText" lastClr="000000"/>
                </a:solidFill>
              </a:rPr>
              <a:t>Private endpoints, virtual networks</a:t>
            </a:r>
          </a:p>
        </p:txBody>
      </p:sp>
      <p:sp>
        <p:nvSpPr>
          <p:cNvPr id="11" name="Rounded Rectangle 1">
            <a:extLst>
              <a:ext uri="{FF2B5EF4-FFF2-40B4-BE49-F238E27FC236}">
                <a16:creationId xmlns:a16="http://schemas.microsoft.com/office/drawing/2014/main" id="{605A12E9-D5A7-7B57-75CA-57DF5C84105E}"/>
              </a:ext>
              <a:ext uri="{C183D7F6-B498-43B3-948B-1728B52AA6E4}">
                <adec:decorative xmlns:adec="http://schemas.microsoft.com/office/drawing/2017/decorative" val="1"/>
              </a:ext>
            </a:extLst>
          </p:cNvPr>
          <p:cNvSpPr/>
          <p:nvPr/>
        </p:nvSpPr>
        <p:spPr bwMode="auto">
          <a:xfrm>
            <a:off x="831798" y="5291503"/>
            <a:ext cx="10891016" cy="975126"/>
          </a:xfrm>
          <a:prstGeom prst="roundRect">
            <a:avLst>
              <a:gd name="adj" fmla="val 7154"/>
            </a:avLst>
          </a:pr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18" name="Graphic 17" descr="Diploma with solid fill">
            <a:extLst>
              <a:ext uri="{FF2B5EF4-FFF2-40B4-BE49-F238E27FC236}">
                <a16:creationId xmlns:a16="http://schemas.microsoft.com/office/drawing/2014/main" id="{43B9BF25-D340-01C8-3494-154E40F59C38}"/>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69947" y="5430440"/>
            <a:ext cx="629963" cy="629963"/>
          </a:xfrm>
          <a:prstGeom prst="rect">
            <a:avLst/>
          </a:prstGeom>
          <a:effectLst>
            <a:outerShdw blurRad="63500" dist="127000" dir="2700000" algn="tl" rotWithShape="0">
              <a:srgbClr val="454142">
                <a:alpha val="20000"/>
              </a:srgbClr>
            </a:outerShdw>
          </a:effectLst>
        </p:spPr>
      </p:pic>
      <p:sp>
        <p:nvSpPr>
          <p:cNvPr id="19" name="TextBox 18">
            <a:extLst>
              <a:ext uri="{FF2B5EF4-FFF2-40B4-BE49-F238E27FC236}">
                <a16:creationId xmlns:a16="http://schemas.microsoft.com/office/drawing/2014/main" id="{F2798701-DBBD-E5E3-D4AF-0FDA4974CFD3}"/>
              </a:ext>
            </a:extLst>
          </p:cNvPr>
          <p:cNvSpPr txBox="1"/>
          <p:nvPr/>
        </p:nvSpPr>
        <p:spPr>
          <a:xfrm>
            <a:off x="2185877" y="5612972"/>
            <a:ext cx="3091552" cy="307777"/>
          </a:xfrm>
          <a:prstGeom prst="rect">
            <a:avLst/>
          </a:prstGeom>
          <a:noFill/>
        </p:spPr>
        <p:txBody>
          <a:bodyPr wrap="none" lIns="0" tIns="0" rIns="0" bIns="0" rtlCol="0">
            <a:spAutoFit/>
          </a:bodyPr>
          <a:lstStyle/>
          <a:p>
            <a:pPr algn="l"/>
            <a:r>
              <a:rPr lang="en-US" sz="2000" b="1">
                <a:solidFill>
                  <a:sysClr val="windowText" lastClr="000000"/>
                </a:solidFill>
              </a:rPr>
              <a:t>Compliance Certifications</a:t>
            </a:r>
          </a:p>
        </p:txBody>
      </p:sp>
      <p:sp>
        <p:nvSpPr>
          <p:cNvPr id="20" name="TextBox 19">
            <a:extLst>
              <a:ext uri="{FF2B5EF4-FFF2-40B4-BE49-F238E27FC236}">
                <a16:creationId xmlns:a16="http://schemas.microsoft.com/office/drawing/2014/main" id="{A6CA1402-739C-C759-B140-CA53AFBBEF6F}"/>
              </a:ext>
            </a:extLst>
          </p:cNvPr>
          <p:cNvSpPr txBox="1"/>
          <p:nvPr/>
        </p:nvSpPr>
        <p:spPr>
          <a:xfrm>
            <a:off x="5945720" y="5459084"/>
            <a:ext cx="5502215" cy="615553"/>
          </a:xfrm>
          <a:prstGeom prst="rect">
            <a:avLst/>
          </a:prstGeom>
          <a:noFill/>
        </p:spPr>
        <p:txBody>
          <a:bodyPr wrap="square" lIns="0" tIns="0" rIns="0" bIns="0" rtlCol="0" anchor="ctr">
            <a:spAutoFit/>
          </a:bodyPr>
          <a:lstStyle/>
          <a:p>
            <a:pPr algn="l"/>
            <a:r>
              <a:rPr lang="en-US" sz="2000">
                <a:solidFill>
                  <a:sysClr val="windowText" lastClr="000000"/>
                </a:solidFill>
              </a:rPr>
              <a:t>Extensive certifications across finance, healthcare, government, etc.</a:t>
            </a:r>
          </a:p>
        </p:txBody>
      </p:sp>
    </p:spTree>
    <p:extLst>
      <p:ext uri="{BB962C8B-B14F-4D97-AF65-F5344CB8AC3E}">
        <p14:creationId xmlns:p14="http://schemas.microsoft.com/office/powerpoint/2010/main" val="2549316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3.75E-6 -2.59259E-6 L -3.75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3.75E-6 -2.59259E-6 L -3.75E-6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3.75E-6 -2.59259E-6 L -3.75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0"/>
                                  </p:stCondLst>
                                  <p:childTnLst>
                                    <p:animMotion origin="layout" path="M -3.75E-6 -2.59259E-6 L -3.75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0"/>
                                  </p:stCondLst>
                                  <p:childTnLst>
                                    <p:animMotion origin="layout" path="M -4.79167E-6 -3.33333E-6 L -4.79167E-6 0.03542 " pathEditMode="relative" rAng="0" ptsTypes="AA">
                                      <p:cBhvr>
                                        <p:cTn id="29" dur="700" spd="-100000" fill="hold"/>
                                        <p:tgtEl>
                                          <p:spTgt spid="6"/>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grpId="1" nodeType="withEffect">
                                  <p:stCondLst>
                                    <p:cond delay="0"/>
                                  </p:stCondLst>
                                  <p:childTnLst>
                                    <p:animMotion origin="layout" path="M -3.75E-6 -2.59259E-6 L -3.75E-6 0.03542 " pathEditMode="relative" rAng="0" ptsTypes="AA">
                                      <p:cBhvr>
                                        <p:cTn id="34" dur="700" spd="-100000" fill="hold"/>
                                        <p:tgtEl>
                                          <p:spTgt spid="4"/>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42" presetClass="path" presetSubtype="0" decel="100000" fill="hold" grpId="1" nodeType="withEffect">
                                  <p:stCondLst>
                                    <p:cond delay="0"/>
                                  </p:stCondLst>
                                  <p:childTnLst>
                                    <p:animMotion origin="layout" path="M -1.25E-6 -2.59259E-6 L -1.25E-6 0.03542 " pathEditMode="relative" rAng="0" ptsTypes="AA">
                                      <p:cBhvr>
                                        <p:cTn id="39" dur="700" spd="-100000" fill="hold"/>
                                        <p:tgtEl>
                                          <p:spTgt spid="5"/>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42" presetClass="path" presetSubtype="0" decel="100000" fill="hold" nodeType="withEffect">
                                  <p:stCondLst>
                                    <p:cond delay="0"/>
                                  </p:stCondLst>
                                  <p:childTnLst>
                                    <p:animMotion origin="layout" path="M -4.79167E-6 -3.33333E-6 L -4.79167E-6 0.03542 " pathEditMode="relative" rAng="0" ptsTypes="AA">
                                      <p:cBhvr>
                                        <p:cTn id="44" dur="700" spd="-100000" fill="hold"/>
                                        <p:tgtEl>
                                          <p:spTgt spid="12"/>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42" presetClass="path" presetSubtype="0" decel="100000" fill="hold" grpId="1" nodeType="withEffect">
                                  <p:stCondLst>
                                    <p:cond delay="0"/>
                                  </p:stCondLst>
                                  <p:childTnLst>
                                    <p:animMotion origin="layout" path="M -2.5E-6 -2.59259E-6 L -2.5E-6 0.03542 " pathEditMode="relative" rAng="0" ptsTypes="AA">
                                      <p:cBhvr>
                                        <p:cTn id="49" dur="700" spd="-100000" fill="hold"/>
                                        <p:tgtEl>
                                          <p:spTgt spid="13"/>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42" presetClass="path" presetSubtype="0" decel="100000" fill="hold" grpId="1" nodeType="withEffect">
                                  <p:stCondLst>
                                    <p:cond delay="0"/>
                                  </p:stCondLst>
                                  <p:childTnLst>
                                    <p:animMotion origin="layout" path="M -1.25E-6 -2.59259E-6 L -1.25E-6 0.03542 " pathEditMode="relative" rAng="0" ptsTypes="AA">
                                      <p:cBhvr>
                                        <p:cTn id="54" dur="700" spd="-100000" fill="hold"/>
                                        <p:tgtEl>
                                          <p:spTgt spid="14"/>
                                        </p:tgtEl>
                                        <p:attrNameLst>
                                          <p:attrName>ppt_x</p:attrName>
                                          <p:attrName>ppt_y</p:attrName>
                                        </p:attrNameLst>
                                      </p:cBhvr>
                                      <p:rCtr x="0" y="1759"/>
                                    </p:animMotion>
                                  </p:childTnLst>
                                </p:cTn>
                              </p:par>
                              <p:par>
                                <p:cTn id="55" presetID="10"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42" presetClass="path" presetSubtype="0" decel="100000" fill="hold" nodeType="withEffect">
                                  <p:stCondLst>
                                    <p:cond delay="0"/>
                                  </p:stCondLst>
                                  <p:childTnLst>
                                    <p:animMotion origin="layout" path="M -4.79167E-6 -1.11111E-6 L -4.79167E-6 0.03542 " pathEditMode="relative" rAng="0" ptsTypes="AA">
                                      <p:cBhvr>
                                        <p:cTn id="59" dur="700" spd="-100000" fill="hold"/>
                                        <p:tgtEl>
                                          <p:spTgt spid="15"/>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42" presetClass="path" presetSubtype="0" decel="100000" fill="hold" grpId="1" nodeType="withEffect">
                                  <p:stCondLst>
                                    <p:cond delay="0"/>
                                  </p:stCondLst>
                                  <p:childTnLst>
                                    <p:animMotion origin="layout" path="M 1.25E-6 -1.85185E-6 L 1.25E-6 0.03542 " pathEditMode="relative" rAng="0" ptsTypes="AA">
                                      <p:cBhvr>
                                        <p:cTn id="64" dur="700" spd="-100000" fill="hold"/>
                                        <p:tgtEl>
                                          <p:spTgt spid="16"/>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42" presetClass="path" presetSubtype="0" decel="100000" fill="hold" grpId="1" nodeType="withEffect">
                                  <p:stCondLst>
                                    <p:cond delay="0"/>
                                  </p:stCondLst>
                                  <p:childTnLst>
                                    <p:animMotion origin="layout" path="M -1.25E-6 -1.85185E-6 L -1.25E-6 0.03542 " pathEditMode="relative" rAng="0" ptsTypes="AA">
                                      <p:cBhvr>
                                        <p:cTn id="69" dur="700" spd="-100000" fill="hold"/>
                                        <p:tgtEl>
                                          <p:spTgt spid="17"/>
                                        </p:tgtEl>
                                        <p:attrNameLst>
                                          <p:attrName>ppt_x</p:attrName>
                                          <p:attrName>ppt_y</p:attrName>
                                        </p:attrNameLst>
                                      </p:cBhvr>
                                      <p:rCtr x="0" y="1759"/>
                                    </p:animMotion>
                                  </p:childTnLst>
                                </p:cTn>
                              </p:par>
                              <p:par>
                                <p:cTn id="70" presetID="10" presetClass="entr" presetSubtype="0"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par>
                                <p:cTn id="73" presetID="42" presetClass="path" presetSubtype="0" decel="100000" fill="hold" nodeType="withEffect">
                                  <p:stCondLst>
                                    <p:cond delay="0"/>
                                  </p:stCondLst>
                                  <p:childTnLst>
                                    <p:animMotion origin="layout" path="M -4.79167E-6 -1.48148E-6 L -4.79167E-6 0.03542 " pathEditMode="relative" rAng="0" ptsTypes="AA">
                                      <p:cBhvr>
                                        <p:cTn id="74" dur="700" spd="-100000" fill="hold"/>
                                        <p:tgtEl>
                                          <p:spTgt spid="18"/>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42" presetClass="path" presetSubtype="0" decel="100000" fill="hold" grpId="1" nodeType="withEffect">
                                  <p:stCondLst>
                                    <p:cond delay="0"/>
                                  </p:stCondLst>
                                  <p:childTnLst>
                                    <p:animMotion origin="layout" path="M 4.16667E-7 -2.22222E-6 L 4.16667E-7 0.03542 " pathEditMode="relative" rAng="0" ptsTypes="AA">
                                      <p:cBhvr>
                                        <p:cTn id="79" dur="700" spd="-100000" fill="hold"/>
                                        <p:tgtEl>
                                          <p:spTgt spid="19"/>
                                        </p:tgtEl>
                                        <p:attrNameLst>
                                          <p:attrName>ppt_x</p:attrName>
                                          <p:attrName>ppt_y</p:attrName>
                                        </p:attrNameLst>
                                      </p:cBhvr>
                                      <p:rCtr x="0" y="1759"/>
                                    </p:animMotion>
                                  </p:childTnLst>
                                </p:cTn>
                              </p:par>
                              <p:par>
                                <p:cTn id="80" presetID="10" presetClass="entr" presetSubtype="0" fill="hold" grpId="0"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par>
                                <p:cTn id="83" presetID="42" presetClass="path" presetSubtype="0" decel="100000" fill="hold" grpId="1" nodeType="withEffect">
                                  <p:stCondLst>
                                    <p:cond delay="0"/>
                                  </p:stCondLst>
                                  <p:childTnLst>
                                    <p:animMotion origin="layout" path="M -1.25E-6 -2.22222E-6 L -1.25E-6 0.03542 " pathEditMode="relative" rAng="0" ptsTypes="AA">
                                      <p:cBhvr>
                                        <p:cTn id="84"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 grpId="0"/>
      <p:bldP spid="4" grpId="1"/>
      <p:bldP spid="5" grpId="0"/>
      <p:bldP spid="5" grpId="1"/>
      <p:bldP spid="9" grpId="0" animBg="1"/>
      <p:bldP spid="9" grpId="1" animBg="1"/>
      <p:bldP spid="13" grpId="0"/>
      <p:bldP spid="13" grpId="1"/>
      <p:bldP spid="14" grpId="0"/>
      <p:bldP spid="14" grpId="1"/>
      <p:bldP spid="10" grpId="0" animBg="1"/>
      <p:bldP spid="10" grpId="1" animBg="1"/>
      <p:bldP spid="16" grpId="0"/>
      <p:bldP spid="16" grpId="1"/>
      <p:bldP spid="17" grpId="0"/>
      <p:bldP spid="17" grpId="1"/>
      <p:bldP spid="11" grpId="0" animBg="1"/>
      <p:bldP spid="11" grpId="1" animBg="1"/>
      <p:bldP spid="19" grpId="0"/>
      <p:bldP spid="19" grpId="1"/>
      <p:bldP spid="20" grpId="0"/>
      <p:bldP spid="20"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5C7A6-6EFC-CD64-BF92-C041B67989F8}"/>
              </a:ext>
            </a:extLst>
          </p:cNvPr>
          <p:cNvSpPr>
            <a:spLocks noGrp="1"/>
          </p:cNvSpPr>
          <p:nvPr>
            <p:ph type="title"/>
          </p:nvPr>
        </p:nvSpPr>
        <p:spPr/>
        <p:txBody>
          <a:bodyPr/>
          <a:lstStyle/>
          <a:p>
            <a:pPr algn="ctr"/>
            <a:r>
              <a:rPr lang="en-US"/>
              <a:t>Not just text</a:t>
            </a:r>
          </a:p>
        </p:txBody>
      </p:sp>
      <p:sp>
        <p:nvSpPr>
          <p:cNvPr id="3" name="Content Placeholder 2">
            <a:extLst>
              <a:ext uri="{FF2B5EF4-FFF2-40B4-BE49-F238E27FC236}">
                <a16:creationId xmlns:a16="http://schemas.microsoft.com/office/drawing/2014/main" id="{89BD9E32-FE2C-6B12-4BAE-A2DFE311684A}"/>
              </a:ext>
            </a:extLst>
          </p:cNvPr>
          <p:cNvSpPr>
            <a:spLocks noGrp="1"/>
          </p:cNvSpPr>
          <p:nvPr>
            <p:ph sz="quarter" idx="10"/>
          </p:nvPr>
        </p:nvSpPr>
        <p:spPr>
          <a:xfrm>
            <a:off x="585218" y="3671134"/>
            <a:ext cx="11354371" cy="1809852"/>
          </a:xfrm>
        </p:spPr>
        <p:txBody>
          <a:bodyPr vert="horz" lIns="91440" tIns="45720" rIns="91440" bIns="45720" rtlCol="0" anchor="t">
            <a:normAutofit/>
          </a:bodyPr>
          <a:lstStyle/>
          <a:p>
            <a:r>
              <a:rPr lang="en-US" sz="2400" dirty="0"/>
              <a:t>Images, sounds, graphs, and more</a:t>
            </a:r>
          </a:p>
          <a:p>
            <a:r>
              <a:rPr lang="en-US" sz="2400" dirty="0"/>
              <a:t>Multi-modal embeddings - e.g., images + sentences in Azure AI Vision</a:t>
            </a:r>
          </a:p>
          <a:p>
            <a:r>
              <a:rPr lang="en-US" sz="2400" dirty="0"/>
              <a:t>Still vectors </a:t>
            </a:r>
            <a:r>
              <a:rPr lang="en-US" sz="2400" dirty="0">
                <a:sym typeface="Wingdings" panose="05000000000000000000" pitchFamily="2" charset="2"/>
              </a:rPr>
              <a:t> </a:t>
            </a:r>
            <a:r>
              <a:rPr lang="en-US" sz="2400" dirty="0"/>
              <a:t>vector search applies</a:t>
            </a:r>
          </a:p>
          <a:p>
            <a:r>
              <a:rPr lang="en-US" sz="2400" dirty="0"/>
              <a:t>RAG with images with GPT-4o with Vision</a:t>
            </a:r>
          </a:p>
        </p:txBody>
      </p:sp>
      <p:sp>
        <p:nvSpPr>
          <p:cNvPr id="4" name="Rounded Rectangle 1">
            <a:extLst>
              <a:ext uri="{FF2B5EF4-FFF2-40B4-BE49-F238E27FC236}">
                <a16:creationId xmlns:a16="http://schemas.microsoft.com/office/drawing/2014/main" id="{9E316078-9482-AEA1-058C-8A166D191DB4}"/>
              </a:ext>
              <a:ext uri="{C183D7F6-B498-43B3-948B-1728B52AA6E4}">
                <adec:decorative xmlns:adec="http://schemas.microsoft.com/office/drawing/2017/decorative" val="1"/>
              </a:ext>
            </a:extLst>
          </p:cNvPr>
          <p:cNvSpPr/>
          <p:nvPr/>
        </p:nvSpPr>
        <p:spPr bwMode="auto">
          <a:xfrm>
            <a:off x="585218" y="1435100"/>
            <a:ext cx="11021566" cy="1993900"/>
          </a:xfrm>
          <a:prstGeom prst="roundRect">
            <a:avLst>
              <a:gd name="adj" fmla="val 7154"/>
            </a:avLst>
          </a:pr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5" name="Graphic 4">
            <a:extLst>
              <a:ext uri="{FF2B5EF4-FFF2-40B4-BE49-F238E27FC236}">
                <a16:creationId xmlns:a16="http://schemas.microsoft.com/office/drawing/2014/main" id="{C5171A39-1E74-124B-7F38-E3ACA3B05CAA}"/>
              </a:ext>
            </a:extLst>
          </p:cNvPr>
          <p:cNvSpPr/>
          <p:nvPr/>
        </p:nvSpPr>
        <p:spPr>
          <a:xfrm>
            <a:off x="8067394" y="2160644"/>
            <a:ext cx="542862" cy="542805"/>
          </a:xfrm>
          <a:custGeom>
            <a:avLst/>
            <a:gdLst>
              <a:gd name="connsiteX0" fmla="*/ 453487 w 542862"/>
              <a:gd name="connsiteY0" fmla="*/ 7944 h 542805"/>
              <a:gd name="connsiteX1" fmla="*/ 415099 w 542862"/>
              <a:gd name="connsiteY1" fmla="*/ 7957 h 542805"/>
              <a:gd name="connsiteX2" fmla="*/ 415113 w 542862"/>
              <a:gd name="connsiteY2" fmla="*/ 46345 h 542805"/>
              <a:gd name="connsiteX3" fmla="*/ 450176 w 542862"/>
              <a:gd name="connsiteY3" fmla="*/ 81354 h 542805"/>
              <a:gd name="connsiteX4" fmla="*/ 298417 w 542862"/>
              <a:gd name="connsiteY4" fmla="*/ 81354 h 542805"/>
              <a:gd name="connsiteX5" fmla="*/ 217001 w 542862"/>
              <a:gd name="connsiteY5" fmla="*/ 162770 h 542805"/>
              <a:gd name="connsiteX6" fmla="*/ 217001 w 542862"/>
              <a:gd name="connsiteY6" fmla="*/ 406991 h 542805"/>
              <a:gd name="connsiteX7" fmla="*/ 189862 w 542862"/>
              <a:gd name="connsiteY7" fmla="*/ 434129 h 542805"/>
              <a:gd name="connsiteX8" fmla="*/ 158164 w 542862"/>
              <a:gd name="connsiteY8" fmla="*/ 434129 h 542805"/>
              <a:gd name="connsiteX9" fmla="*/ 54114 w 542862"/>
              <a:gd name="connsiteY9" fmla="*/ 384737 h 542805"/>
              <a:gd name="connsiteX10" fmla="*/ 0 w 542862"/>
              <a:gd name="connsiteY10" fmla="*/ 461376 h 542805"/>
              <a:gd name="connsiteX11" fmla="*/ 81404 w 542862"/>
              <a:gd name="connsiteY11" fmla="*/ 542806 h 542805"/>
              <a:gd name="connsiteX12" fmla="*/ 158218 w 542862"/>
              <a:gd name="connsiteY12" fmla="*/ 488407 h 542805"/>
              <a:gd name="connsiteX13" fmla="*/ 189862 w 542862"/>
              <a:gd name="connsiteY13" fmla="*/ 488407 h 542805"/>
              <a:gd name="connsiteX14" fmla="*/ 271278 w 542862"/>
              <a:gd name="connsiteY14" fmla="*/ 406991 h 542805"/>
              <a:gd name="connsiteX15" fmla="*/ 271278 w 542862"/>
              <a:gd name="connsiteY15" fmla="*/ 162743 h 542805"/>
              <a:gd name="connsiteX16" fmla="*/ 298417 w 542862"/>
              <a:gd name="connsiteY16" fmla="*/ 135604 h 542805"/>
              <a:gd name="connsiteX17" fmla="*/ 450095 w 542862"/>
              <a:gd name="connsiteY17" fmla="*/ 135604 h 542805"/>
              <a:gd name="connsiteX18" fmla="*/ 414950 w 542862"/>
              <a:gd name="connsiteY18" fmla="*/ 170640 h 542805"/>
              <a:gd name="connsiteX19" fmla="*/ 413639 w 542862"/>
              <a:gd name="connsiteY19" fmla="*/ 208997 h 542805"/>
              <a:gd name="connsiteX20" fmla="*/ 451997 w 542862"/>
              <a:gd name="connsiteY20" fmla="*/ 210308 h 542805"/>
              <a:gd name="connsiteX21" fmla="*/ 453216 w 542862"/>
              <a:gd name="connsiteY21" fmla="*/ 209095 h 542805"/>
              <a:gd name="connsiteX22" fmla="*/ 534903 w 542862"/>
              <a:gd name="connsiteY22" fmla="*/ 127679 h 542805"/>
              <a:gd name="connsiteX23" fmla="*/ 534925 w 542862"/>
              <a:gd name="connsiteY23" fmla="*/ 89300 h 542805"/>
              <a:gd name="connsiteX24" fmla="*/ 534903 w 542862"/>
              <a:gd name="connsiteY24" fmla="*/ 89278 h 542805"/>
              <a:gd name="connsiteX25" fmla="*/ 453487 w 542862"/>
              <a:gd name="connsiteY25" fmla="*/ 7944 h 54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2862" h="542805">
                <a:moveTo>
                  <a:pt x="453487" y="7944"/>
                </a:moveTo>
                <a:cubicBezTo>
                  <a:pt x="442884" y="-2653"/>
                  <a:pt x="425697" y="-2647"/>
                  <a:pt x="415099" y="7957"/>
                </a:cubicBezTo>
                <a:cubicBezTo>
                  <a:pt x="404502" y="18561"/>
                  <a:pt x="404510" y="35748"/>
                  <a:pt x="415113" y="46345"/>
                </a:cubicBezTo>
                <a:lnTo>
                  <a:pt x="450176" y="81354"/>
                </a:lnTo>
                <a:lnTo>
                  <a:pt x="298417" y="81354"/>
                </a:lnTo>
                <a:cubicBezTo>
                  <a:pt x="253451" y="81354"/>
                  <a:pt x="217001" y="117805"/>
                  <a:pt x="217001" y="162770"/>
                </a:cubicBezTo>
                <a:lnTo>
                  <a:pt x="217001" y="406991"/>
                </a:lnTo>
                <a:cubicBezTo>
                  <a:pt x="217001" y="421979"/>
                  <a:pt x="204851" y="434129"/>
                  <a:pt x="189862" y="434129"/>
                </a:cubicBezTo>
                <a:lnTo>
                  <a:pt x="158164" y="434129"/>
                </a:lnTo>
                <a:cubicBezTo>
                  <a:pt x="143071" y="391758"/>
                  <a:pt x="96486" y="369645"/>
                  <a:pt x="54114" y="384737"/>
                </a:cubicBezTo>
                <a:cubicBezTo>
                  <a:pt x="21696" y="396284"/>
                  <a:pt x="34" y="426962"/>
                  <a:pt x="0" y="461376"/>
                </a:cubicBezTo>
                <a:cubicBezTo>
                  <a:pt x="-7" y="506343"/>
                  <a:pt x="36439" y="542798"/>
                  <a:pt x="81404" y="542806"/>
                </a:cubicBezTo>
                <a:cubicBezTo>
                  <a:pt x="115958" y="542811"/>
                  <a:pt x="146752" y="521003"/>
                  <a:pt x="158218" y="488407"/>
                </a:cubicBezTo>
                <a:lnTo>
                  <a:pt x="189862" y="488407"/>
                </a:lnTo>
                <a:cubicBezTo>
                  <a:pt x="234828" y="488407"/>
                  <a:pt x="271278" y="451957"/>
                  <a:pt x="271278" y="406991"/>
                </a:cubicBezTo>
                <a:lnTo>
                  <a:pt x="271278" y="162743"/>
                </a:lnTo>
                <a:cubicBezTo>
                  <a:pt x="271278" y="147754"/>
                  <a:pt x="283428" y="135604"/>
                  <a:pt x="298417" y="135604"/>
                </a:cubicBezTo>
                <a:lnTo>
                  <a:pt x="450095" y="135604"/>
                </a:lnTo>
                <a:lnTo>
                  <a:pt x="414950" y="170640"/>
                </a:lnTo>
                <a:cubicBezTo>
                  <a:pt x="403997" y="180870"/>
                  <a:pt x="403411" y="198043"/>
                  <a:pt x="413639" y="208997"/>
                </a:cubicBezTo>
                <a:cubicBezTo>
                  <a:pt x="423871" y="219951"/>
                  <a:pt x="441044" y="220537"/>
                  <a:pt x="451997" y="210308"/>
                </a:cubicBezTo>
                <a:cubicBezTo>
                  <a:pt x="452415" y="209917"/>
                  <a:pt x="452822" y="209512"/>
                  <a:pt x="453216" y="209095"/>
                </a:cubicBezTo>
                <a:lnTo>
                  <a:pt x="534903" y="127679"/>
                </a:lnTo>
                <a:cubicBezTo>
                  <a:pt x="545506" y="117087"/>
                  <a:pt x="545517" y="99904"/>
                  <a:pt x="534925" y="89300"/>
                </a:cubicBezTo>
                <a:cubicBezTo>
                  <a:pt x="534917" y="89292"/>
                  <a:pt x="534911" y="89285"/>
                  <a:pt x="534903" y="89278"/>
                </a:cubicBezTo>
                <a:lnTo>
                  <a:pt x="453487" y="7944"/>
                </a:lnTo>
                <a:close/>
              </a:path>
            </a:pathLst>
          </a:custGeom>
          <a:gradFill>
            <a:gsLst>
              <a:gs pos="35000">
                <a:srgbClr val="C03BC4"/>
              </a:gs>
              <a:gs pos="0">
                <a:srgbClr val="FF5C39"/>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6" name="Graphic 32">
            <a:extLst>
              <a:ext uri="{FF2B5EF4-FFF2-40B4-BE49-F238E27FC236}">
                <a16:creationId xmlns:a16="http://schemas.microsoft.com/office/drawing/2014/main" id="{4840A6D4-0113-C025-F981-CA82B28F0A50}"/>
              </a:ext>
            </a:extLst>
          </p:cNvPr>
          <p:cNvSpPr/>
          <p:nvPr/>
        </p:nvSpPr>
        <p:spPr>
          <a:xfrm>
            <a:off x="5842677" y="2228510"/>
            <a:ext cx="542773" cy="407080"/>
          </a:xfrm>
          <a:custGeom>
            <a:avLst/>
            <a:gdLst>
              <a:gd name="connsiteX0" fmla="*/ 379941 w 542773"/>
              <a:gd name="connsiteY0" fmla="*/ 318879 h 407080"/>
              <a:gd name="connsiteX1" fmla="*/ 291741 w 542773"/>
              <a:gd name="connsiteY1" fmla="*/ 407080 h 407080"/>
              <a:gd name="connsiteX2" fmla="*/ 88201 w 542773"/>
              <a:gd name="connsiteY2" fmla="*/ 407080 h 407080"/>
              <a:gd name="connsiteX3" fmla="*/ 0 w 542773"/>
              <a:gd name="connsiteY3" fmla="*/ 318879 h 407080"/>
              <a:gd name="connsiteX4" fmla="*/ 0 w 542773"/>
              <a:gd name="connsiteY4" fmla="*/ 88201 h 407080"/>
              <a:gd name="connsiteX5" fmla="*/ 88201 w 542773"/>
              <a:gd name="connsiteY5" fmla="*/ 0 h 407080"/>
              <a:gd name="connsiteX6" fmla="*/ 291741 w 542773"/>
              <a:gd name="connsiteY6" fmla="*/ 0 h 407080"/>
              <a:gd name="connsiteX7" fmla="*/ 379941 w 542773"/>
              <a:gd name="connsiteY7" fmla="*/ 88201 h 407080"/>
              <a:gd name="connsiteX8" fmla="*/ 379941 w 542773"/>
              <a:gd name="connsiteY8" fmla="*/ 318879 h 407080"/>
              <a:gd name="connsiteX9" fmla="*/ 536314 w 542773"/>
              <a:gd name="connsiteY9" fmla="*/ 37804 h 407080"/>
              <a:gd name="connsiteX10" fmla="*/ 542773 w 542773"/>
              <a:gd name="connsiteY10" fmla="*/ 55390 h 407080"/>
              <a:gd name="connsiteX11" fmla="*/ 542773 w 542773"/>
              <a:gd name="connsiteY11" fmla="*/ 351690 h 407080"/>
              <a:gd name="connsiteX12" fmla="*/ 515646 w 542773"/>
              <a:gd name="connsiteY12" fmla="*/ 378840 h 407080"/>
              <a:gd name="connsiteX13" fmla="*/ 498049 w 542773"/>
              <a:gd name="connsiteY13" fmla="*/ 372370 h 407080"/>
              <a:gd name="connsiteX14" fmla="*/ 407080 w 542773"/>
              <a:gd name="connsiteY14" fmla="*/ 294997 h 407080"/>
              <a:gd name="connsiteX15" fmla="*/ 407080 w 542773"/>
              <a:gd name="connsiteY15" fmla="*/ 112028 h 407080"/>
              <a:gd name="connsiteX16" fmla="*/ 498049 w 542773"/>
              <a:gd name="connsiteY16" fmla="*/ 34710 h 407080"/>
              <a:gd name="connsiteX17" fmla="*/ 536304 w 542773"/>
              <a:gd name="connsiteY17" fmla="*/ 37793 h 407080"/>
              <a:gd name="connsiteX18" fmla="*/ 536314 w 542773"/>
              <a:gd name="connsiteY18" fmla="*/ 37804 h 40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773" h="407080">
                <a:moveTo>
                  <a:pt x="379941" y="318879"/>
                </a:moveTo>
                <a:cubicBezTo>
                  <a:pt x="379941" y="367591"/>
                  <a:pt x="340452" y="407080"/>
                  <a:pt x="291741" y="407080"/>
                </a:cubicBezTo>
                <a:lnTo>
                  <a:pt x="88201" y="407080"/>
                </a:lnTo>
                <a:cubicBezTo>
                  <a:pt x="39489" y="407080"/>
                  <a:pt x="0" y="367591"/>
                  <a:pt x="0" y="318879"/>
                </a:cubicBezTo>
                <a:lnTo>
                  <a:pt x="0" y="88201"/>
                </a:lnTo>
                <a:cubicBezTo>
                  <a:pt x="0" y="39489"/>
                  <a:pt x="39489" y="0"/>
                  <a:pt x="88201" y="0"/>
                </a:cubicBezTo>
                <a:lnTo>
                  <a:pt x="291741" y="0"/>
                </a:lnTo>
                <a:cubicBezTo>
                  <a:pt x="340452" y="0"/>
                  <a:pt x="379941" y="39489"/>
                  <a:pt x="379941" y="88201"/>
                </a:cubicBezTo>
                <a:lnTo>
                  <a:pt x="379941" y="318879"/>
                </a:lnTo>
                <a:close/>
                <a:moveTo>
                  <a:pt x="536314" y="37804"/>
                </a:moveTo>
                <a:cubicBezTo>
                  <a:pt x="540486" y="42714"/>
                  <a:pt x="542776" y="48947"/>
                  <a:pt x="542773" y="55390"/>
                </a:cubicBezTo>
                <a:lnTo>
                  <a:pt x="542773" y="351690"/>
                </a:lnTo>
                <a:cubicBezTo>
                  <a:pt x="542779" y="366679"/>
                  <a:pt x="530632" y="378834"/>
                  <a:pt x="515646" y="378840"/>
                </a:cubicBezTo>
                <a:cubicBezTo>
                  <a:pt x="509197" y="378840"/>
                  <a:pt x="502958" y="376546"/>
                  <a:pt x="498049" y="372370"/>
                </a:cubicBezTo>
                <a:lnTo>
                  <a:pt x="407080" y="294997"/>
                </a:lnTo>
                <a:lnTo>
                  <a:pt x="407080" y="112028"/>
                </a:lnTo>
                <a:lnTo>
                  <a:pt x="498049" y="34710"/>
                </a:lnTo>
                <a:cubicBezTo>
                  <a:pt x="509463" y="24997"/>
                  <a:pt x="526591" y="26377"/>
                  <a:pt x="536304" y="37793"/>
                </a:cubicBezTo>
                <a:cubicBezTo>
                  <a:pt x="536309" y="37797"/>
                  <a:pt x="536312" y="37800"/>
                  <a:pt x="536314" y="37804"/>
                </a:cubicBezTo>
                <a:close/>
              </a:path>
            </a:pathLst>
          </a:custGeom>
          <a:gradFill>
            <a:gsLst>
              <a:gs pos="35000">
                <a:srgbClr val="C03BC4"/>
              </a:gs>
              <a:gs pos="0">
                <a:srgbClr val="FF5C39"/>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7" name="Graphic 34">
            <a:extLst>
              <a:ext uri="{FF2B5EF4-FFF2-40B4-BE49-F238E27FC236}">
                <a16:creationId xmlns:a16="http://schemas.microsoft.com/office/drawing/2014/main" id="{E8A2E342-DF79-E135-8F6C-46CC8C2C7E49}"/>
              </a:ext>
            </a:extLst>
          </p:cNvPr>
          <p:cNvSpPr/>
          <p:nvPr/>
        </p:nvSpPr>
        <p:spPr>
          <a:xfrm>
            <a:off x="3617960" y="2160663"/>
            <a:ext cx="542773" cy="542773"/>
          </a:xfrm>
          <a:custGeom>
            <a:avLst/>
            <a:gdLst>
              <a:gd name="connsiteX0" fmla="*/ 271387 w 542773"/>
              <a:gd name="connsiteY0" fmla="*/ 0 h 542773"/>
              <a:gd name="connsiteX1" fmla="*/ 542773 w 542773"/>
              <a:gd name="connsiteY1" fmla="*/ 271387 h 542773"/>
              <a:gd name="connsiteX2" fmla="*/ 542773 w 542773"/>
              <a:gd name="connsiteY2" fmla="*/ 461357 h 542773"/>
              <a:gd name="connsiteX3" fmla="*/ 461357 w 542773"/>
              <a:gd name="connsiteY3" fmla="*/ 542773 h 542773"/>
              <a:gd name="connsiteX4" fmla="*/ 379941 w 542773"/>
              <a:gd name="connsiteY4" fmla="*/ 542773 h 542773"/>
              <a:gd name="connsiteX5" fmla="*/ 352803 w 542773"/>
              <a:gd name="connsiteY5" fmla="*/ 515635 h 542773"/>
              <a:gd name="connsiteX6" fmla="*/ 352803 w 542773"/>
              <a:gd name="connsiteY6" fmla="*/ 352803 h 542773"/>
              <a:gd name="connsiteX7" fmla="*/ 379941 w 542773"/>
              <a:gd name="connsiteY7" fmla="*/ 325664 h 542773"/>
              <a:gd name="connsiteX8" fmla="*/ 502065 w 542773"/>
              <a:gd name="connsiteY8" fmla="*/ 325664 h 542773"/>
              <a:gd name="connsiteX9" fmla="*/ 502065 w 542773"/>
              <a:gd name="connsiteY9" fmla="*/ 271387 h 542773"/>
              <a:gd name="connsiteX10" fmla="*/ 271387 w 542773"/>
              <a:gd name="connsiteY10" fmla="*/ 40708 h 542773"/>
              <a:gd name="connsiteX11" fmla="*/ 40708 w 542773"/>
              <a:gd name="connsiteY11" fmla="*/ 271387 h 542773"/>
              <a:gd name="connsiteX12" fmla="*/ 40708 w 542773"/>
              <a:gd name="connsiteY12" fmla="*/ 325664 h 542773"/>
              <a:gd name="connsiteX13" fmla="*/ 162832 w 542773"/>
              <a:gd name="connsiteY13" fmla="*/ 325664 h 542773"/>
              <a:gd name="connsiteX14" fmla="*/ 189971 w 542773"/>
              <a:gd name="connsiteY14" fmla="*/ 352803 h 542773"/>
              <a:gd name="connsiteX15" fmla="*/ 189971 w 542773"/>
              <a:gd name="connsiteY15" fmla="*/ 515635 h 542773"/>
              <a:gd name="connsiteX16" fmla="*/ 162832 w 542773"/>
              <a:gd name="connsiteY16" fmla="*/ 542773 h 542773"/>
              <a:gd name="connsiteX17" fmla="*/ 81416 w 542773"/>
              <a:gd name="connsiteY17" fmla="*/ 542773 h 542773"/>
              <a:gd name="connsiteX18" fmla="*/ 0 w 542773"/>
              <a:gd name="connsiteY18" fmla="*/ 461357 h 542773"/>
              <a:gd name="connsiteX19" fmla="*/ 0 w 542773"/>
              <a:gd name="connsiteY19" fmla="*/ 271387 h 542773"/>
              <a:gd name="connsiteX20" fmla="*/ 271387 w 542773"/>
              <a:gd name="connsiteY20" fmla="*/ 0 h 54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2773" h="542773">
                <a:moveTo>
                  <a:pt x="271387" y="0"/>
                </a:moveTo>
                <a:cubicBezTo>
                  <a:pt x="421274" y="0"/>
                  <a:pt x="542773" y="121500"/>
                  <a:pt x="542773" y="271387"/>
                </a:cubicBezTo>
                <a:lnTo>
                  <a:pt x="542773" y="461357"/>
                </a:lnTo>
                <a:cubicBezTo>
                  <a:pt x="542773" y="506323"/>
                  <a:pt x="506323" y="542773"/>
                  <a:pt x="461357" y="542773"/>
                </a:cubicBezTo>
                <a:lnTo>
                  <a:pt x="379941" y="542773"/>
                </a:lnTo>
                <a:cubicBezTo>
                  <a:pt x="364953" y="542773"/>
                  <a:pt x="352803" y="530623"/>
                  <a:pt x="352803" y="515635"/>
                </a:cubicBezTo>
                <a:lnTo>
                  <a:pt x="352803" y="352803"/>
                </a:lnTo>
                <a:cubicBezTo>
                  <a:pt x="352803" y="337814"/>
                  <a:pt x="364953" y="325664"/>
                  <a:pt x="379941" y="325664"/>
                </a:cubicBezTo>
                <a:lnTo>
                  <a:pt x="502065" y="325664"/>
                </a:lnTo>
                <a:lnTo>
                  <a:pt x="502065" y="271387"/>
                </a:lnTo>
                <a:cubicBezTo>
                  <a:pt x="502065" y="143986"/>
                  <a:pt x="398786" y="40708"/>
                  <a:pt x="271387" y="40708"/>
                </a:cubicBezTo>
                <a:cubicBezTo>
                  <a:pt x="143986" y="40708"/>
                  <a:pt x="40708" y="143986"/>
                  <a:pt x="40708" y="271387"/>
                </a:cubicBezTo>
                <a:lnTo>
                  <a:pt x="40708" y="325664"/>
                </a:lnTo>
                <a:lnTo>
                  <a:pt x="162832" y="325664"/>
                </a:lnTo>
                <a:cubicBezTo>
                  <a:pt x="177820" y="325664"/>
                  <a:pt x="189971" y="337814"/>
                  <a:pt x="189971" y="352803"/>
                </a:cubicBezTo>
                <a:lnTo>
                  <a:pt x="189971" y="515635"/>
                </a:lnTo>
                <a:cubicBezTo>
                  <a:pt x="189971" y="530623"/>
                  <a:pt x="177820" y="542773"/>
                  <a:pt x="162832" y="542773"/>
                </a:cubicBezTo>
                <a:lnTo>
                  <a:pt x="81416" y="542773"/>
                </a:lnTo>
                <a:cubicBezTo>
                  <a:pt x="36451" y="542773"/>
                  <a:pt x="0" y="506323"/>
                  <a:pt x="0" y="461357"/>
                </a:cubicBezTo>
                <a:lnTo>
                  <a:pt x="0" y="271387"/>
                </a:lnTo>
                <a:cubicBezTo>
                  <a:pt x="0" y="121500"/>
                  <a:pt x="121500" y="0"/>
                  <a:pt x="271387" y="0"/>
                </a:cubicBezTo>
                <a:close/>
              </a:path>
            </a:pathLst>
          </a:custGeom>
          <a:gradFill>
            <a:gsLst>
              <a:gs pos="35000">
                <a:srgbClr val="C03BC4"/>
              </a:gs>
              <a:gs pos="0">
                <a:srgbClr val="FF5C39"/>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8" name="Freeform: Shape 7">
            <a:extLst>
              <a:ext uri="{FF2B5EF4-FFF2-40B4-BE49-F238E27FC236}">
                <a16:creationId xmlns:a16="http://schemas.microsoft.com/office/drawing/2014/main" id="{4366689E-F5A7-3048-F5CD-5370C1B017D1}"/>
              </a:ext>
            </a:extLst>
          </p:cNvPr>
          <p:cNvSpPr/>
          <p:nvPr/>
        </p:nvSpPr>
        <p:spPr>
          <a:xfrm>
            <a:off x="10292200" y="2160663"/>
            <a:ext cx="434219" cy="542773"/>
          </a:xfrm>
          <a:custGeom>
            <a:avLst/>
            <a:gdLst>
              <a:gd name="connsiteX0" fmla="*/ 257818 w 434219"/>
              <a:gd name="connsiteY0" fmla="*/ 13569 h 542773"/>
              <a:gd name="connsiteX1" fmla="*/ 420650 w 434219"/>
              <a:gd name="connsiteY1" fmla="*/ 176401 h 542773"/>
              <a:gd name="connsiteX2" fmla="*/ 271387 w 434219"/>
              <a:gd name="connsiteY2" fmla="*/ 176401 h 542773"/>
              <a:gd name="connsiteX3" fmla="*/ 257818 w 434219"/>
              <a:gd name="connsiteY3" fmla="*/ 162832 h 542773"/>
              <a:gd name="connsiteX4" fmla="*/ 54277 w 434219"/>
              <a:gd name="connsiteY4" fmla="*/ 0 h 542773"/>
              <a:gd name="connsiteX5" fmla="*/ 217109 w 434219"/>
              <a:gd name="connsiteY5" fmla="*/ 0 h 542773"/>
              <a:gd name="connsiteX6" fmla="*/ 217109 w 434219"/>
              <a:gd name="connsiteY6" fmla="*/ 162832 h 542773"/>
              <a:gd name="connsiteX7" fmla="*/ 271387 w 434219"/>
              <a:gd name="connsiteY7" fmla="*/ 217109 h 542773"/>
              <a:gd name="connsiteX8" fmla="*/ 434219 w 434219"/>
              <a:gd name="connsiteY8" fmla="*/ 217109 h 542773"/>
              <a:gd name="connsiteX9" fmla="*/ 434219 w 434219"/>
              <a:gd name="connsiteY9" fmla="*/ 488496 h 542773"/>
              <a:gd name="connsiteX10" fmla="*/ 379941 w 434219"/>
              <a:gd name="connsiteY10" fmla="*/ 542773 h 542773"/>
              <a:gd name="connsiteX11" fmla="*/ 54277 w 434219"/>
              <a:gd name="connsiteY11" fmla="*/ 542773 h 542773"/>
              <a:gd name="connsiteX12" fmla="*/ 0 w 434219"/>
              <a:gd name="connsiteY12" fmla="*/ 488496 h 542773"/>
              <a:gd name="connsiteX13" fmla="*/ 0 w 434219"/>
              <a:gd name="connsiteY13" fmla="*/ 54277 h 542773"/>
              <a:gd name="connsiteX14" fmla="*/ 54277 w 434219"/>
              <a:gd name="connsiteY14" fmla="*/ 0 h 54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4219" h="542773">
                <a:moveTo>
                  <a:pt x="257818" y="13569"/>
                </a:moveTo>
                <a:lnTo>
                  <a:pt x="420650" y="176401"/>
                </a:lnTo>
                <a:lnTo>
                  <a:pt x="271387" y="176401"/>
                </a:lnTo>
                <a:cubicBezTo>
                  <a:pt x="263894" y="176401"/>
                  <a:pt x="257818" y="170326"/>
                  <a:pt x="257818" y="162832"/>
                </a:cubicBezTo>
                <a:close/>
                <a:moveTo>
                  <a:pt x="54277" y="0"/>
                </a:moveTo>
                <a:lnTo>
                  <a:pt x="217109" y="0"/>
                </a:lnTo>
                <a:lnTo>
                  <a:pt x="217109" y="162832"/>
                </a:lnTo>
                <a:cubicBezTo>
                  <a:pt x="217109" y="192809"/>
                  <a:pt x="241409" y="217109"/>
                  <a:pt x="271387" y="217109"/>
                </a:cubicBezTo>
                <a:lnTo>
                  <a:pt x="434219" y="217109"/>
                </a:lnTo>
                <a:lnTo>
                  <a:pt x="434219" y="488496"/>
                </a:lnTo>
                <a:cubicBezTo>
                  <a:pt x="434219" y="518473"/>
                  <a:pt x="409919" y="542773"/>
                  <a:pt x="379941" y="542773"/>
                </a:cubicBezTo>
                <a:lnTo>
                  <a:pt x="54277" y="542773"/>
                </a:lnTo>
                <a:cubicBezTo>
                  <a:pt x="24301" y="542773"/>
                  <a:pt x="0" y="518473"/>
                  <a:pt x="0" y="488496"/>
                </a:cubicBezTo>
                <a:lnTo>
                  <a:pt x="0" y="54277"/>
                </a:lnTo>
                <a:cubicBezTo>
                  <a:pt x="0" y="24301"/>
                  <a:pt x="24301" y="0"/>
                  <a:pt x="54277" y="0"/>
                </a:cubicBezTo>
                <a:close/>
              </a:path>
            </a:pathLst>
          </a:custGeom>
          <a:gradFill>
            <a:gsLst>
              <a:gs pos="35000">
                <a:srgbClr val="C03BC4"/>
              </a:gs>
              <a:gs pos="0">
                <a:srgbClr val="FF5C39"/>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9" name="Graphic 38">
            <a:extLst>
              <a:ext uri="{FF2B5EF4-FFF2-40B4-BE49-F238E27FC236}">
                <a16:creationId xmlns:a16="http://schemas.microsoft.com/office/drawing/2014/main" id="{6F4FB70C-D0ED-B6E7-A738-F618E6D4FBA5}"/>
              </a:ext>
            </a:extLst>
          </p:cNvPr>
          <p:cNvSpPr/>
          <p:nvPr/>
        </p:nvSpPr>
        <p:spPr>
          <a:xfrm>
            <a:off x="1438443" y="2187802"/>
            <a:ext cx="488496" cy="488496"/>
          </a:xfrm>
          <a:custGeom>
            <a:avLst/>
            <a:gdLst>
              <a:gd name="connsiteX0" fmla="*/ 230000 w 488496"/>
              <a:gd name="connsiteY0" fmla="*/ 290872 h 488496"/>
              <a:gd name="connsiteX1" fmla="*/ 232253 w 488496"/>
              <a:gd name="connsiteY1" fmla="*/ 288945 h 488496"/>
              <a:gd name="connsiteX2" fmla="*/ 255972 w 488496"/>
              <a:gd name="connsiteY2" fmla="*/ 288755 h 488496"/>
              <a:gd name="connsiteX3" fmla="*/ 258496 w 488496"/>
              <a:gd name="connsiteY3" fmla="*/ 290872 h 488496"/>
              <a:gd name="connsiteX4" fmla="*/ 446513 w 488496"/>
              <a:gd name="connsiteY4" fmla="*/ 475415 h 488496"/>
              <a:gd name="connsiteX5" fmla="*/ 400295 w 488496"/>
              <a:gd name="connsiteY5" fmla="*/ 488496 h 488496"/>
              <a:gd name="connsiteX6" fmla="*/ 88201 w 488496"/>
              <a:gd name="connsiteY6" fmla="*/ 488496 h 488496"/>
              <a:gd name="connsiteX7" fmla="*/ 41984 w 488496"/>
              <a:gd name="connsiteY7" fmla="*/ 475442 h 488496"/>
              <a:gd name="connsiteX8" fmla="*/ 230000 w 488496"/>
              <a:gd name="connsiteY8" fmla="*/ 290872 h 488496"/>
              <a:gd name="connsiteX9" fmla="*/ 232253 w 488496"/>
              <a:gd name="connsiteY9" fmla="*/ 288945 h 488496"/>
              <a:gd name="connsiteX10" fmla="*/ 230000 w 488496"/>
              <a:gd name="connsiteY10" fmla="*/ 290845 h 488496"/>
              <a:gd name="connsiteX11" fmla="*/ 400295 w 488496"/>
              <a:gd name="connsiteY11" fmla="*/ 0 h 488496"/>
              <a:gd name="connsiteX12" fmla="*/ 488496 w 488496"/>
              <a:gd name="connsiteY12" fmla="*/ 88201 h 488496"/>
              <a:gd name="connsiteX13" fmla="*/ 488496 w 488496"/>
              <a:gd name="connsiteY13" fmla="*/ 400295 h 488496"/>
              <a:gd name="connsiteX14" fmla="*/ 475334 w 488496"/>
              <a:gd name="connsiteY14" fmla="*/ 446702 h 488496"/>
              <a:gd name="connsiteX15" fmla="*/ 287019 w 488496"/>
              <a:gd name="connsiteY15" fmla="*/ 261807 h 488496"/>
              <a:gd name="connsiteX16" fmla="*/ 283545 w 488496"/>
              <a:gd name="connsiteY16" fmla="*/ 258659 h 488496"/>
              <a:gd name="connsiteX17" fmla="*/ 205141 w 488496"/>
              <a:gd name="connsiteY17" fmla="*/ 258496 h 488496"/>
              <a:gd name="connsiteX18" fmla="*/ 201478 w 488496"/>
              <a:gd name="connsiteY18" fmla="*/ 261834 h 488496"/>
              <a:gd name="connsiteX19" fmla="*/ 13162 w 488496"/>
              <a:gd name="connsiteY19" fmla="*/ 446675 h 488496"/>
              <a:gd name="connsiteX20" fmla="*/ 0 w 488496"/>
              <a:gd name="connsiteY20" fmla="*/ 400295 h 488496"/>
              <a:gd name="connsiteX21" fmla="*/ 0 w 488496"/>
              <a:gd name="connsiteY21" fmla="*/ 88201 h 488496"/>
              <a:gd name="connsiteX22" fmla="*/ 88201 w 488496"/>
              <a:gd name="connsiteY22" fmla="*/ 0 h 488496"/>
              <a:gd name="connsiteX23" fmla="*/ 400295 w 488496"/>
              <a:gd name="connsiteY23" fmla="*/ 0 h 488496"/>
              <a:gd name="connsiteX24" fmla="*/ 346072 w 488496"/>
              <a:gd name="connsiteY24" fmla="*/ 81416 h 488496"/>
              <a:gd name="connsiteX25" fmla="*/ 284956 w 488496"/>
              <a:gd name="connsiteY25" fmla="*/ 142532 h 488496"/>
              <a:gd name="connsiteX26" fmla="*/ 346072 w 488496"/>
              <a:gd name="connsiteY26" fmla="*/ 203649 h 488496"/>
              <a:gd name="connsiteX27" fmla="*/ 407189 w 488496"/>
              <a:gd name="connsiteY27" fmla="*/ 142532 h 488496"/>
              <a:gd name="connsiteX28" fmla="*/ 346072 w 488496"/>
              <a:gd name="connsiteY28" fmla="*/ 81416 h 488496"/>
              <a:gd name="connsiteX29" fmla="*/ 346072 w 488496"/>
              <a:gd name="connsiteY29" fmla="*/ 122124 h 488496"/>
              <a:gd name="connsiteX30" fmla="*/ 366481 w 488496"/>
              <a:gd name="connsiteY30" fmla="*/ 142532 h 488496"/>
              <a:gd name="connsiteX31" fmla="*/ 346072 w 488496"/>
              <a:gd name="connsiteY31" fmla="*/ 162941 h 488496"/>
              <a:gd name="connsiteX32" fmla="*/ 325664 w 488496"/>
              <a:gd name="connsiteY32" fmla="*/ 142532 h 488496"/>
              <a:gd name="connsiteX33" fmla="*/ 346072 w 488496"/>
              <a:gd name="connsiteY33" fmla="*/ 122124 h 4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8496" h="488496">
                <a:moveTo>
                  <a:pt x="230000" y="290872"/>
                </a:moveTo>
                <a:lnTo>
                  <a:pt x="232253" y="288945"/>
                </a:lnTo>
                <a:cubicBezTo>
                  <a:pt x="239301" y="283805"/>
                  <a:pt x="248843" y="283729"/>
                  <a:pt x="255972" y="288755"/>
                </a:cubicBezTo>
                <a:lnTo>
                  <a:pt x="258496" y="290872"/>
                </a:lnTo>
                <a:lnTo>
                  <a:pt x="446513" y="475415"/>
                </a:lnTo>
                <a:cubicBezTo>
                  <a:pt x="432623" y="483986"/>
                  <a:pt x="416617" y="488518"/>
                  <a:pt x="400295" y="488496"/>
                </a:cubicBezTo>
                <a:lnTo>
                  <a:pt x="88201" y="488496"/>
                </a:lnTo>
                <a:cubicBezTo>
                  <a:pt x="71881" y="488526"/>
                  <a:pt x="55877" y="484005"/>
                  <a:pt x="41984" y="475442"/>
                </a:cubicBezTo>
                <a:lnTo>
                  <a:pt x="230000" y="290872"/>
                </a:lnTo>
                <a:lnTo>
                  <a:pt x="232253" y="288945"/>
                </a:lnTo>
                <a:lnTo>
                  <a:pt x="230000" y="290845"/>
                </a:lnTo>
                <a:close/>
                <a:moveTo>
                  <a:pt x="400295" y="0"/>
                </a:moveTo>
                <a:cubicBezTo>
                  <a:pt x="449007" y="0"/>
                  <a:pt x="488496" y="39489"/>
                  <a:pt x="488496" y="88201"/>
                </a:cubicBezTo>
                <a:lnTo>
                  <a:pt x="488496" y="400295"/>
                </a:lnTo>
                <a:cubicBezTo>
                  <a:pt x="488496" y="417311"/>
                  <a:pt x="483665" y="433215"/>
                  <a:pt x="475334" y="446702"/>
                </a:cubicBezTo>
                <a:lnTo>
                  <a:pt x="287019" y="261807"/>
                </a:lnTo>
                <a:lnTo>
                  <a:pt x="283545" y="258659"/>
                </a:lnTo>
                <a:cubicBezTo>
                  <a:pt x="260900" y="239618"/>
                  <a:pt x="227865" y="239548"/>
                  <a:pt x="205141" y="258496"/>
                </a:cubicBezTo>
                <a:lnTo>
                  <a:pt x="201478" y="261834"/>
                </a:lnTo>
                <a:lnTo>
                  <a:pt x="13162" y="446675"/>
                </a:lnTo>
                <a:cubicBezTo>
                  <a:pt x="4533" y="432748"/>
                  <a:pt x="-26" y="416682"/>
                  <a:pt x="0" y="400295"/>
                </a:cubicBezTo>
                <a:lnTo>
                  <a:pt x="0" y="88201"/>
                </a:lnTo>
                <a:cubicBezTo>
                  <a:pt x="0" y="39489"/>
                  <a:pt x="39489" y="0"/>
                  <a:pt x="88201" y="0"/>
                </a:cubicBezTo>
                <a:lnTo>
                  <a:pt x="400295" y="0"/>
                </a:lnTo>
                <a:close/>
                <a:moveTo>
                  <a:pt x="346072" y="81416"/>
                </a:moveTo>
                <a:cubicBezTo>
                  <a:pt x="312320" y="81416"/>
                  <a:pt x="284956" y="108779"/>
                  <a:pt x="284956" y="142532"/>
                </a:cubicBezTo>
                <a:cubicBezTo>
                  <a:pt x="284956" y="176286"/>
                  <a:pt x="312320" y="203649"/>
                  <a:pt x="346072" y="203649"/>
                </a:cubicBezTo>
                <a:cubicBezTo>
                  <a:pt x="379825" y="203649"/>
                  <a:pt x="407189" y="176286"/>
                  <a:pt x="407189" y="142532"/>
                </a:cubicBezTo>
                <a:cubicBezTo>
                  <a:pt x="407189" y="108779"/>
                  <a:pt x="379825" y="81416"/>
                  <a:pt x="346072" y="81416"/>
                </a:cubicBezTo>
                <a:close/>
                <a:moveTo>
                  <a:pt x="346072" y="122124"/>
                </a:moveTo>
                <a:cubicBezTo>
                  <a:pt x="357343" y="122124"/>
                  <a:pt x="366481" y="131261"/>
                  <a:pt x="366481" y="142532"/>
                </a:cubicBezTo>
                <a:cubicBezTo>
                  <a:pt x="366481" y="153804"/>
                  <a:pt x="357343" y="162941"/>
                  <a:pt x="346072" y="162941"/>
                </a:cubicBezTo>
                <a:cubicBezTo>
                  <a:pt x="334802" y="162941"/>
                  <a:pt x="325664" y="153804"/>
                  <a:pt x="325664" y="142532"/>
                </a:cubicBezTo>
                <a:cubicBezTo>
                  <a:pt x="325664" y="131261"/>
                  <a:pt x="334802" y="122124"/>
                  <a:pt x="346072" y="122124"/>
                </a:cubicBezTo>
                <a:close/>
              </a:path>
            </a:pathLst>
          </a:custGeom>
          <a:gradFill>
            <a:gsLst>
              <a:gs pos="35000">
                <a:srgbClr val="C03BC4"/>
              </a:gs>
              <a:gs pos="0">
                <a:srgbClr val="FF5C39"/>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cxnSp>
        <p:nvCxnSpPr>
          <p:cNvPr id="10" name="Straight Connector 9">
            <a:extLst>
              <a:ext uri="{FF2B5EF4-FFF2-40B4-BE49-F238E27FC236}">
                <a16:creationId xmlns:a16="http://schemas.microsoft.com/office/drawing/2014/main" id="{F06AA14E-E5C8-CB84-AADB-F88217D42A3D}"/>
              </a:ext>
              <a:ext uri="{C183D7F6-B498-43B3-948B-1728B52AA6E4}">
                <adec:decorative xmlns:adec="http://schemas.microsoft.com/office/drawing/2017/decorative" val="1"/>
              </a:ext>
            </a:extLst>
          </p:cNvPr>
          <p:cNvCxnSpPr>
            <a:cxnSpLocks/>
          </p:cNvCxnSpPr>
          <p:nvPr/>
        </p:nvCxnSpPr>
        <p:spPr>
          <a:xfrm>
            <a:off x="2772450" y="1825625"/>
            <a:ext cx="0" cy="1212850"/>
          </a:xfrm>
          <a:prstGeom prst="line">
            <a:avLst/>
          </a:prstGeom>
          <a:ln w="28575">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5826C5-8167-C7EB-6448-E1B20BEB8B4E}"/>
              </a:ext>
              <a:ext uri="{C183D7F6-B498-43B3-948B-1728B52AA6E4}">
                <adec:decorative xmlns:adec="http://schemas.microsoft.com/office/drawing/2017/decorative" val="1"/>
              </a:ext>
            </a:extLst>
          </p:cNvPr>
          <p:cNvCxnSpPr>
            <a:cxnSpLocks/>
          </p:cNvCxnSpPr>
          <p:nvPr/>
        </p:nvCxnSpPr>
        <p:spPr>
          <a:xfrm>
            <a:off x="5001705" y="1825625"/>
            <a:ext cx="0" cy="1212850"/>
          </a:xfrm>
          <a:prstGeom prst="line">
            <a:avLst/>
          </a:prstGeom>
          <a:ln w="28575">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D21D7D9-D2F5-630F-BE34-9436EAB03CB3}"/>
              </a:ext>
              <a:ext uri="{C183D7F6-B498-43B3-948B-1728B52AA6E4}">
                <adec:decorative xmlns:adec="http://schemas.microsoft.com/office/drawing/2017/decorative" val="1"/>
              </a:ext>
            </a:extLst>
          </p:cNvPr>
          <p:cNvCxnSpPr>
            <a:cxnSpLocks/>
          </p:cNvCxnSpPr>
          <p:nvPr/>
        </p:nvCxnSpPr>
        <p:spPr>
          <a:xfrm>
            <a:off x="7226422" y="1825625"/>
            <a:ext cx="0" cy="1212850"/>
          </a:xfrm>
          <a:prstGeom prst="line">
            <a:avLst/>
          </a:prstGeom>
          <a:ln w="28575">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501341B-E08F-80A7-6CC8-FBACBD853250}"/>
              </a:ext>
              <a:ext uri="{C183D7F6-B498-43B3-948B-1728B52AA6E4}">
                <adec:decorative xmlns:adec="http://schemas.microsoft.com/office/drawing/2017/decorative" val="1"/>
              </a:ext>
            </a:extLst>
          </p:cNvPr>
          <p:cNvCxnSpPr>
            <a:cxnSpLocks/>
          </p:cNvCxnSpPr>
          <p:nvPr/>
        </p:nvCxnSpPr>
        <p:spPr>
          <a:xfrm>
            <a:off x="9451228" y="1825625"/>
            <a:ext cx="0" cy="1212850"/>
          </a:xfrm>
          <a:prstGeom prst="line">
            <a:avLst/>
          </a:prstGeom>
          <a:ln w="28575">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2ABFBFC1-39DF-4E61-DA72-084A460DDC89}"/>
              </a:ext>
            </a:extLst>
          </p:cNvPr>
          <p:cNvSpPr txBox="1"/>
          <p:nvPr/>
        </p:nvSpPr>
        <p:spPr>
          <a:xfrm>
            <a:off x="693511" y="5666697"/>
            <a:ext cx="10641721" cy="307777"/>
          </a:xfrm>
          <a:prstGeom prst="rect">
            <a:avLst/>
          </a:prstGeom>
          <a:noFill/>
        </p:spPr>
        <p:txBody>
          <a:bodyPr wrap="square" lIns="0" tIns="0" rIns="0" bIns="0" rtlCol="0" anchor="t">
            <a:spAutoFit/>
          </a:bodyPr>
          <a:lstStyle/>
          <a:p>
            <a:r>
              <a:rPr lang="en-US" sz="2000" dirty="0"/>
              <a:t>💻 </a:t>
            </a:r>
            <a:r>
              <a:rPr lang="en-US" sz="2000" dirty="0">
                <a:hlinkClick r:id="rId3"/>
              </a:rPr>
              <a:t>Demo: Searching images</a:t>
            </a:r>
            <a:r>
              <a:rPr lang="en-US" sz="2000" dirty="0"/>
              <a:t>  </a:t>
            </a:r>
            <a:r>
              <a:rPr lang="en-US" sz="2000" dirty="0">
                <a:latin typeface="Segoe UI_MSFontService"/>
              </a:rPr>
              <a:t>(</a:t>
            </a:r>
            <a:r>
              <a:rPr lang="en-US" sz="2000" dirty="0">
                <a:latin typeface="Segoe UI_MSFontService"/>
                <a:hlinkClick r:id="rId4"/>
              </a:rPr>
              <a:t>aka.ms/aitour/image-search</a:t>
            </a:r>
            <a:r>
              <a:rPr lang="en-US" sz="2000" dirty="0">
                <a:latin typeface="Segoe UI_MSFontService"/>
              </a:rPr>
              <a:t>)</a:t>
            </a:r>
            <a:endParaRPr lang="en-US" dirty="0"/>
          </a:p>
        </p:txBody>
      </p:sp>
    </p:spTree>
    <p:extLst>
      <p:ext uri="{BB962C8B-B14F-4D97-AF65-F5344CB8AC3E}">
        <p14:creationId xmlns:p14="http://schemas.microsoft.com/office/powerpoint/2010/main" val="3629761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3.7037E-7 L 0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0 3.7037E-7 L 0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0 3.7037E-7 L 0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0"/>
                                  </p:stCondLst>
                                  <p:childTnLst>
                                    <p:animMotion origin="layout" path="M -2.29167E-6 3.7037E-7 L -2.29167E-6 0.03542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grpId="1" nodeType="withEffect">
                                  <p:stCondLst>
                                    <p:cond delay="0"/>
                                  </p:stCondLst>
                                  <p:childTnLst>
                                    <p:animMotion origin="layout" path="M -4.375E-6 3.7037E-7 L -4.375E-6 0.03542 " pathEditMode="relative" rAng="0" ptsTypes="AA">
                                      <p:cBhvr>
                                        <p:cTn id="29" dur="700" spd="-100000" fill="hold"/>
                                        <p:tgtEl>
                                          <p:spTgt spid="5"/>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grpId="1" nodeType="withEffect">
                                  <p:stCondLst>
                                    <p:cond delay="0"/>
                                  </p:stCondLst>
                                  <p:childTnLst>
                                    <p:animMotion origin="layout" path="M 0 3.7037E-7 L 0 0.03542 " pathEditMode="relative" rAng="0" ptsTypes="AA">
                                      <p:cBhvr>
                                        <p:cTn id="34" dur="700" spd="-100000" fill="hold"/>
                                        <p:tgtEl>
                                          <p:spTgt spid="8"/>
                                        </p:tgtEl>
                                        <p:attrNameLst>
                                          <p:attrName>ppt_x</p:attrName>
                                          <p:attrName>ppt_y</p:attrName>
                                        </p:attrNameLst>
                                      </p:cBhvr>
                                      <p:rCtr x="0" y="1759"/>
                                    </p:animMotion>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nodeType="withEffect">
                                  <p:stCondLst>
                                    <p:cond delay="0"/>
                                  </p:stCondLst>
                                  <p:childTnLst>
                                    <p:animMotion origin="layout" path="M 0 3.7037E-7 L 0 0.03542 " pathEditMode="relative" rAng="0" ptsTypes="AA">
                                      <p:cBhvr>
                                        <p:cTn id="39" dur="700" spd="-100000" fill="hold"/>
                                        <p:tgtEl>
                                          <p:spTgt spid="10"/>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nodeType="withEffect">
                                  <p:stCondLst>
                                    <p:cond delay="0"/>
                                  </p:stCondLst>
                                  <p:childTnLst>
                                    <p:animMotion origin="layout" path="M 0 3.7037E-7 L 0 0.03542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42" presetClass="path" presetSubtype="0" decel="100000" fill="hold" nodeType="withEffect">
                                  <p:stCondLst>
                                    <p:cond delay="0"/>
                                  </p:stCondLst>
                                  <p:childTnLst>
                                    <p:animMotion origin="layout" path="M 0 3.7037E-7 L 0 0.03542 " pathEditMode="relative" rAng="0" ptsTypes="AA">
                                      <p:cBhvr>
                                        <p:cTn id="49" dur="700" spd="-100000" fill="hold"/>
                                        <p:tgtEl>
                                          <p:spTgt spid="12"/>
                                        </p:tgtEl>
                                        <p:attrNameLst>
                                          <p:attrName>ppt_x</p:attrName>
                                          <p:attrName>ppt_y</p:attrName>
                                        </p:attrNameLst>
                                      </p:cBhvr>
                                      <p:rCtr x="0" y="1759"/>
                                    </p:animMotion>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nodeType="withEffect">
                                  <p:stCondLst>
                                    <p:cond delay="0"/>
                                  </p:stCondLst>
                                  <p:childTnLst>
                                    <p:animMotion origin="layout" path="M 0 3.7037E-7 L 0 0.03542 " pathEditMode="relative" rAng="0" ptsTypes="AA">
                                      <p:cBhvr>
                                        <p:cTn id="54" dur="7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childTnLst>
                                </p:cTn>
                              </p:par>
                              <p:par>
                                <p:cTn id="58" presetID="42" presetClass="path" presetSubtype="0" decel="100000" fill="hold" grpId="1" nodeType="withEffect">
                                  <p:stCondLst>
                                    <p:cond delay="0"/>
                                  </p:stCondLst>
                                  <p:childTnLst>
                                    <p:animMotion origin="layout" path="M -1.875E-6 2.96296E-6 L -1.875E-6 0.03541 " pathEditMode="relative" rAng="0" ptsTypes="AA">
                                      <p:cBhvr>
                                        <p:cTn id="5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Image Search</a:t>
            </a:r>
            <a:endParaRPr lang="en-CH" dirty="0"/>
          </a:p>
        </p:txBody>
      </p:sp>
      <p:sp>
        <p:nvSpPr>
          <p:cNvPr id="8" name="Content Placeholder 7">
            <a:extLst>
              <a:ext uri="{FF2B5EF4-FFF2-40B4-BE49-F238E27FC236}">
                <a16:creationId xmlns:a16="http://schemas.microsoft.com/office/drawing/2014/main" id="{E4C0424C-9DCE-889E-7727-AD3DB31220C2}"/>
              </a:ext>
            </a:extLst>
          </p:cNvPr>
          <p:cNvSpPr>
            <a:spLocks noGrp="1"/>
          </p:cNvSpPr>
          <p:nvPr>
            <p:ph sz="quarter" idx="10"/>
          </p:nvPr>
        </p:nvSpPr>
        <p:spPr>
          <a:xfrm>
            <a:off x="588264" y="1395167"/>
            <a:ext cx="11410696" cy="3262432"/>
          </a:xfrm>
          <a:solidFill>
            <a:schemeClr val="bg2"/>
          </a:solidFill>
        </p:spPr>
        <p:txBody>
          <a:bodyPr/>
          <a:lstStyle/>
          <a:p>
            <a:pPr marL="0" indent="0">
              <a:buNone/>
            </a:pPr>
            <a:r>
              <a:rPr lang="en-GB" sz="2000" b="0" dirty="0">
                <a:solidFill>
                  <a:srgbClr val="FFFF00"/>
                </a:solidFill>
                <a:effectLst/>
                <a:latin typeface="Consolas" panose="020B0609020204030204" pitchFamily="49" charset="0"/>
                <a:cs typeface="Consolas" panose="020B0609020204030204" pitchFamily="49" charset="0"/>
              </a:rPr>
              <a:t>fields</a:t>
            </a:r>
            <a:r>
              <a:rPr lang="en-GB" sz="2000" b="0" dirty="0">
                <a:effectLst/>
                <a:latin typeface="Consolas" panose="020B0609020204030204" pitchFamily="49" charset="0"/>
                <a:cs typeface="Consolas" panose="020B0609020204030204" pitchFamily="49" charset="0"/>
              </a:rPr>
              <a:t> = [</a:t>
            </a:r>
          </a:p>
          <a:p>
            <a:pPr marL="0" indent="0">
              <a:buNone/>
            </a:pPr>
            <a:r>
              <a:rPr lang="en-GB" sz="2000" b="0" dirty="0">
                <a:effectLst/>
                <a:latin typeface="Consolas" panose="020B0609020204030204" pitchFamily="49" charset="0"/>
                <a:cs typeface="Consolas" panose="020B0609020204030204" pitchFamily="49" charset="0"/>
              </a:rPr>
              <a:t>	</a:t>
            </a:r>
            <a:r>
              <a:rPr lang="en-GB" sz="2000" b="0" dirty="0" err="1">
                <a:effectLst/>
                <a:latin typeface="Consolas" panose="020B0609020204030204" pitchFamily="49" charset="0"/>
                <a:cs typeface="Consolas" panose="020B0609020204030204" pitchFamily="49" charset="0"/>
              </a:rPr>
              <a:t>SimpleField</a:t>
            </a:r>
            <a:r>
              <a:rPr lang="en-GB" sz="2000" b="0" dirty="0">
                <a:effectLst/>
                <a:latin typeface="Consolas" panose="020B0609020204030204" pitchFamily="49" charset="0"/>
                <a:cs typeface="Consolas" panose="020B0609020204030204" pitchFamily="49" charset="0"/>
              </a:rPr>
              <a:t>(name="id", type=</a:t>
            </a:r>
            <a:r>
              <a:rPr lang="en-GB" sz="2000" b="0" dirty="0" err="1">
                <a:effectLst/>
                <a:latin typeface="Consolas" panose="020B0609020204030204" pitchFamily="49" charset="0"/>
                <a:cs typeface="Consolas" panose="020B0609020204030204" pitchFamily="49" charset="0"/>
              </a:rPr>
              <a:t>SearchFieldDataType.String</a:t>
            </a:r>
            <a:r>
              <a:rPr lang="en-GB" sz="2000" b="0" dirty="0">
                <a:effectLst/>
                <a:latin typeface="Consolas" panose="020B0609020204030204" pitchFamily="49" charset="0"/>
                <a:cs typeface="Consolas" panose="020B0609020204030204" pitchFamily="49" charset="0"/>
              </a:rPr>
              <a:t>, key=True),</a:t>
            </a:r>
          </a:p>
          <a:p>
            <a:pPr marL="0" indent="0">
              <a:buNone/>
            </a:pPr>
            <a:r>
              <a:rPr lang="en-GB" sz="2000" b="0" dirty="0">
                <a:effectLst/>
                <a:latin typeface="Consolas" panose="020B0609020204030204" pitchFamily="49" charset="0"/>
                <a:cs typeface="Consolas" panose="020B0609020204030204" pitchFamily="49" charset="0"/>
              </a:rPr>
              <a:t>	</a:t>
            </a:r>
            <a:r>
              <a:rPr lang="en-GB" sz="2000" b="0" dirty="0" err="1">
                <a:effectLst/>
                <a:latin typeface="Consolas" panose="020B0609020204030204" pitchFamily="49" charset="0"/>
                <a:cs typeface="Consolas" panose="020B0609020204030204" pitchFamily="49" charset="0"/>
              </a:rPr>
              <a:t>SimpleField</a:t>
            </a:r>
            <a:r>
              <a:rPr lang="en-GB" sz="2000" b="0" dirty="0">
                <a:effectLst/>
                <a:latin typeface="Consolas" panose="020B0609020204030204" pitchFamily="49" charset="0"/>
                <a:cs typeface="Consolas" panose="020B0609020204030204" pitchFamily="49" charset="0"/>
              </a:rPr>
              <a:t>(name="</a:t>
            </a:r>
            <a:r>
              <a:rPr lang="en-GB" sz="2000" b="0" dirty="0">
                <a:solidFill>
                  <a:srgbClr val="FFFF00"/>
                </a:solidFill>
                <a:effectLst/>
                <a:latin typeface="Consolas" panose="020B0609020204030204" pitchFamily="49" charset="0"/>
                <a:cs typeface="Consolas" panose="020B0609020204030204" pitchFamily="49" charset="0"/>
              </a:rPr>
              <a:t>filename</a:t>
            </a:r>
            <a:r>
              <a:rPr lang="en-GB" sz="2000" b="0" dirty="0">
                <a:effectLst/>
                <a:latin typeface="Consolas" panose="020B0609020204030204" pitchFamily="49" charset="0"/>
                <a:cs typeface="Consolas" panose="020B0609020204030204" pitchFamily="49" charset="0"/>
              </a:rPr>
              <a:t>", type=</a:t>
            </a:r>
            <a:r>
              <a:rPr lang="en-GB" sz="2000" b="0" dirty="0" err="1">
                <a:effectLst/>
                <a:latin typeface="Consolas" panose="020B0609020204030204" pitchFamily="49" charset="0"/>
                <a:cs typeface="Consolas" panose="020B0609020204030204" pitchFamily="49" charset="0"/>
              </a:rPr>
              <a:t>SearchFieldDataType.String</a:t>
            </a:r>
            <a:r>
              <a:rPr lang="en-GB" sz="2000" b="0" dirty="0">
                <a:effectLst/>
                <a:latin typeface="Consolas" panose="020B0609020204030204" pitchFamily="49" charset="0"/>
                <a:cs typeface="Consolas" panose="020B0609020204030204" pitchFamily="49" charset="0"/>
              </a:rPr>
              <a:t>),</a:t>
            </a:r>
          </a:p>
          <a:p>
            <a:pPr marL="0" indent="0">
              <a:buNone/>
            </a:pPr>
            <a:r>
              <a:rPr lang="en-GB" sz="2000" b="0" dirty="0">
                <a:effectLst/>
                <a:latin typeface="Consolas" panose="020B0609020204030204" pitchFamily="49" charset="0"/>
                <a:cs typeface="Consolas" panose="020B0609020204030204" pitchFamily="49" charset="0"/>
              </a:rPr>
              <a:t>	</a:t>
            </a:r>
            <a:r>
              <a:rPr lang="en-GB" sz="2000" b="0" dirty="0" err="1">
                <a:effectLst/>
                <a:latin typeface="Consolas" panose="020B0609020204030204" pitchFamily="49" charset="0"/>
                <a:cs typeface="Consolas" panose="020B0609020204030204" pitchFamily="49" charset="0"/>
              </a:rPr>
              <a:t>SearchField</a:t>
            </a:r>
            <a:r>
              <a:rPr lang="en-GB" sz="2000" b="0" dirty="0">
                <a:effectLst/>
                <a:latin typeface="Consolas" panose="020B0609020204030204" pitchFamily="49" charset="0"/>
                <a:cs typeface="Consolas" panose="020B0609020204030204" pitchFamily="49" charset="0"/>
              </a:rPr>
              <a:t>(name="</a:t>
            </a:r>
            <a:r>
              <a:rPr lang="en-GB" sz="2000" b="0" dirty="0">
                <a:solidFill>
                  <a:srgbClr val="FFFF00"/>
                </a:solidFill>
                <a:effectLst/>
                <a:latin typeface="Consolas" panose="020B0609020204030204" pitchFamily="49" charset="0"/>
                <a:cs typeface="Consolas" panose="020B0609020204030204" pitchFamily="49" charset="0"/>
              </a:rPr>
              <a:t>embedding</a:t>
            </a:r>
            <a:r>
              <a:rPr lang="en-GB" sz="2000" b="0" dirty="0">
                <a:effectLst/>
                <a:latin typeface="Consolas" panose="020B0609020204030204" pitchFamily="49" charset="0"/>
                <a:cs typeface="Consolas" panose="020B0609020204030204" pitchFamily="49" charset="0"/>
              </a:rPr>
              <a:t>", </a:t>
            </a:r>
          </a:p>
          <a:p>
            <a:pPr marL="0" indent="0">
              <a:buNone/>
            </a:pPr>
            <a:r>
              <a:rPr lang="en-GB" sz="2000" b="0" dirty="0">
                <a:effectLst/>
                <a:latin typeface="Consolas" panose="020B0609020204030204" pitchFamily="49" charset="0"/>
                <a:cs typeface="Consolas" panose="020B0609020204030204" pitchFamily="49" charset="0"/>
              </a:rPr>
              <a:t>		type=</a:t>
            </a:r>
            <a:r>
              <a:rPr lang="en-GB" sz="2000" b="0" dirty="0" err="1">
                <a:effectLst/>
                <a:latin typeface="Consolas" panose="020B0609020204030204" pitchFamily="49" charset="0"/>
                <a:cs typeface="Consolas" panose="020B0609020204030204" pitchFamily="49" charset="0"/>
              </a:rPr>
              <a:t>SearchFieldDataType.Collection</a:t>
            </a:r>
            <a:r>
              <a:rPr lang="en-GB" sz="2000" b="0" dirty="0">
                <a:effectLst/>
                <a:latin typeface="Consolas" panose="020B0609020204030204" pitchFamily="49" charset="0"/>
                <a:cs typeface="Consolas" panose="020B0609020204030204" pitchFamily="49" charset="0"/>
              </a:rPr>
              <a:t>(</a:t>
            </a:r>
            <a:r>
              <a:rPr lang="en-GB" sz="2000" b="0" dirty="0" err="1">
                <a:effectLst/>
                <a:latin typeface="Consolas" panose="020B0609020204030204" pitchFamily="49" charset="0"/>
                <a:cs typeface="Consolas" panose="020B0609020204030204" pitchFamily="49" charset="0"/>
              </a:rPr>
              <a:t>SearchFieldDataType.Single</a:t>
            </a:r>
            <a:r>
              <a:rPr lang="en-GB" sz="2000" b="0" dirty="0">
                <a:effectLst/>
                <a:latin typeface="Consolas" panose="020B0609020204030204" pitchFamily="49" charset="0"/>
                <a:cs typeface="Consolas" panose="020B0609020204030204" pitchFamily="49" charset="0"/>
              </a:rPr>
              <a:t>), </a:t>
            </a:r>
          </a:p>
          <a:p>
            <a:pPr marL="0" indent="0">
              <a:buNone/>
            </a:pPr>
            <a:r>
              <a:rPr lang="en-GB" sz="2000" b="0" dirty="0">
                <a:effectLst/>
                <a:latin typeface="Consolas" panose="020B0609020204030204" pitchFamily="49" charset="0"/>
                <a:cs typeface="Consolas" panose="020B0609020204030204" pitchFamily="49" charset="0"/>
              </a:rPr>
              <a:t>		searchable=True, </a:t>
            </a:r>
          </a:p>
          <a:p>
            <a:pPr marL="0" indent="0">
              <a:buNone/>
            </a:pPr>
            <a:r>
              <a:rPr lang="en-GB" sz="2000" b="0" dirty="0">
                <a:effectLst/>
                <a:latin typeface="Consolas" panose="020B0609020204030204" pitchFamily="49" charset="0"/>
                <a:cs typeface="Consolas" panose="020B0609020204030204" pitchFamily="49" charset="0"/>
              </a:rPr>
              <a:t>		</a:t>
            </a:r>
            <a:r>
              <a:rPr lang="en-GB" sz="2000" b="0" dirty="0" err="1">
                <a:effectLst/>
                <a:latin typeface="Consolas" panose="020B0609020204030204" pitchFamily="49" charset="0"/>
                <a:cs typeface="Consolas" panose="020B0609020204030204" pitchFamily="49" charset="0"/>
              </a:rPr>
              <a:t>vector_search_dimensions</a:t>
            </a:r>
            <a:r>
              <a:rPr lang="en-GB" sz="2000" b="0" dirty="0">
                <a:effectLst/>
                <a:latin typeface="Consolas" panose="020B0609020204030204" pitchFamily="49" charset="0"/>
                <a:cs typeface="Consolas" panose="020B0609020204030204" pitchFamily="49" charset="0"/>
              </a:rPr>
              <a:t>=1024,</a:t>
            </a:r>
          </a:p>
          <a:p>
            <a:pPr marL="0" indent="0">
              <a:buNone/>
            </a:pPr>
            <a:r>
              <a:rPr lang="en-GB" sz="2000" b="0" dirty="0">
                <a:effectLst/>
                <a:latin typeface="Consolas" panose="020B0609020204030204" pitchFamily="49" charset="0"/>
                <a:cs typeface="Consolas" panose="020B0609020204030204" pitchFamily="49" charset="0"/>
              </a:rPr>
              <a:t>		</a:t>
            </a:r>
            <a:r>
              <a:rPr lang="en-GB" sz="2000" b="0" dirty="0" err="1">
                <a:effectLst/>
                <a:latin typeface="Consolas" panose="020B0609020204030204" pitchFamily="49" charset="0"/>
                <a:cs typeface="Consolas" panose="020B0609020204030204" pitchFamily="49" charset="0"/>
              </a:rPr>
              <a:t>vector_search_profile_name</a:t>
            </a:r>
            <a:r>
              <a:rPr lang="en-GB" sz="2000" b="0" dirty="0">
                <a:effectLst/>
                <a:latin typeface="Consolas" panose="020B0609020204030204" pitchFamily="49" charset="0"/>
                <a:cs typeface="Consolas" panose="020B0609020204030204" pitchFamily="49" charset="0"/>
              </a:rPr>
              <a:t>="</a:t>
            </a:r>
            <a:r>
              <a:rPr lang="en-GB" sz="2000" b="0" dirty="0" err="1">
                <a:effectLst/>
                <a:latin typeface="Consolas" panose="020B0609020204030204" pitchFamily="49" charset="0"/>
                <a:cs typeface="Consolas" panose="020B0609020204030204" pitchFamily="49" charset="0"/>
              </a:rPr>
              <a:t>embedding_profile</a:t>
            </a:r>
            <a:r>
              <a:rPr lang="en-GB" sz="2000" b="0" dirty="0">
                <a:effectLst/>
                <a:latin typeface="Consolas" panose="020B0609020204030204" pitchFamily="49" charset="0"/>
                <a:cs typeface="Consolas" panose="020B0609020204030204" pitchFamily="49" charset="0"/>
              </a:rPr>
              <a:t>")</a:t>
            </a:r>
          </a:p>
          <a:p>
            <a:pPr marL="0" indent="0">
              <a:buNone/>
            </a:pPr>
            <a:r>
              <a:rPr lang="en-GB" sz="2000" b="0" dirty="0">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41296596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1E8C7-8C2D-3E18-65FF-0DB8E3C081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13394-F2BE-BAD2-ABE2-06D9EBF648F8}"/>
              </a:ext>
            </a:extLst>
          </p:cNvPr>
          <p:cNvSpPr>
            <a:spLocks noGrp="1"/>
          </p:cNvSpPr>
          <p:nvPr>
            <p:ph type="title"/>
          </p:nvPr>
        </p:nvSpPr>
        <p:spPr>
          <a:xfrm>
            <a:off x="585216" y="2426410"/>
            <a:ext cx="9144000" cy="1107996"/>
          </a:xfrm>
        </p:spPr>
        <p:txBody>
          <a:bodyPr/>
          <a:lstStyle/>
          <a:p>
            <a:r>
              <a:rPr lang="en-US"/>
              <a:t>Retrieval-augmented </a:t>
            </a:r>
            <a:br>
              <a:rPr lang="en-US"/>
            </a:br>
            <a:r>
              <a:rPr lang="en-US"/>
              <a:t>generation (RAG)​</a:t>
            </a:r>
          </a:p>
        </p:txBody>
      </p:sp>
    </p:spTree>
    <p:extLst>
      <p:ext uri="{BB962C8B-B14F-4D97-AF65-F5344CB8AC3E}">
        <p14:creationId xmlns:p14="http://schemas.microsoft.com/office/powerpoint/2010/main" val="2384229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Image Search</a:t>
            </a:r>
            <a:endParaRPr lang="en-CH" dirty="0"/>
          </a:p>
        </p:txBody>
      </p:sp>
      <p:sp>
        <p:nvSpPr>
          <p:cNvPr id="5" name="Content Placeholder 7">
            <a:extLst>
              <a:ext uri="{FF2B5EF4-FFF2-40B4-BE49-F238E27FC236}">
                <a16:creationId xmlns:a16="http://schemas.microsoft.com/office/drawing/2014/main" id="{5BF1E0E4-C79E-3766-59BD-0374A243A029}"/>
              </a:ext>
            </a:extLst>
          </p:cNvPr>
          <p:cNvSpPr txBox="1">
            <a:spLocks/>
          </p:cNvSpPr>
          <p:nvPr/>
        </p:nvSpPr>
        <p:spPr>
          <a:xfrm>
            <a:off x="588263" y="2050161"/>
            <a:ext cx="11410696" cy="2757678"/>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1600" dirty="0">
                <a:latin typeface="Consolas" panose="020B0609020204030204" pitchFamily="49" charset="0"/>
                <a:cs typeface="Consolas" panose="020B0609020204030204" pitchFamily="49" charset="0"/>
              </a:rPr>
              <a:t>import </a:t>
            </a:r>
            <a:r>
              <a:rPr lang="en-GB" sz="1600" dirty="0" err="1">
                <a:latin typeface="Consolas" panose="020B0609020204030204" pitchFamily="49" charset="0"/>
                <a:cs typeface="Consolas" panose="020B0609020204030204" pitchFamily="49" charset="0"/>
              </a:rPr>
              <a:t>mimetypes</a:t>
            </a:r>
            <a:endParaRPr lang="en-GB" sz="1600" dirty="0">
              <a:latin typeface="Consolas" panose="020B0609020204030204" pitchFamily="49" charset="0"/>
              <a:cs typeface="Consolas" panose="020B0609020204030204" pitchFamily="49" charset="0"/>
            </a:endParaRPr>
          </a:p>
          <a:p>
            <a:pPr marL="0" indent="0">
              <a:buFont typeface="Wingdings" panose="05000000000000000000" pitchFamily="2" charset="2"/>
              <a:buNone/>
            </a:pPr>
            <a:r>
              <a:rPr lang="en-GB" sz="1600" dirty="0">
                <a:latin typeface="Consolas" panose="020B0609020204030204" pitchFamily="49" charset="0"/>
                <a:cs typeface="Consolas" panose="020B0609020204030204" pitchFamily="49" charset="0"/>
              </a:rPr>
              <a:t>import </a:t>
            </a:r>
            <a:r>
              <a:rPr lang="en-GB" sz="1600" dirty="0" err="1">
                <a:latin typeface="Consolas" panose="020B0609020204030204" pitchFamily="49" charset="0"/>
                <a:cs typeface="Consolas" panose="020B0609020204030204" pitchFamily="49" charset="0"/>
              </a:rPr>
              <a:t>os</a:t>
            </a:r>
            <a:br>
              <a:rPr lang="en-GB" sz="1600" dirty="0">
                <a:latin typeface="Consolas" panose="020B0609020204030204" pitchFamily="49" charset="0"/>
                <a:cs typeface="Consolas" panose="020B0609020204030204" pitchFamily="49" charset="0"/>
              </a:rPr>
            </a:br>
            <a:r>
              <a:rPr lang="en-GB" sz="1600" dirty="0">
                <a:latin typeface="Consolas" panose="020B0609020204030204" pitchFamily="49" charset="0"/>
                <a:cs typeface="Consolas" panose="020B0609020204030204" pitchFamily="49" charset="0"/>
              </a:rPr>
              <a:t>import requests</a:t>
            </a:r>
          </a:p>
          <a:p>
            <a:pPr marL="0" indent="0">
              <a:buFont typeface="Wingdings" panose="05000000000000000000" pitchFamily="2" charset="2"/>
              <a:buNone/>
            </a:pPr>
            <a:r>
              <a:rPr lang="en-GB" sz="1600" dirty="0">
                <a:latin typeface="Consolas" panose="020B0609020204030204" pitchFamily="49" charset="0"/>
                <a:cs typeface="Consolas" panose="020B0609020204030204" pitchFamily="49" charset="0"/>
              </a:rPr>
              <a:t>from PIL import Image</a:t>
            </a:r>
          </a:p>
          <a:p>
            <a:pPr marL="0" indent="0">
              <a:buFont typeface="Wingdings" panose="05000000000000000000" pitchFamily="2" charset="2"/>
              <a:buNone/>
            </a:pPr>
            <a:br>
              <a:rPr lang="en-GB" sz="1600" dirty="0">
                <a:latin typeface="Consolas" panose="020B0609020204030204" pitchFamily="49" charset="0"/>
                <a:cs typeface="Consolas" panose="020B0609020204030204" pitchFamily="49" charset="0"/>
              </a:rPr>
            </a:br>
            <a:r>
              <a:rPr lang="en-GB" sz="1600" dirty="0" err="1">
                <a:latin typeface="Consolas" panose="020B0609020204030204" pitchFamily="49" charset="0"/>
                <a:cs typeface="Consolas" panose="020B0609020204030204" pitchFamily="49" charset="0"/>
              </a:rPr>
              <a:t>token_provider</a:t>
            </a:r>
            <a:r>
              <a:rPr lang="en-GB" sz="1600" dirty="0">
                <a:latin typeface="Consolas" panose="020B0609020204030204" pitchFamily="49" charset="0"/>
                <a:cs typeface="Consolas" panose="020B0609020204030204" pitchFamily="49" charset="0"/>
              </a:rPr>
              <a:t> = </a:t>
            </a:r>
          </a:p>
          <a:p>
            <a:pPr marL="0" indent="0">
              <a:buFont typeface="Wingdings" panose="05000000000000000000" pitchFamily="2" charset="2"/>
              <a:buNone/>
            </a:pPr>
            <a:r>
              <a:rPr lang="en-GB" sz="1600" dirty="0">
                <a:latin typeface="Consolas" panose="020B0609020204030204" pitchFamily="49" charset="0"/>
                <a:cs typeface="Consolas" panose="020B0609020204030204" pitchFamily="49" charset="0"/>
              </a:rPr>
              <a:t>	</a:t>
            </a:r>
            <a:r>
              <a:rPr lang="en-GB" sz="1600" dirty="0" err="1">
                <a:latin typeface="Consolas" panose="020B0609020204030204" pitchFamily="49" charset="0"/>
                <a:cs typeface="Consolas" panose="020B0609020204030204" pitchFamily="49" charset="0"/>
              </a:rPr>
              <a:t>get_bearer_token_provider</a:t>
            </a:r>
            <a:r>
              <a:rPr lang="en-GB" sz="1600" dirty="0">
                <a:latin typeface="Consolas" panose="020B0609020204030204" pitchFamily="49" charset="0"/>
                <a:cs typeface="Consolas" panose="020B0609020204030204" pitchFamily="49" charset="0"/>
              </a:rPr>
              <a:t>(</a:t>
            </a:r>
            <a:r>
              <a:rPr lang="en-GB" sz="1600" dirty="0" err="1">
                <a:latin typeface="Consolas" panose="020B0609020204030204" pitchFamily="49" charset="0"/>
                <a:cs typeface="Consolas" panose="020B0609020204030204" pitchFamily="49" charset="0"/>
              </a:rPr>
              <a:t>azure_credential</a:t>
            </a:r>
            <a:r>
              <a:rPr lang="en-GB" sz="1600" dirty="0">
                <a:latin typeface="Consolas" panose="020B0609020204030204" pitchFamily="49" charset="0"/>
                <a:cs typeface="Consolas" panose="020B0609020204030204" pitchFamily="49" charset="0"/>
              </a:rPr>
              <a:t>, "https://</a:t>
            </a:r>
            <a:r>
              <a:rPr lang="en-GB" sz="1600" dirty="0" err="1">
                <a:latin typeface="Consolas" panose="020B0609020204030204" pitchFamily="49" charset="0"/>
                <a:cs typeface="Consolas" panose="020B0609020204030204" pitchFamily="49" charset="0"/>
              </a:rPr>
              <a:t>cognitiveservices.azure.com</a:t>
            </a:r>
            <a:r>
              <a:rPr lang="en-GB" sz="1600" dirty="0">
                <a:latin typeface="Consolas" panose="020B0609020204030204" pitchFamily="49" charset="0"/>
                <a:cs typeface="Consolas" panose="020B0609020204030204" pitchFamily="49" charset="0"/>
              </a:rPr>
              <a:t>/.default")</a:t>
            </a:r>
          </a:p>
          <a:p>
            <a:pPr marL="0" indent="0">
              <a:buFont typeface="Wingdings" panose="05000000000000000000" pitchFamily="2" charset="2"/>
              <a:buNone/>
            </a:pPr>
            <a:r>
              <a:rPr lang="en-GB" sz="1600" dirty="0">
                <a:latin typeface="Consolas" panose="020B0609020204030204" pitchFamily="49" charset="0"/>
                <a:cs typeface="Consolas" panose="020B0609020204030204" pitchFamily="49" charset="0"/>
              </a:rPr>
              <a:t>AZURE_COMPUTERVISION_SERVICE = 	</a:t>
            </a:r>
            <a:r>
              <a:rPr lang="en-GB" sz="1600" dirty="0" err="1">
                <a:latin typeface="Consolas" panose="020B0609020204030204" pitchFamily="49" charset="0"/>
                <a:cs typeface="Consolas" panose="020B0609020204030204" pitchFamily="49" charset="0"/>
              </a:rPr>
              <a:t>os.getenv</a:t>
            </a:r>
            <a:r>
              <a:rPr lang="en-GB" sz="1600" dirty="0">
                <a:latin typeface="Consolas" panose="020B0609020204030204" pitchFamily="49" charset="0"/>
                <a:cs typeface="Consolas" panose="020B0609020204030204" pitchFamily="49" charset="0"/>
              </a:rPr>
              <a:t>("AZURE_COMPUTERVISION_SERVICE")</a:t>
            </a:r>
          </a:p>
          <a:p>
            <a:pPr marL="0" indent="0">
              <a:buFont typeface="Wingdings" panose="05000000000000000000" pitchFamily="2" charset="2"/>
              <a:buNone/>
            </a:pPr>
            <a:r>
              <a:rPr lang="en-GB" sz="1600" dirty="0">
                <a:latin typeface="Consolas" panose="020B0609020204030204" pitchFamily="49" charset="0"/>
                <a:cs typeface="Consolas" panose="020B0609020204030204" pitchFamily="49" charset="0"/>
              </a:rPr>
              <a:t>AZURE_COMPUTER_VISION_URL = 	</a:t>
            </a:r>
            <a:r>
              <a:rPr lang="en-GB" sz="1600" dirty="0" err="1">
                <a:latin typeface="Consolas" panose="020B0609020204030204" pitchFamily="49" charset="0"/>
                <a:cs typeface="Consolas" panose="020B0609020204030204" pitchFamily="49" charset="0"/>
              </a:rPr>
              <a:t>f"</a:t>
            </a:r>
            <a:r>
              <a:rPr lang="en-GB" sz="1600" dirty="0" err="1">
                <a:solidFill>
                  <a:srgbClr val="FFFF00"/>
                </a:solidFill>
                <a:latin typeface="Consolas" panose="020B0609020204030204" pitchFamily="49" charset="0"/>
                <a:cs typeface="Consolas" panose="020B0609020204030204" pitchFamily="49" charset="0"/>
              </a:rPr>
              <a:t>https</a:t>
            </a:r>
            <a:r>
              <a:rPr lang="en-GB" sz="1600" dirty="0">
                <a:solidFill>
                  <a:srgbClr val="FFFF00"/>
                </a:solidFill>
                <a:latin typeface="Consolas" panose="020B0609020204030204" pitchFamily="49" charset="0"/>
                <a:cs typeface="Consolas" panose="020B0609020204030204" pitchFamily="49" charset="0"/>
              </a:rPr>
              <a:t>://{AZURE_COMPUTERVISION_SERVICE}.</a:t>
            </a:r>
            <a:r>
              <a:rPr lang="en-GB" sz="1600" dirty="0" err="1">
                <a:solidFill>
                  <a:srgbClr val="FFFF00"/>
                </a:solidFill>
                <a:latin typeface="Consolas" panose="020B0609020204030204" pitchFamily="49" charset="0"/>
                <a:cs typeface="Consolas" panose="020B0609020204030204" pitchFamily="49" charset="0"/>
              </a:rPr>
              <a:t>cognitiveservices.azure.com</a:t>
            </a:r>
            <a:r>
              <a:rPr lang="en-GB" sz="1600" dirty="0">
                <a:solidFill>
                  <a:srgbClr val="FFFF00"/>
                </a:solidFill>
                <a:latin typeface="Consolas" panose="020B0609020204030204" pitchFamily="49" charset="0"/>
                <a:cs typeface="Consolas" panose="020B0609020204030204" pitchFamily="49" charset="0"/>
              </a:rPr>
              <a:t>/</a:t>
            </a:r>
            <a:r>
              <a:rPr lang="en-GB" sz="1600" dirty="0" err="1">
                <a:solidFill>
                  <a:srgbClr val="FFFF00"/>
                </a:solidFill>
                <a:latin typeface="Consolas" panose="020B0609020204030204" pitchFamily="49" charset="0"/>
                <a:cs typeface="Consolas" panose="020B0609020204030204" pitchFamily="49" charset="0"/>
              </a:rPr>
              <a:t>computervision</a:t>
            </a:r>
            <a:r>
              <a:rPr lang="en-GB" sz="1600" dirty="0">
                <a:solidFill>
                  <a:srgbClr val="FFFF00"/>
                </a:solidFill>
                <a:latin typeface="Consolas" panose="020B0609020204030204" pitchFamily="49" charset="0"/>
                <a:cs typeface="Consolas" panose="020B0609020204030204" pitchFamily="49" charset="0"/>
              </a:rPr>
              <a:t>/retrieval</a:t>
            </a:r>
            <a:r>
              <a:rPr lang="en-GB" sz="16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49343087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Image Search</a:t>
            </a:r>
            <a:endParaRPr lang="en-CH" dirty="0"/>
          </a:p>
        </p:txBody>
      </p:sp>
      <p:sp>
        <p:nvSpPr>
          <p:cNvPr id="5" name="Content Placeholder 7">
            <a:extLst>
              <a:ext uri="{FF2B5EF4-FFF2-40B4-BE49-F238E27FC236}">
                <a16:creationId xmlns:a16="http://schemas.microsoft.com/office/drawing/2014/main" id="{5BF1E0E4-C79E-3766-59BD-0374A243A029}"/>
              </a:ext>
            </a:extLst>
          </p:cNvPr>
          <p:cNvSpPr txBox="1">
            <a:spLocks/>
          </p:cNvSpPr>
          <p:nvPr/>
        </p:nvSpPr>
        <p:spPr>
          <a:xfrm>
            <a:off x="588263" y="1802758"/>
            <a:ext cx="11410696" cy="2437590"/>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def </a:t>
            </a:r>
            <a:r>
              <a:rPr lang="en-GB" sz="2400" dirty="0" err="1">
                <a:solidFill>
                  <a:srgbClr val="FFFF00"/>
                </a:solidFill>
                <a:latin typeface="Consolas" panose="020B0609020204030204" pitchFamily="49" charset="0"/>
                <a:cs typeface="Consolas" panose="020B0609020204030204" pitchFamily="49" charset="0"/>
              </a:rPr>
              <a:t>get_model_params</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return {"</a:t>
            </a:r>
            <a:r>
              <a:rPr lang="en-GB" sz="2400" dirty="0" err="1">
                <a:latin typeface="Consolas" panose="020B0609020204030204" pitchFamily="49" charset="0"/>
                <a:cs typeface="Consolas" panose="020B0609020204030204" pitchFamily="49" charset="0"/>
              </a:rPr>
              <a:t>api</a:t>
            </a:r>
            <a:r>
              <a:rPr lang="en-GB" sz="2400" dirty="0">
                <a:latin typeface="Consolas" panose="020B0609020204030204" pitchFamily="49" charset="0"/>
                <a:cs typeface="Consolas" panose="020B0609020204030204" pitchFamily="49" charset="0"/>
              </a:rPr>
              <a:t>-version": "2023-02-01-preview", "</a:t>
            </a:r>
            <a:r>
              <a:rPr lang="en-GB" sz="2400" dirty="0" err="1">
                <a:latin typeface="Consolas" panose="020B0609020204030204" pitchFamily="49" charset="0"/>
                <a:cs typeface="Consolas" panose="020B0609020204030204" pitchFamily="49" charset="0"/>
              </a:rPr>
              <a:t>modelVersion</a:t>
            </a:r>
            <a:r>
              <a:rPr lang="en-GB" sz="2400" dirty="0">
                <a:latin typeface="Consolas" panose="020B0609020204030204" pitchFamily="49" charset="0"/>
                <a:cs typeface="Consolas" panose="020B0609020204030204" pitchFamily="49" charset="0"/>
              </a:rPr>
              <a:t>": 			"latest"}</a:t>
            </a:r>
          </a:p>
          <a:p>
            <a:pPr marL="0" indent="0">
              <a:buFont typeface="Wingdings" panose="05000000000000000000" pitchFamily="2" charset="2"/>
              <a:buNone/>
            </a:pPr>
            <a:br>
              <a:rPr lang="en-GB" sz="2400" dirty="0">
                <a:latin typeface="Consolas" panose="020B0609020204030204" pitchFamily="49" charset="0"/>
                <a:cs typeface="Consolas" panose="020B0609020204030204" pitchFamily="49" charset="0"/>
              </a:rPr>
            </a:br>
            <a:r>
              <a:rPr lang="en-GB" sz="2400" dirty="0">
                <a:latin typeface="Consolas" panose="020B0609020204030204" pitchFamily="49" charset="0"/>
                <a:cs typeface="Consolas" panose="020B0609020204030204" pitchFamily="49" charset="0"/>
              </a:rPr>
              <a:t>def </a:t>
            </a:r>
            <a:r>
              <a:rPr lang="en-GB" sz="2400" dirty="0" err="1">
                <a:solidFill>
                  <a:srgbClr val="FFFF00"/>
                </a:solidFill>
                <a:latin typeface="Consolas" panose="020B0609020204030204" pitchFamily="49" charset="0"/>
                <a:cs typeface="Consolas" panose="020B0609020204030204" pitchFamily="49" charset="0"/>
              </a:rPr>
              <a:t>get_auth_headers</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return {"Authorization": "Bearer " + </a:t>
            </a:r>
            <a:r>
              <a:rPr lang="en-GB" sz="2400" dirty="0" err="1">
                <a:latin typeface="Consolas" panose="020B0609020204030204" pitchFamily="49" charset="0"/>
                <a:cs typeface="Consolas" panose="020B0609020204030204" pitchFamily="49" charset="0"/>
              </a:rPr>
              <a:t>token_provider</a:t>
            </a:r>
            <a:r>
              <a:rPr lang="en-GB" sz="2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0624844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Image Search</a:t>
            </a:r>
            <a:endParaRPr lang="en-CH" dirty="0"/>
          </a:p>
        </p:txBody>
      </p:sp>
      <p:sp>
        <p:nvSpPr>
          <p:cNvPr id="5" name="Content Placeholder 7">
            <a:extLst>
              <a:ext uri="{FF2B5EF4-FFF2-40B4-BE49-F238E27FC236}">
                <a16:creationId xmlns:a16="http://schemas.microsoft.com/office/drawing/2014/main" id="{5BF1E0E4-C79E-3766-59BD-0374A243A029}"/>
              </a:ext>
            </a:extLst>
          </p:cNvPr>
          <p:cNvSpPr txBox="1">
            <a:spLocks/>
          </p:cNvSpPr>
          <p:nvPr/>
        </p:nvSpPr>
        <p:spPr>
          <a:xfrm>
            <a:off x="588263" y="1243958"/>
            <a:ext cx="11410696" cy="4727448"/>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def </a:t>
            </a:r>
            <a:r>
              <a:rPr lang="en-GB" sz="2400" dirty="0" err="1">
                <a:solidFill>
                  <a:srgbClr val="FFFF00"/>
                </a:solidFill>
                <a:latin typeface="Consolas" panose="020B0609020204030204" pitchFamily="49" charset="0"/>
                <a:cs typeface="Consolas" panose="020B0609020204030204" pitchFamily="49" charset="0"/>
              </a:rPr>
              <a:t>get_image_embedding</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image_file</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mimetype</a:t>
            </a:r>
            <a:r>
              <a:rPr lang="en-GB" sz="2400" dirty="0">
                <a:latin typeface="Consolas" panose="020B0609020204030204" pitchFamily="49" charset="0"/>
                <a:cs typeface="Consolas" panose="020B0609020204030204" pitchFamily="49" charset="0"/>
              </a:rPr>
              <a:t> = </a:t>
            </a:r>
            <a:r>
              <a:rPr lang="en-GB" sz="2400" dirty="0" err="1">
                <a:latin typeface="Consolas" panose="020B0609020204030204" pitchFamily="49" charset="0"/>
                <a:cs typeface="Consolas" panose="020B0609020204030204" pitchFamily="49" charset="0"/>
              </a:rPr>
              <a:t>mimetypes.guess_type</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image_file</a:t>
            </a:r>
            <a:r>
              <a:rPr lang="en-GB" sz="2400" dirty="0">
                <a:latin typeface="Consolas" panose="020B0609020204030204" pitchFamily="49" charset="0"/>
                <a:cs typeface="Consolas" panose="020B0609020204030204" pitchFamily="49" charset="0"/>
              </a:rPr>
              <a:t>)[0]</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url</a:t>
            </a:r>
            <a:r>
              <a:rPr lang="en-GB" sz="2400" dirty="0">
                <a:latin typeface="Consolas" panose="020B0609020204030204" pitchFamily="49" charset="0"/>
                <a:cs typeface="Consolas" panose="020B0609020204030204" pitchFamily="49" charset="0"/>
              </a:rPr>
              <a:t> = f"{AZURE_COMPUTER_VISION_URL}:</a:t>
            </a:r>
            <a:r>
              <a:rPr lang="en-GB" sz="2400" dirty="0" err="1">
                <a:latin typeface="Consolas" panose="020B0609020204030204" pitchFamily="49" charset="0"/>
                <a:cs typeface="Consolas" panose="020B0609020204030204" pitchFamily="49" charset="0"/>
              </a:rPr>
              <a:t>vectorizeImage</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headers = </a:t>
            </a:r>
            <a:r>
              <a:rPr lang="en-GB" sz="2400" dirty="0" err="1">
                <a:latin typeface="Consolas" panose="020B0609020204030204" pitchFamily="49" charset="0"/>
                <a:cs typeface="Consolas" panose="020B0609020204030204" pitchFamily="49" charset="0"/>
              </a:rPr>
              <a:t>get_auth_headers</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headers["Content-Type"] = </a:t>
            </a:r>
            <a:r>
              <a:rPr lang="en-GB" sz="2400" dirty="0" err="1">
                <a:latin typeface="Consolas" panose="020B0609020204030204" pitchFamily="49" charset="0"/>
                <a:cs typeface="Consolas" panose="020B0609020204030204" pitchFamily="49" charset="0"/>
              </a:rPr>
              <a:t>mimetype</a:t>
            </a:r>
            <a:endParaRPr lang="en-GB" sz="2400" dirty="0">
              <a:latin typeface="Consolas" panose="020B0609020204030204" pitchFamily="49" charset="0"/>
              <a:cs typeface="Consolas" panose="020B0609020204030204" pitchFamily="49" charset="0"/>
            </a:endParaRP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 add error checking</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response = </a:t>
            </a:r>
            <a:r>
              <a:rPr lang="en-GB" sz="2400" dirty="0" err="1">
                <a:latin typeface="Consolas" panose="020B0609020204030204" pitchFamily="49" charset="0"/>
                <a:cs typeface="Consolas" panose="020B0609020204030204" pitchFamily="49" charset="0"/>
              </a:rPr>
              <a:t>requests.post</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url</a:t>
            </a:r>
            <a:r>
              <a:rPr lang="en-GB" sz="2400" dirty="0">
                <a:latin typeface="Consolas" panose="020B0609020204030204" pitchFamily="49" charset="0"/>
                <a:cs typeface="Consolas" panose="020B0609020204030204" pitchFamily="49" charset="0"/>
              </a:rPr>
              <a:t>, headers=headers, 	params=</a:t>
            </a:r>
            <a:r>
              <a:rPr lang="en-GB" sz="2400" dirty="0" err="1">
                <a:latin typeface="Consolas" panose="020B0609020204030204" pitchFamily="49" charset="0"/>
                <a:cs typeface="Consolas" panose="020B0609020204030204" pitchFamily="49" charset="0"/>
              </a:rPr>
              <a:t>get_model_params</a:t>
            </a:r>
            <a:r>
              <a:rPr lang="en-GB" sz="2400" dirty="0">
                <a:latin typeface="Consolas" panose="020B0609020204030204" pitchFamily="49" charset="0"/>
                <a:cs typeface="Consolas" panose="020B0609020204030204" pitchFamily="49" charset="0"/>
              </a:rPr>
              <a:t>(), data=open(</a:t>
            </a:r>
            <a:r>
              <a:rPr lang="en-GB" sz="2400" dirty="0" err="1">
                <a:latin typeface="Consolas" panose="020B0609020204030204" pitchFamily="49" charset="0"/>
                <a:cs typeface="Consolas" panose="020B0609020204030204" pitchFamily="49" charset="0"/>
              </a:rPr>
              <a:t>image_file</a:t>
            </a: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rb</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if </a:t>
            </a:r>
            <a:r>
              <a:rPr lang="en-GB" sz="2400" dirty="0" err="1">
                <a:latin typeface="Consolas" panose="020B0609020204030204" pitchFamily="49" charset="0"/>
                <a:cs typeface="Consolas" panose="020B0609020204030204" pitchFamily="49" charset="0"/>
              </a:rPr>
              <a:t>response.status_code</a:t>
            </a:r>
            <a:r>
              <a:rPr lang="en-GB" sz="2400" dirty="0">
                <a:latin typeface="Consolas" panose="020B0609020204030204" pitchFamily="49" charset="0"/>
                <a:cs typeface="Consolas" panose="020B0609020204030204" pitchFamily="49" charset="0"/>
              </a:rPr>
              <a:t> != 200:</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print(</a:t>
            </a:r>
            <a:r>
              <a:rPr lang="en-GB" sz="2400" dirty="0" err="1">
                <a:latin typeface="Consolas" panose="020B0609020204030204" pitchFamily="49" charset="0"/>
                <a:cs typeface="Consolas" panose="020B0609020204030204" pitchFamily="49" charset="0"/>
              </a:rPr>
              <a:t>image_file</a:t>
            </a: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response.status_code</a:t>
            </a: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response.json</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return </a:t>
            </a:r>
            <a:r>
              <a:rPr lang="en-GB" sz="2400" dirty="0" err="1">
                <a:latin typeface="Consolas" panose="020B0609020204030204" pitchFamily="49" charset="0"/>
                <a:cs typeface="Consolas" panose="020B0609020204030204" pitchFamily="49" charset="0"/>
              </a:rPr>
              <a:t>response.json</a:t>
            </a:r>
            <a:r>
              <a:rPr lang="en-GB" sz="2400" dirty="0">
                <a:latin typeface="Consolas" panose="020B0609020204030204" pitchFamily="49" charset="0"/>
                <a:cs typeface="Consolas" panose="020B0609020204030204" pitchFamily="49" charset="0"/>
              </a:rPr>
              <a:t>()["vector"]</a:t>
            </a:r>
          </a:p>
        </p:txBody>
      </p:sp>
    </p:spTree>
    <p:extLst>
      <p:ext uri="{BB962C8B-B14F-4D97-AF65-F5344CB8AC3E}">
        <p14:creationId xmlns:p14="http://schemas.microsoft.com/office/powerpoint/2010/main" val="181892931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Image Search</a:t>
            </a:r>
            <a:endParaRPr lang="en-CH" dirty="0"/>
          </a:p>
        </p:txBody>
      </p:sp>
      <p:sp>
        <p:nvSpPr>
          <p:cNvPr id="5" name="Content Placeholder 7">
            <a:extLst>
              <a:ext uri="{FF2B5EF4-FFF2-40B4-BE49-F238E27FC236}">
                <a16:creationId xmlns:a16="http://schemas.microsoft.com/office/drawing/2014/main" id="{5BF1E0E4-C79E-3766-59BD-0374A243A029}"/>
              </a:ext>
            </a:extLst>
          </p:cNvPr>
          <p:cNvSpPr txBox="1">
            <a:spLocks/>
          </p:cNvSpPr>
          <p:nvPr/>
        </p:nvSpPr>
        <p:spPr>
          <a:xfrm>
            <a:off x="588263" y="1396358"/>
            <a:ext cx="11410696" cy="2954655"/>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def </a:t>
            </a:r>
            <a:r>
              <a:rPr lang="en-GB" sz="2400" dirty="0" err="1">
                <a:solidFill>
                  <a:srgbClr val="FFFF00"/>
                </a:solidFill>
                <a:latin typeface="Consolas" panose="020B0609020204030204" pitchFamily="49" charset="0"/>
                <a:cs typeface="Consolas" panose="020B0609020204030204" pitchFamily="49" charset="0"/>
              </a:rPr>
              <a:t>get_text_embedding</a:t>
            </a:r>
            <a:r>
              <a:rPr lang="en-GB" sz="2400" dirty="0">
                <a:latin typeface="Consolas" panose="020B0609020204030204" pitchFamily="49" charset="0"/>
                <a:cs typeface="Consolas" panose="020B0609020204030204" pitchFamily="49" charset="0"/>
              </a:rPr>
              <a:t>(text):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url</a:t>
            </a:r>
            <a:r>
              <a:rPr lang="en-GB" sz="2400" dirty="0">
                <a:latin typeface="Consolas" panose="020B0609020204030204" pitchFamily="49" charset="0"/>
                <a:cs typeface="Consolas" panose="020B0609020204030204" pitchFamily="49" charset="0"/>
              </a:rPr>
              <a:t> = f"{AZURE_COMPUTER_VISION_URL}:</a:t>
            </a:r>
            <a:r>
              <a:rPr lang="en-GB" sz="2400" dirty="0" err="1">
                <a:latin typeface="Consolas" panose="020B0609020204030204" pitchFamily="49" charset="0"/>
                <a:cs typeface="Consolas" panose="020B0609020204030204" pitchFamily="49" charset="0"/>
              </a:rPr>
              <a:t>vectorizeText</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return </a:t>
            </a:r>
            <a:r>
              <a:rPr lang="en-GB" sz="2400" dirty="0" err="1">
                <a:latin typeface="Consolas" panose="020B0609020204030204" pitchFamily="49" charset="0"/>
                <a:cs typeface="Consolas" panose="020B0609020204030204" pitchFamily="49" charset="0"/>
              </a:rPr>
              <a:t>requests.post</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url</a:t>
            </a:r>
            <a:r>
              <a:rPr lang="en-GB" sz="2400" dirty="0">
                <a:latin typeface="Consolas" panose="020B0609020204030204" pitchFamily="49" charset="0"/>
                <a:cs typeface="Consolas" panose="020B0609020204030204" pitchFamily="49" charset="0"/>
              </a:rPr>
              <a:t>, </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headers=</a:t>
            </a:r>
            <a:r>
              <a:rPr lang="en-GB" sz="2400" dirty="0" err="1">
                <a:latin typeface="Consolas" panose="020B0609020204030204" pitchFamily="49" charset="0"/>
                <a:cs typeface="Consolas" panose="020B0609020204030204" pitchFamily="49" charset="0"/>
              </a:rPr>
              <a:t>get_auth_headers</a:t>
            </a:r>
            <a:r>
              <a:rPr lang="en-GB" sz="2400" dirty="0">
                <a:latin typeface="Consolas" panose="020B0609020204030204" pitchFamily="49" charset="0"/>
                <a:cs typeface="Consolas" panose="020B0609020204030204" pitchFamily="49" charset="0"/>
              </a:rPr>
              <a:t>(), 							params=</a:t>
            </a:r>
            <a:r>
              <a:rPr lang="en-GB" sz="2400" dirty="0" err="1">
                <a:latin typeface="Consolas" panose="020B0609020204030204" pitchFamily="49" charset="0"/>
                <a:cs typeface="Consolas" panose="020B0609020204030204" pitchFamily="49" charset="0"/>
              </a:rPr>
              <a:t>get_model_params</a:t>
            </a:r>
            <a:r>
              <a:rPr lang="en-GB" sz="2400" dirty="0">
                <a:latin typeface="Consolas" panose="020B0609020204030204" pitchFamily="49" charset="0"/>
                <a:cs typeface="Consolas" panose="020B0609020204030204" pitchFamily="49" charset="0"/>
              </a:rPr>
              <a:t>(), </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json</a:t>
            </a:r>
            <a:r>
              <a:rPr lang="en-GB" sz="2400" dirty="0">
                <a:latin typeface="Consolas" panose="020B0609020204030204" pitchFamily="49" charset="0"/>
                <a:cs typeface="Consolas" panose="020B0609020204030204" pitchFamily="49" charset="0"/>
              </a:rPr>
              <a:t>={"text": text}).</a:t>
            </a:r>
            <a:r>
              <a:rPr lang="en-GB" sz="2400" dirty="0" err="1">
                <a:latin typeface="Consolas" panose="020B0609020204030204" pitchFamily="49" charset="0"/>
                <a:cs typeface="Consolas" panose="020B0609020204030204" pitchFamily="49" charset="0"/>
              </a:rPr>
              <a:t>json</a:t>
            </a:r>
            <a:r>
              <a:rPr lang="en-GB" sz="2400" dirty="0">
                <a:latin typeface="Consolas" panose="020B0609020204030204" pitchFamily="49" charset="0"/>
                <a:cs typeface="Consolas" panose="020B0609020204030204" pitchFamily="49" charset="0"/>
              </a:rPr>
              <a:t>()["vector"]</a:t>
            </a:r>
          </a:p>
        </p:txBody>
      </p:sp>
    </p:spTree>
    <p:extLst>
      <p:ext uri="{BB962C8B-B14F-4D97-AF65-F5344CB8AC3E}">
        <p14:creationId xmlns:p14="http://schemas.microsoft.com/office/powerpoint/2010/main" val="352994578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Image Search</a:t>
            </a:r>
            <a:endParaRPr lang="en-CH" dirty="0"/>
          </a:p>
        </p:txBody>
      </p:sp>
      <p:sp>
        <p:nvSpPr>
          <p:cNvPr id="5" name="Content Placeholder 7">
            <a:extLst>
              <a:ext uri="{FF2B5EF4-FFF2-40B4-BE49-F238E27FC236}">
                <a16:creationId xmlns:a16="http://schemas.microsoft.com/office/drawing/2014/main" id="{5BF1E0E4-C79E-3766-59BD-0374A243A029}"/>
              </a:ext>
            </a:extLst>
          </p:cNvPr>
          <p:cNvSpPr txBox="1">
            <a:spLocks/>
          </p:cNvSpPr>
          <p:nvPr/>
        </p:nvSpPr>
        <p:spPr>
          <a:xfrm>
            <a:off x="588263" y="1396358"/>
            <a:ext cx="11410696" cy="3471720"/>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for </a:t>
            </a:r>
            <a:r>
              <a:rPr lang="en-GB" sz="2400" dirty="0" err="1">
                <a:latin typeface="Consolas" panose="020B0609020204030204" pitchFamily="49" charset="0"/>
                <a:cs typeface="Consolas" panose="020B0609020204030204" pitchFamily="49" charset="0"/>
              </a:rPr>
              <a:t>image_file</a:t>
            </a:r>
            <a:r>
              <a:rPr lang="en-GB" sz="2400" dirty="0">
                <a:latin typeface="Consolas" panose="020B0609020204030204" pitchFamily="49" charset="0"/>
                <a:cs typeface="Consolas" panose="020B0609020204030204" pitchFamily="49" charset="0"/>
              </a:rPr>
              <a:t> in </a:t>
            </a:r>
            <a:r>
              <a:rPr lang="en-GB" sz="2400" dirty="0" err="1">
                <a:latin typeface="Consolas" panose="020B0609020204030204" pitchFamily="49" charset="0"/>
                <a:cs typeface="Consolas" panose="020B0609020204030204" pitchFamily="49" charset="0"/>
              </a:rPr>
              <a:t>os.listdir</a:t>
            </a:r>
            <a:r>
              <a:rPr lang="en-GB" sz="2400" dirty="0">
                <a:latin typeface="Consolas" panose="020B0609020204030204" pitchFamily="49" charset="0"/>
                <a:cs typeface="Consolas" panose="020B0609020204030204" pitchFamily="49" charset="0"/>
              </a:rPr>
              <a:t>("</a:t>
            </a:r>
            <a:r>
              <a:rPr lang="en-GB" sz="2400" dirty="0" err="1">
                <a:solidFill>
                  <a:srgbClr val="FFFF00"/>
                </a:solidFill>
                <a:latin typeface="Consolas" panose="020B0609020204030204" pitchFamily="49" charset="0"/>
                <a:cs typeface="Consolas" panose="020B0609020204030204" pitchFamily="49" charset="0"/>
              </a:rPr>
              <a:t>product_images</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image_embedding</a:t>
            </a:r>
            <a:r>
              <a:rPr lang="en-GB" sz="2400" dirty="0">
                <a:latin typeface="Consolas" panose="020B0609020204030204" pitchFamily="49" charset="0"/>
                <a:cs typeface="Consolas" panose="020B0609020204030204" pitchFamily="49" charset="0"/>
              </a:rPr>
              <a:t> = 			 				  </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solidFill>
                  <a:srgbClr val="FFFF00"/>
                </a:solidFill>
                <a:latin typeface="Consolas" panose="020B0609020204030204" pitchFamily="49" charset="0"/>
                <a:cs typeface="Consolas" panose="020B0609020204030204" pitchFamily="49" charset="0"/>
              </a:rPr>
              <a:t>get_image_embedding</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f"product_images</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image_file</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search_client.</a:t>
            </a:r>
            <a:r>
              <a:rPr lang="en-GB" sz="2400" dirty="0" err="1">
                <a:solidFill>
                  <a:srgbClr val="FFFF00"/>
                </a:solidFill>
                <a:latin typeface="Consolas" panose="020B0609020204030204" pitchFamily="49" charset="0"/>
                <a:cs typeface="Consolas" panose="020B0609020204030204" pitchFamily="49" charset="0"/>
              </a:rPr>
              <a:t>upload_documents</a:t>
            </a:r>
            <a:r>
              <a:rPr lang="en-GB" sz="2400" dirty="0">
                <a:latin typeface="Consolas" panose="020B0609020204030204" pitchFamily="49" charset="0"/>
                <a:cs typeface="Consolas" panose="020B0609020204030204" pitchFamily="49" charset="0"/>
              </a:rPr>
              <a:t>(documents=[{</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"id": </a:t>
            </a:r>
            <a:r>
              <a:rPr lang="en-GB" sz="2400" dirty="0" err="1">
                <a:latin typeface="Consolas" panose="020B0609020204030204" pitchFamily="49" charset="0"/>
                <a:cs typeface="Consolas" panose="020B0609020204030204" pitchFamily="49" charset="0"/>
              </a:rPr>
              <a:t>image_file.split</a:t>
            </a:r>
            <a:r>
              <a:rPr lang="en-GB" sz="2400" dirty="0">
                <a:latin typeface="Consolas" panose="020B0609020204030204" pitchFamily="49" charset="0"/>
                <a:cs typeface="Consolas" panose="020B0609020204030204" pitchFamily="49" charset="0"/>
              </a:rPr>
              <a:t>(".")[0],</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"filename": </a:t>
            </a:r>
            <a:r>
              <a:rPr lang="en-GB" sz="2400" dirty="0" err="1">
                <a:latin typeface="Consolas" panose="020B0609020204030204" pitchFamily="49" charset="0"/>
                <a:cs typeface="Consolas" panose="020B0609020204030204" pitchFamily="49" charset="0"/>
              </a:rPr>
              <a:t>image_file</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"embedding": </a:t>
            </a:r>
            <a:r>
              <a:rPr lang="en-GB" sz="2400" dirty="0" err="1">
                <a:solidFill>
                  <a:srgbClr val="FFFF00"/>
                </a:solidFill>
                <a:latin typeface="Consolas" panose="020B0609020204030204" pitchFamily="49" charset="0"/>
                <a:cs typeface="Consolas" panose="020B0609020204030204" pitchFamily="49" charset="0"/>
              </a:rPr>
              <a:t>image_embedding</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endParaRPr lang="en-GB"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0583823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Image Search</a:t>
            </a:r>
            <a:endParaRPr lang="en-CH" dirty="0"/>
          </a:p>
        </p:txBody>
      </p:sp>
      <p:sp>
        <p:nvSpPr>
          <p:cNvPr id="5" name="Content Placeholder 7">
            <a:extLst>
              <a:ext uri="{FF2B5EF4-FFF2-40B4-BE49-F238E27FC236}">
                <a16:creationId xmlns:a16="http://schemas.microsoft.com/office/drawing/2014/main" id="{5BF1E0E4-C79E-3766-59BD-0374A243A029}"/>
              </a:ext>
            </a:extLst>
          </p:cNvPr>
          <p:cNvSpPr txBox="1">
            <a:spLocks/>
          </p:cNvSpPr>
          <p:nvPr/>
        </p:nvSpPr>
        <p:spPr>
          <a:xfrm>
            <a:off x="588263" y="1396358"/>
            <a:ext cx="11410696" cy="812530"/>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400" dirty="0" err="1">
                <a:latin typeface="Consolas" panose="020B0609020204030204" pitchFamily="49" charset="0"/>
                <a:cs typeface="Consolas" panose="020B0609020204030204" pitchFamily="49" charset="0"/>
              </a:rPr>
              <a:t>query_image</a:t>
            </a:r>
            <a:r>
              <a:rPr lang="en-GB" sz="2400" dirty="0">
                <a:latin typeface="Consolas" panose="020B0609020204030204" pitchFamily="49" charset="0"/>
                <a:cs typeface="Consolas" panose="020B0609020204030204" pitchFamily="49" charset="0"/>
              </a:rPr>
              <a:t> = "</a:t>
            </a:r>
            <a:r>
              <a:rPr lang="en-GB" sz="2400" dirty="0" err="1">
                <a:solidFill>
                  <a:srgbClr val="FFFF00"/>
                </a:solidFill>
                <a:latin typeface="Consolas" panose="020B0609020204030204" pitchFamily="49" charset="0"/>
                <a:cs typeface="Consolas" panose="020B0609020204030204" pitchFamily="49" charset="0"/>
              </a:rPr>
              <a:t>query_images</a:t>
            </a:r>
            <a:r>
              <a:rPr lang="en-GB" sz="2400" dirty="0">
                <a:solidFill>
                  <a:srgbClr val="FFFF00"/>
                </a:solidFill>
                <a:latin typeface="Consolas" panose="020B0609020204030204" pitchFamily="49" charset="0"/>
                <a:cs typeface="Consolas" panose="020B0609020204030204" pitchFamily="49" charset="0"/>
              </a:rPr>
              <a:t>/</a:t>
            </a:r>
            <a:r>
              <a:rPr lang="en-GB" sz="2400" dirty="0" err="1">
                <a:solidFill>
                  <a:srgbClr val="FFFF00"/>
                </a:solidFill>
                <a:latin typeface="Consolas" panose="020B0609020204030204" pitchFamily="49" charset="0"/>
                <a:cs typeface="Consolas" panose="020B0609020204030204" pitchFamily="49" charset="0"/>
              </a:rPr>
              <a:t>tealightsand_side.jpg</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err="1">
                <a:latin typeface="Consolas" panose="020B0609020204030204" pitchFamily="49" charset="0"/>
                <a:cs typeface="Consolas" panose="020B0609020204030204" pitchFamily="49" charset="0"/>
              </a:rPr>
              <a:t>Image.open</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query_image</a:t>
            </a:r>
            <a:r>
              <a:rPr lang="en-GB" sz="2400" dirty="0">
                <a:latin typeface="Consolas" panose="020B0609020204030204" pitchFamily="49" charset="0"/>
                <a:cs typeface="Consolas" panose="020B0609020204030204" pitchFamily="49" charset="0"/>
              </a:rPr>
              <a:t>)</a:t>
            </a:r>
          </a:p>
        </p:txBody>
      </p:sp>
      <p:pic>
        <p:nvPicPr>
          <p:cNvPr id="3" name="Picture 2">
            <a:extLst>
              <a:ext uri="{FF2B5EF4-FFF2-40B4-BE49-F238E27FC236}">
                <a16:creationId xmlns:a16="http://schemas.microsoft.com/office/drawing/2014/main" id="{DBDE0697-75A0-0E99-F454-D7BE4907FB74}"/>
              </a:ext>
            </a:extLst>
          </p:cNvPr>
          <p:cNvPicPr>
            <a:picLocks noChangeAspect="1"/>
          </p:cNvPicPr>
          <p:nvPr/>
        </p:nvPicPr>
        <p:blipFill>
          <a:blip r:embed="rId3"/>
          <a:stretch>
            <a:fillRect/>
          </a:stretch>
        </p:blipFill>
        <p:spPr>
          <a:xfrm>
            <a:off x="3660309" y="2782570"/>
            <a:ext cx="4871381" cy="3425190"/>
          </a:xfrm>
          <a:prstGeom prst="rect">
            <a:avLst/>
          </a:prstGeom>
        </p:spPr>
      </p:pic>
    </p:spTree>
    <p:extLst>
      <p:ext uri="{BB962C8B-B14F-4D97-AF65-F5344CB8AC3E}">
        <p14:creationId xmlns:p14="http://schemas.microsoft.com/office/powerpoint/2010/main" val="62356509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Image Search</a:t>
            </a:r>
            <a:endParaRPr lang="en-CH" dirty="0"/>
          </a:p>
        </p:txBody>
      </p:sp>
      <p:sp>
        <p:nvSpPr>
          <p:cNvPr id="5" name="Content Placeholder 7">
            <a:extLst>
              <a:ext uri="{FF2B5EF4-FFF2-40B4-BE49-F238E27FC236}">
                <a16:creationId xmlns:a16="http://schemas.microsoft.com/office/drawing/2014/main" id="{5BF1E0E4-C79E-3766-59BD-0374A243A029}"/>
              </a:ext>
            </a:extLst>
          </p:cNvPr>
          <p:cNvSpPr txBox="1">
            <a:spLocks/>
          </p:cNvSpPr>
          <p:nvPr/>
        </p:nvSpPr>
        <p:spPr>
          <a:xfrm>
            <a:off x="588263" y="1223638"/>
            <a:ext cx="11410696" cy="3841052"/>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400" dirty="0" err="1">
                <a:latin typeface="Consolas" panose="020B0609020204030204" pitchFamily="49" charset="0"/>
                <a:cs typeface="Consolas" panose="020B0609020204030204" pitchFamily="49" charset="0"/>
              </a:rPr>
              <a:t>query_vector</a:t>
            </a:r>
            <a:r>
              <a:rPr lang="en-GB" sz="2400" dirty="0">
                <a:latin typeface="Consolas" panose="020B0609020204030204" pitchFamily="49" charset="0"/>
                <a:cs typeface="Consolas" panose="020B0609020204030204" pitchFamily="49" charset="0"/>
              </a:rPr>
              <a:t> = </a:t>
            </a:r>
            <a:r>
              <a:rPr lang="en-GB" sz="2400" dirty="0" err="1">
                <a:solidFill>
                  <a:srgbClr val="FFFF00"/>
                </a:solidFill>
                <a:latin typeface="Consolas" panose="020B0609020204030204" pitchFamily="49" charset="0"/>
                <a:cs typeface="Consolas" panose="020B0609020204030204" pitchFamily="49" charset="0"/>
              </a:rPr>
              <a:t>get_image_embedding</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query_image</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endParaRPr lang="en-GB" sz="2400" dirty="0">
              <a:latin typeface="Consolas" panose="020B0609020204030204" pitchFamily="49" charset="0"/>
              <a:cs typeface="Consolas" panose="020B0609020204030204" pitchFamily="49" charset="0"/>
            </a:endParaRP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r = </a:t>
            </a:r>
            <a:r>
              <a:rPr lang="en-GB" sz="2400" dirty="0" err="1">
                <a:latin typeface="Consolas" panose="020B0609020204030204" pitchFamily="49" charset="0"/>
                <a:cs typeface="Consolas" panose="020B0609020204030204" pitchFamily="49" charset="0"/>
              </a:rPr>
              <a:t>search_client.search</a:t>
            </a:r>
            <a:r>
              <a:rPr lang="en-GB" sz="2400" dirty="0">
                <a:latin typeface="Consolas" panose="020B0609020204030204" pitchFamily="49" charset="0"/>
                <a:cs typeface="Consolas" panose="020B0609020204030204" pitchFamily="49" charset="0"/>
              </a:rPr>
              <a:t>(None, </a:t>
            </a:r>
            <a:r>
              <a:rPr lang="en-GB" sz="2400" dirty="0" err="1">
                <a:latin typeface="Consolas" panose="020B0609020204030204" pitchFamily="49" charset="0"/>
                <a:cs typeface="Consolas" panose="020B0609020204030204" pitchFamily="49" charset="0"/>
              </a:rPr>
              <a:t>vector_queries</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VectorizedQuery</a:t>
            </a:r>
            <a:r>
              <a:rPr lang="en-GB" sz="2400" dirty="0">
                <a:latin typeface="Consolas" panose="020B0609020204030204" pitchFamily="49" charset="0"/>
                <a:cs typeface="Consolas" panose="020B0609020204030204" pitchFamily="49" charset="0"/>
              </a:rPr>
              <a:t>(vector=</a:t>
            </a:r>
            <a:r>
              <a:rPr lang="en-GB" sz="2400" dirty="0" err="1">
                <a:solidFill>
                  <a:srgbClr val="FFFF00"/>
                </a:solidFill>
                <a:latin typeface="Consolas" panose="020B0609020204030204" pitchFamily="49" charset="0"/>
                <a:cs typeface="Consolas" panose="020B0609020204030204" pitchFamily="49" charset="0"/>
              </a:rPr>
              <a:t>query_vector</a:t>
            </a: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k_nearest_neighbors</a:t>
            </a:r>
            <a:r>
              <a:rPr lang="en-GB" sz="2400" dirty="0">
                <a:latin typeface="Consolas" panose="020B0609020204030204" pitchFamily="49" charset="0"/>
                <a:cs typeface="Consolas" panose="020B0609020204030204" pitchFamily="49" charset="0"/>
              </a:rPr>
              <a:t>=3, 					fields="</a:t>
            </a:r>
            <a:r>
              <a:rPr lang="en-GB" sz="2400" dirty="0">
                <a:solidFill>
                  <a:srgbClr val="FFFF00"/>
                </a:solidFill>
                <a:latin typeface="Consolas" panose="020B0609020204030204" pitchFamily="49" charset="0"/>
                <a:cs typeface="Consolas" panose="020B0609020204030204" pitchFamily="49" charset="0"/>
              </a:rPr>
              <a:t>embedding</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endParaRPr lang="en-GB" sz="2400" dirty="0">
              <a:latin typeface="Consolas" panose="020B0609020204030204" pitchFamily="49" charset="0"/>
              <a:cs typeface="Consolas" panose="020B0609020204030204" pitchFamily="49" charset="0"/>
            </a:endParaRP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all = [doc["filename"] for doc in r]</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for filename in all:</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print(</a:t>
            </a:r>
            <a:r>
              <a:rPr lang="en-GB" sz="2400" dirty="0">
                <a:solidFill>
                  <a:srgbClr val="FFFF00"/>
                </a:solidFill>
                <a:latin typeface="Consolas" panose="020B0609020204030204" pitchFamily="49" charset="0"/>
                <a:cs typeface="Consolas" panose="020B0609020204030204" pitchFamily="49" charset="0"/>
              </a:rPr>
              <a:t>filename</a:t>
            </a:r>
            <a:r>
              <a:rPr lang="en-GB" sz="2400" dirty="0">
                <a:latin typeface="Consolas" panose="020B0609020204030204" pitchFamily="49" charset="0"/>
                <a:cs typeface="Consolas" panose="020B0609020204030204" pitchFamily="49" charset="0"/>
              </a:rPr>
              <a:t>)</a:t>
            </a:r>
          </a:p>
        </p:txBody>
      </p:sp>
      <p:pic>
        <p:nvPicPr>
          <p:cNvPr id="4" name="Picture 3">
            <a:extLst>
              <a:ext uri="{FF2B5EF4-FFF2-40B4-BE49-F238E27FC236}">
                <a16:creationId xmlns:a16="http://schemas.microsoft.com/office/drawing/2014/main" id="{0297E905-41DE-47B8-B6CD-E8847C39818A}"/>
              </a:ext>
            </a:extLst>
          </p:cNvPr>
          <p:cNvPicPr>
            <a:picLocks noChangeAspect="1"/>
          </p:cNvPicPr>
          <p:nvPr/>
        </p:nvPicPr>
        <p:blipFill>
          <a:blip r:embed="rId3"/>
          <a:stretch>
            <a:fillRect/>
          </a:stretch>
        </p:blipFill>
        <p:spPr>
          <a:xfrm>
            <a:off x="1376680" y="5490491"/>
            <a:ext cx="9644016" cy="988668"/>
          </a:xfrm>
          <a:prstGeom prst="rect">
            <a:avLst/>
          </a:prstGeom>
        </p:spPr>
      </p:pic>
    </p:spTree>
    <p:extLst>
      <p:ext uri="{BB962C8B-B14F-4D97-AF65-F5344CB8AC3E}">
        <p14:creationId xmlns:p14="http://schemas.microsoft.com/office/powerpoint/2010/main" val="306912996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Image Search</a:t>
            </a:r>
            <a:endParaRPr lang="en-CH" dirty="0"/>
          </a:p>
        </p:txBody>
      </p:sp>
      <p:sp>
        <p:nvSpPr>
          <p:cNvPr id="5" name="Content Placeholder 7">
            <a:extLst>
              <a:ext uri="{FF2B5EF4-FFF2-40B4-BE49-F238E27FC236}">
                <a16:creationId xmlns:a16="http://schemas.microsoft.com/office/drawing/2014/main" id="{5BF1E0E4-C79E-3766-59BD-0374A243A029}"/>
              </a:ext>
            </a:extLst>
          </p:cNvPr>
          <p:cNvSpPr txBox="1">
            <a:spLocks/>
          </p:cNvSpPr>
          <p:nvPr/>
        </p:nvSpPr>
        <p:spPr>
          <a:xfrm>
            <a:off x="588263" y="2788278"/>
            <a:ext cx="11410696" cy="369332"/>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400" dirty="0" err="1">
                <a:latin typeface="Consolas" panose="020B0609020204030204" pitchFamily="49" charset="0"/>
                <a:cs typeface="Consolas" panose="020B0609020204030204" pitchFamily="49" charset="0"/>
              </a:rPr>
              <a:t>Image.open</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product_images</a:t>
            </a:r>
            <a:r>
              <a:rPr lang="en-GB" sz="2400" dirty="0">
                <a:latin typeface="Consolas" panose="020B0609020204030204" pitchFamily="49" charset="0"/>
                <a:cs typeface="Consolas" panose="020B0609020204030204" pitchFamily="49" charset="0"/>
              </a:rPr>
              <a:t>/" + all[0])</a:t>
            </a:r>
          </a:p>
        </p:txBody>
      </p:sp>
      <p:pic>
        <p:nvPicPr>
          <p:cNvPr id="4" name="Picture 3">
            <a:extLst>
              <a:ext uri="{FF2B5EF4-FFF2-40B4-BE49-F238E27FC236}">
                <a16:creationId xmlns:a16="http://schemas.microsoft.com/office/drawing/2014/main" id="{0297E905-41DE-47B8-B6CD-E8847C39818A}"/>
              </a:ext>
            </a:extLst>
          </p:cNvPr>
          <p:cNvPicPr>
            <a:picLocks noChangeAspect="1"/>
          </p:cNvPicPr>
          <p:nvPr/>
        </p:nvPicPr>
        <p:blipFill>
          <a:blip r:embed="rId3"/>
          <a:stretch>
            <a:fillRect/>
          </a:stretch>
        </p:blipFill>
        <p:spPr>
          <a:xfrm>
            <a:off x="1376680" y="1361328"/>
            <a:ext cx="9644016" cy="988668"/>
          </a:xfrm>
          <a:prstGeom prst="rect">
            <a:avLst/>
          </a:prstGeom>
        </p:spPr>
      </p:pic>
      <p:pic>
        <p:nvPicPr>
          <p:cNvPr id="3" name="Picture 2">
            <a:extLst>
              <a:ext uri="{FF2B5EF4-FFF2-40B4-BE49-F238E27FC236}">
                <a16:creationId xmlns:a16="http://schemas.microsoft.com/office/drawing/2014/main" id="{1B30ED02-DC8A-510A-0AC6-E731F615D82C}"/>
              </a:ext>
            </a:extLst>
          </p:cNvPr>
          <p:cNvPicPr>
            <a:picLocks noChangeAspect="1"/>
          </p:cNvPicPr>
          <p:nvPr/>
        </p:nvPicPr>
        <p:blipFill>
          <a:blip r:embed="rId4"/>
          <a:stretch>
            <a:fillRect/>
          </a:stretch>
        </p:blipFill>
        <p:spPr>
          <a:xfrm>
            <a:off x="6956696" y="3564890"/>
            <a:ext cx="4064000" cy="2743200"/>
          </a:xfrm>
          <a:prstGeom prst="rect">
            <a:avLst/>
          </a:prstGeom>
        </p:spPr>
      </p:pic>
      <p:pic>
        <p:nvPicPr>
          <p:cNvPr id="6" name="Picture 5">
            <a:extLst>
              <a:ext uri="{FF2B5EF4-FFF2-40B4-BE49-F238E27FC236}">
                <a16:creationId xmlns:a16="http://schemas.microsoft.com/office/drawing/2014/main" id="{6369D95E-F6B9-0739-CADB-CA6529B657BA}"/>
              </a:ext>
            </a:extLst>
          </p:cNvPr>
          <p:cNvPicPr>
            <a:picLocks noChangeAspect="1"/>
          </p:cNvPicPr>
          <p:nvPr/>
        </p:nvPicPr>
        <p:blipFill>
          <a:blip r:embed="rId5"/>
          <a:stretch>
            <a:fillRect/>
          </a:stretch>
        </p:blipFill>
        <p:spPr>
          <a:xfrm>
            <a:off x="792480" y="3507740"/>
            <a:ext cx="4064000" cy="2857500"/>
          </a:xfrm>
          <a:prstGeom prst="rect">
            <a:avLst/>
          </a:prstGeom>
        </p:spPr>
      </p:pic>
      <p:sp>
        <p:nvSpPr>
          <p:cNvPr id="7" name="Right Arrow 6">
            <a:extLst>
              <a:ext uri="{FF2B5EF4-FFF2-40B4-BE49-F238E27FC236}">
                <a16:creationId xmlns:a16="http://schemas.microsoft.com/office/drawing/2014/main" id="{3FF3FD58-4829-A790-24E7-4EA2EC09A786}"/>
              </a:ext>
            </a:extLst>
          </p:cNvPr>
          <p:cNvSpPr/>
          <p:nvPr/>
        </p:nvSpPr>
        <p:spPr bwMode="auto">
          <a:xfrm>
            <a:off x="5286828" y="4737038"/>
            <a:ext cx="1300480" cy="3693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H"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00569216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Image Search</a:t>
            </a:r>
            <a:endParaRPr lang="en-CH" dirty="0"/>
          </a:p>
        </p:txBody>
      </p:sp>
      <p:sp>
        <p:nvSpPr>
          <p:cNvPr id="5" name="Content Placeholder 7">
            <a:extLst>
              <a:ext uri="{FF2B5EF4-FFF2-40B4-BE49-F238E27FC236}">
                <a16:creationId xmlns:a16="http://schemas.microsoft.com/office/drawing/2014/main" id="{5BF1E0E4-C79E-3766-59BD-0374A243A029}"/>
              </a:ext>
            </a:extLst>
          </p:cNvPr>
          <p:cNvSpPr txBox="1">
            <a:spLocks/>
          </p:cNvSpPr>
          <p:nvPr/>
        </p:nvSpPr>
        <p:spPr>
          <a:xfrm>
            <a:off x="588263" y="1223638"/>
            <a:ext cx="11410696" cy="3841052"/>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400" dirty="0" err="1">
                <a:latin typeface="Consolas" panose="020B0609020204030204" pitchFamily="49" charset="0"/>
                <a:cs typeface="Consolas" panose="020B0609020204030204" pitchFamily="49" charset="0"/>
              </a:rPr>
              <a:t>query_vector</a:t>
            </a:r>
            <a:r>
              <a:rPr lang="en-GB" sz="2400" dirty="0">
                <a:latin typeface="Consolas" panose="020B0609020204030204" pitchFamily="49" charset="0"/>
                <a:cs typeface="Consolas" panose="020B0609020204030204" pitchFamily="49" charset="0"/>
              </a:rPr>
              <a:t> = </a:t>
            </a:r>
            <a:r>
              <a:rPr lang="en-GB" sz="2400" dirty="0" err="1">
                <a:latin typeface="Consolas" panose="020B0609020204030204" pitchFamily="49" charset="0"/>
                <a:cs typeface="Consolas" panose="020B0609020204030204" pitchFamily="49" charset="0"/>
              </a:rPr>
              <a:t>get_</a:t>
            </a:r>
            <a:r>
              <a:rPr lang="en-GB" sz="2400" dirty="0" err="1">
                <a:solidFill>
                  <a:srgbClr val="FFFF00"/>
                </a:solidFill>
                <a:latin typeface="Consolas" panose="020B0609020204030204" pitchFamily="49" charset="0"/>
                <a:cs typeface="Consolas" panose="020B0609020204030204" pitchFamily="49" charset="0"/>
              </a:rPr>
              <a:t>text</a:t>
            </a:r>
            <a:r>
              <a:rPr lang="en-GB" sz="2400" dirty="0" err="1">
                <a:latin typeface="Consolas" panose="020B0609020204030204" pitchFamily="49" charset="0"/>
                <a:cs typeface="Consolas" panose="020B0609020204030204" pitchFamily="49" charset="0"/>
              </a:rPr>
              <a:t>_embedding</a:t>
            </a:r>
            <a:r>
              <a:rPr lang="en-GB" sz="2400" dirty="0">
                <a:latin typeface="Consolas" panose="020B0609020204030204" pitchFamily="49" charset="0"/>
                <a:cs typeface="Consolas" panose="020B0609020204030204" pitchFamily="49" charset="0"/>
              </a:rPr>
              <a:t>("</a:t>
            </a:r>
            <a:r>
              <a:rPr lang="en-GB" sz="2400" dirty="0">
                <a:solidFill>
                  <a:srgbClr val="FFFF00"/>
                </a:solidFill>
                <a:latin typeface="Consolas" panose="020B0609020204030204" pitchFamily="49" charset="0"/>
                <a:cs typeface="Consolas" panose="020B0609020204030204" pitchFamily="49" charset="0"/>
              </a:rPr>
              <a:t>lion king</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endParaRPr lang="en-GB" sz="2400" dirty="0">
              <a:latin typeface="Consolas" panose="020B0609020204030204" pitchFamily="49" charset="0"/>
              <a:cs typeface="Consolas" panose="020B0609020204030204" pitchFamily="49" charset="0"/>
            </a:endParaRP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r = </a:t>
            </a:r>
            <a:r>
              <a:rPr lang="en-GB" sz="2400" dirty="0" err="1">
                <a:latin typeface="Consolas" panose="020B0609020204030204" pitchFamily="49" charset="0"/>
                <a:cs typeface="Consolas" panose="020B0609020204030204" pitchFamily="49" charset="0"/>
              </a:rPr>
              <a:t>search_client.search</a:t>
            </a:r>
            <a:r>
              <a:rPr lang="en-GB" sz="2400" dirty="0">
                <a:latin typeface="Consolas" panose="020B0609020204030204" pitchFamily="49" charset="0"/>
                <a:cs typeface="Consolas" panose="020B0609020204030204" pitchFamily="49" charset="0"/>
              </a:rPr>
              <a:t>(None, </a:t>
            </a:r>
            <a:r>
              <a:rPr lang="en-GB" sz="2400" dirty="0" err="1">
                <a:latin typeface="Consolas" panose="020B0609020204030204" pitchFamily="49" charset="0"/>
                <a:cs typeface="Consolas" panose="020B0609020204030204" pitchFamily="49" charset="0"/>
              </a:rPr>
              <a:t>vector_queries</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VectorizedQuery</a:t>
            </a:r>
            <a:r>
              <a:rPr lang="en-GB" sz="2400" dirty="0">
                <a:latin typeface="Consolas" panose="020B0609020204030204" pitchFamily="49" charset="0"/>
                <a:cs typeface="Consolas" panose="020B0609020204030204" pitchFamily="49" charset="0"/>
              </a:rPr>
              <a:t>(vector=</a:t>
            </a:r>
            <a:r>
              <a:rPr lang="en-GB" sz="2400" dirty="0" err="1">
                <a:solidFill>
                  <a:srgbClr val="FFFF00"/>
                </a:solidFill>
                <a:latin typeface="Consolas" panose="020B0609020204030204" pitchFamily="49" charset="0"/>
                <a:cs typeface="Consolas" panose="020B0609020204030204" pitchFamily="49" charset="0"/>
              </a:rPr>
              <a:t>query_vector</a:t>
            </a: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k_nearest_neighbors</a:t>
            </a:r>
            <a:r>
              <a:rPr lang="en-GB" sz="2400" dirty="0">
                <a:latin typeface="Consolas" panose="020B0609020204030204" pitchFamily="49" charset="0"/>
                <a:cs typeface="Consolas" panose="020B0609020204030204" pitchFamily="49" charset="0"/>
              </a:rPr>
              <a:t>=3, 					fields="</a:t>
            </a:r>
            <a:r>
              <a:rPr lang="en-GB" sz="2400" dirty="0">
                <a:solidFill>
                  <a:srgbClr val="FFFF00"/>
                </a:solidFill>
                <a:latin typeface="Consolas" panose="020B0609020204030204" pitchFamily="49" charset="0"/>
                <a:cs typeface="Consolas" panose="020B0609020204030204" pitchFamily="49" charset="0"/>
              </a:rPr>
              <a:t>embedding</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endParaRPr lang="en-GB" sz="2400" dirty="0">
              <a:latin typeface="Consolas" panose="020B0609020204030204" pitchFamily="49" charset="0"/>
              <a:cs typeface="Consolas" panose="020B0609020204030204" pitchFamily="49" charset="0"/>
            </a:endParaRP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all = [doc["filename"] for doc in r]</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for filename in all:</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print(</a:t>
            </a:r>
            <a:r>
              <a:rPr lang="en-GB" sz="2400" dirty="0">
                <a:solidFill>
                  <a:srgbClr val="FFFF00"/>
                </a:solidFill>
                <a:latin typeface="Consolas" panose="020B0609020204030204" pitchFamily="49" charset="0"/>
                <a:cs typeface="Consolas" panose="020B0609020204030204" pitchFamily="49" charset="0"/>
              </a:rPr>
              <a:t>filename</a:t>
            </a:r>
            <a:r>
              <a:rPr lang="en-GB" sz="2400" dirty="0">
                <a:latin typeface="Consolas" panose="020B0609020204030204" pitchFamily="49" charset="0"/>
                <a:cs typeface="Consolas" panose="020B0609020204030204" pitchFamily="49" charset="0"/>
              </a:rPr>
              <a:t>)</a:t>
            </a:r>
          </a:p>
        </p:txBody>
      </p:sp>
      <p:pic>
        <p:nvPicPr>
          <p:cNvPr id="3" name="Picture 2">
            <a:extLst>
              <a:ext uri="{FF2B5EF4-FFF2-40B4-BE49-F238E27FC236}">
                <a16:creationId xmlns:a16="http://schemas.microsoft.com/office/drawing/2014/main" id="{C0C2C35C-F435-48F3-EA9C-E9DDB6269957}"/>
              </a:ext>
            </a:extLst>
          </p:cNvPr>
          <p:cNvPicPr>
            <a:picLocks noChangeAspect="1"/>
          </p:cNvPicPr>
          <p:nvPr/>
        </p:nvPicPr>
        <p:blipFill>
          <a:blip r:embed="rId3"/>
          <a:stretch>
            <a:fillRect/>
          </a:stretch>
        </p:blipFill>
        <p:spPr>
          <a:xfrm>
            <a:off x="1356360" y="5476240"/>
            <a:ext cx="9855812" cy="924560"/>
          </a:xfrm>
          <a:prstGeom prst="rect">
            <a:avLst/>
          </a:prstGeom>
        </p:spPr>
      </p:pic>
    </p:spTree>
    <p:extLst>
      <p:ext uri="{BB962C8B-B14F-4D97-AF65-F5344CB8AC3E}">
        <p14:creationId xmlns:p14="http://schemas.microsoft.com/office/powerpoint/2010/main" val="246985324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Image Search</a:t>
            </a:r>
            <a:endParaRPr lang="en-CH" dirty="0"/>
          </a:p>
        </p:txBody>
      </p:sp>
      <p:sp>
        <p:nvSpPr>
          <p:cNvPr id="5" name="Content Placeholder 7">
            <a:extLst>
              <a:ext uri="{FF2B5EF4-FFF2-40B4-BE49-F238E27FC236}">
                <a16:creationId xmlns:a16="http://schemas.microsoft.com/office/drawing/2014/main" id="{5BF1E0E4-C79E-3766-59BD-0374A243A029}"/>
              </a:ext>
            </a:extLst>
          </p:cNvPr>
          <p:cNvSpPr txBox="1">
            <a:spLocks/>
          </p:cNvSpPr>
          <p:nvPr/>
        </p:nvSpPr>
        <p:spPr>
          <a:xfrm>
            <a:off x="588263" y="2788278"/>
            <a:ext cx="11410696" cy="369332"/>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400" dirty="0" err="1">
                <a:latin typeface="Consolas" panose="020B0609020204030204" pitchFamily="49" charset="0"/>
                <a:cs typeface="Consolas" panose="020B0609020204030204" pitchFamily="49" charset="0"/>
              </a:rPr>
              <a:t>Image.open</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product_images</a:t>
            </a:r>
            <a:r>
              <a:rPr lang="en-GB" sz="2400" dirty="0">
                <a:latin typeface="Consolas" panose="020B0609020204030204" pitchFamily="49" charset="0"/>
                <a:cs typeface="Consolas" panose="020B0609020204030204" pitchFamily="49" charset="0"/>
              </a:rPr>
              <a:t>/" + all[0])</a:t>
            </a:r>
          </a:p>
        </p:txBody>
      </p:sp>
      <p:pic>
        <p:nvPicPr>
          <p:cNvPr id="8" name="Picture 7">
            <a:extLst>
              <a:ext uri="{FF2B5EF4-FFF2-40B4-BE49-F238E27FC236}">
                <a16:creationId xmlns:a16="http://schemas.microsoft.com/office/drawing/2014/main" id="{EBEC51A0-F0FC-3065-B352-7E0FC9A15F77}"/>
              </a:ext>
            </a:extLst>
          </p:cNvPr>
          <p:cNvPicPr>
            <a:picLocks noChangeAspect="1"/>
          </p:cNvPicPr>
          <p:nvPr/>
        </p:nvPicPr>
        <p:blipFill>
          <a:blip r:embed="rId3"/>
          <a:stretch>
            <a:fillRect/>
          </a:stretch>
        </p:blipFill>
        <p:spPr>
          <a:xfrm>
            <a:off x="1407377" y="1418478"/>
            <a:ext cx="9613319" cy="901812"/>
          </a:xfrm>
          <a:prstGeom prst="rect">
            <a:avLst/>
          </a:prstGeom>
        </p:spPr>
      </p:pic>
      <p:pic>
        <p:nvPicPr>
          <p:cNvPr id="9" name="Picture 8">
            <a:extLst>
              <a:ext uri="{FF2B5EF4-FFF2-40B4-BE49-F238E27FC236}">
                <a16:creationId xmlns:a16="http://schemas.microsoft.com/office/drawing/2014/main" id="{0D689E77-867B-82F5-8EC2-13CA797810AB}"/>
              </a:ext>
            </a:extLst>
          </p:cNvPr>
          <p:cNvPicPr>
            <a:picLocks noChangeAspect="1"/>
          </p:cNvPicPr>
          <p:nvPr/>
        </p:nvPicPr>
        <p:blipFill>
          <a:blip r:embed="rId4"/>
          <a:stretch>
            <a:fillRect/>
          </a:stretch>
        </p:blipFill>
        <p:spPr>
          <a:xfrm>
            <a:off x="3850640" y="3769361"/>
            <a:ext cx="4064000" cy="2565400"/>
          </a:xfrm>
          <a:prstGeom prst="rect">
            <a:avLst/>
          </a:prstGeom>
        </p:spPr>
      </p:pic>
    </p:spTree>
    <p:extLst>
      <p:ext uri="{BB962C8B-B14F-4D97-AF65-F5344CB8AC3E}">
        <p14:creationId xmlns:p14="http://schemas.microsoft.com/office/powerpoint/2010/main" val="24999584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A56FD-3E71-50CE-4CF0-9FC94C3A05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527A51-7171-9430-D410-604C23B34D8F}"/>
              </a:ext>
            </a:extLst>
          </p:cNvPr>
          <p:cNvSpPr>
            <a:spLocks noGrp="1"/>
          </p:cNvSpPr>
          <p:nvPr>
            <p:ph type="title"/>
          </p:nvPr>
        </p:nvSpPr>
        <p:spPr>
          <a:xfrm>
            <a:off x="585216" y="2426410"/>
            <a:ext cx="9144000" cy="1107996"/>
          </a:xfrm>
        </p:spPr>
        <p:txBody>
          <a:bodyPr/>
          <a:lstStyle/>
          <a:p>
            <a:r>
              <a:rPr lang="en-US" dirty="0" err="1"/>
              <a:t>Generación</a:t>
            </a:r>
            <a:r>
              <a:rPr lang="en-US" dirty="0"/>
              <a:t> de </a:t>
            </a:r>
            <a:r>
              <a:rPr lang="en-US" dirty="0" err="1"/>
              <a:t>Recuperación</a:t>
            </a:r>
            <a:r>
              <a:rPr lang="en-US" dirty="0"/>
              <a:t> </a:t>
            </a:r>
            <a:r>
              <a:rPr lang="en-US" dirty="0" err="1"/>
              <a:t>aumentada</a:t>
            </a:r>
            <a:r>
              <a:rPr lang="en-US" dirty="0"/>
              <a:t> (GRA)</a:t>
            </a:r>
          </a:p>
        </p:txBody>
      </p:sp>
    </p:spTree>
    <p:extLst>
      <p:ext uri="{BB962C8B-B14F-4D97-AF65-F5344CB8AC3E}">
        <p14:creationId xmlns:p14="http://schemas.microsoft.com/office/powerpoint/2010/main" val="75066499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Image Search</a:t>
            </a:r>
            <a:endParaRPr lang="en-CH" dirty="0"/>
          </a:p>
        </p:txBody>
      </p:sp>
      <p:sp>
        <p:nvSpPr>
          <p:cNvPr id="5" name="Content Placeholder 7">
            <a:extLst>
              <a:ext uri="{FF2B5EF4-FFF2-40B4-BE49-F238E27FC236}">
                <a16:creationId xmlns:a16="http://schemas.microsoft.com/office/drawing/2014/main" id="{5BF1E0E4-C79E-3766-59BD-0374A243A029}"/>
              </a:ext>
            </a:extLst>
          </p:cNvPr>
          <p:cNvSpPr txBox="1">
            <a:spLocks/>
          </p:cNvSpPr>
          <p:nvPr/>
        </p:nvSpPr>
        <p:spPr>
          <a:xfrm>
            <a:off x="588263" y="1223638"/>
            <a:ext cx="11410696" cy="3841052"/>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400" dirty="0" err="1">
                <a:latin typeface="Consolas" panose="020B0609020204030204" pitchFamily="49" charset="0"/>
                <a:cs typeface="Consolas" panose="020B0609020204030204" pitchFamily="49" charset="0"/>
              </a:rPr>
              <a:t>query_vector</a:t>
            </a:r>
            <a:r>
              <a:rPr lang="en-GB" sz="2400" dirty="0">
                <a:latin typeface="Consolas" panose="020B0609020204030204" pitchFamily="49" charset="0"/>
                <a:cs typeface="Consolas" panose="020B0609020204030204" pitchFamily="49" charset="0"/>
              </a:rPr>
              <a:t> = </a:t>
            </a:r>
            <a:r>
              <a:rPr lang="en-GB" sz="2400" dirty="0" err="1">
                <a:latin typeface="Consolas" panose="020B0609020204030204" pitchFamily="49" charset="0"/>
                <a:cs typeface="Consolas" panose="020B0609020204030204" pitchFamily="49" charset="0"/>
              </a:rPr>
              <a:t>get_</a:t>
            </a:r>
            <a:r>
              <a:rPr lang="en-GB" sz="2400" dirty="0" err="1">
                <a:solidFill>
                  <a:srgbClr val="FFFF00"/>
                </a:solidFill>
                <a:latin typeface="Consolas" panose="020B0609020204030204" pitchFamily="49" charset="0"/>
                <a:cs typeface="Consolas" panose="020B0609020204030204" pitchFamily="49" charset="0"/>
              </a:rPr>
              <a:t>text</a:t>
            </a:r>
            <a:r>
              <a:rPr lang="en-GB" sz="2400" dirty="0" err="1">
                <a:latin typeface="Consolas" panose="020B0609020204030204" pitchFamily="49" charset="0"/>
                <a:cs typeface="Consolas" panose="020B0609020204030204" pitchFamily="49" charset="0"/>
              </a:rPr>
              <a:t>_embedding</a:t>
            </a:r>
            <a:r>
              <a:rPr lang="en-GB" sz="2400" dirty="0">
                <a:latin typeface="Consolas" panose="020B0609020204030204" pitchFamily="49" charset="0"/>
                <a:cs typeface="Consolas" panose="020B0609020204030204" pitchFamily="49" charset="0"/>
              </a:rPr>
              <a:t>("</a:t>
            </a:r>
            <a:r>
              <a:rPr lang="en-GB" sz="2400" dirty="0" err="1">
                <a:solidFill>
                  <a:srgbClr val="FFFF00"/>
                </a:solidFill>
                <a:latin typeface="Consolas" panose="020B0609020204030204" pitchFamily="49" charset="0"/>
                <a:cs typeface="Consolas" panose="020B0609020204030204" pitchFamily="49" charset="0"/>
              </a:rPr>
              <a:t>rey</a:t>
            </a:r>
            <a:r>
              <a:rPr lang="en-GB" sz="2400" dirty="0">
                <a:solidFill>
                  <a:srgbClr val="FFFF00"/>
                </a:solidFill>
                <a:latin typeface="Consolas" panose="020B0609020204030204" pitchFamily="49" charset="0"/>
                <a:cs typeface="Consolas" panose="020B0609020204030204" pitchFamily="49" charset="0"/>
              </a:rPr>
              <a:t> </a:t>
            </a:r>
            <a:r>
              <a:rPr lang="en-GB" sz="2400" dirty="0" err="1">
                <a:solidFill>
                  <a:srgbClr val="FFFF00"/>
                </a:solidFill>
                <a:latin typeface="Consolas" panose="020B0609020204030204" pitchFamily="49" charset="0"/>
                <a:cs typeface="Consolas" panose="020B0609020204030204" pitchFamily="49" charset="0"/>
              </a:rPr>
              <a:t>leon</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endParaRPr lang="en-GB" sz="2400" dirty="0">
              <a:latin typeface="Consolas" panose="020B0609020204030204" pitchFamily="49" charset="0"/>
              <a:cs typeface="Consolas" panose="020B0609020204030204" pitchFamily="49" charset="0"/>
            </a:endParaRP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r = </a:t>
            </a:r>
            <a:r>
              <a:rPr lang="en-GB" sz="2400" dirty="0" err="1">
                <a:latin typeface="Consolas" panose="020B0609020204030204" pitchFamily="49" charset="0"/>
                <a:cs typeface="Consolas" panose="020B0609020204030204" pitchFamily="49" charset="0"/>
              </a:rPr>
              <a:t>search_client.search</a:t>
            </a:r>
            <a:r>
              <a:rPr lang="en-GB" sz="2400" dirty="0">
                <a:latin typeface="Consolas" panose="020B0609020204030204" pitchFamily="49" charset="0"/>
                <a:cs typeface="Consolas" panose="020B0609020204030204" pitchFamily="49" charset="0"/>
              </a:rPr>
              <a:t>(None, </a:t>
            </a:r>
            <a:r>
              <a:rPr lang="en-GB" sz="2400" dirty="0" err="1">
                <a:latin typeface="Consolas" panose="020B0609020204030204" pitchFamily="49" charset="0"/>
                <a:cs typeface="Consolas" panose="020B0609020204030204" pitchFamily="49" charset="0"/>
              </a:rPr>
              <a:t>vector_queries</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VectorizedQuery</a:t>
            </a:r>
            <a:r>
              <a:rPr lang="en-GB" sz="2400" dirty="0">
                <a:latin typeface="Consolas" panose="020B0609020204030204" pitchFamily="49" charset="0"/>
                <a:cs typeface="Consolas" panose="020B0609020204030204" pitchFamily="49" charset="0"/>
              </a:rPr>
              <a:t>(vector=</a:t>
            </a:r>
            <a:r>
              <a:rPr lang="en-GB" sz="2400" dirty="0" err="1">
                <a:solidFill>
                  <a:srgbClr val="FFFF00"/>
                </a:solidFill>
                <a:latin typeface="Consolas" panose="020B0609020204030204" pitchFamily="49" charset="0"/>
                <a:cs typeface="Consolas" panose="020B0609020204030204" pitchFamily="49" charset="0"/>
              </a:rPr>
              <a:t>query_vector</a:t>
            </a: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k_nearest_neighbors</a:t>
            </a:r>
            <a:r>
              <a:rPr lang="en-GB" sz="2400" dirty="0">
                <a:latin typeface="Consolas" panose="020B0609020204030204" pitchFamily="49" charset="0"/>
                <a:cs typeface="Consolas" panose="020B0609020204030204" pitchFamily="49" charset="0"/>
              </a:rPr>
              <a:t>=3, 					fields="</a:t>
            </a:r>
            <a:r>
              <a:rPr lang="en-GB" sz="2400" dirty="0">
                <a:solidFill>
                  <a:srgbClr val="FFFF00"/>
                </a:solidFill>
                <a:latin typeface="Consolas" panose="020B0609020204030204" pitchFamily="49" charset="0"/>
                <a:cs typeface="Consolas" panose="020B0609020204030204" pitchFamily="49" charset="0"/>
              </a:rPr>
              <a:t>embedding</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endParaRPr lang="en-GB" sz="2400" dirty="0">
              <a:latin typeface="Consolas" panose="020B0609020204030204" pitchFamily="49" charset="0"/>
              <a:cs typeface="Consolas" panose="020B0609020204030204" pitchFamily="49" charset="0"/>
            </a:endParaRP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all = [doc["filename"] for doc in r]</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for filename in all:</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print(</a:t>
            </a:r>
            <a:r>
              <a:rPr lang="en-GB" sz="2400" dirty="0">
                <a:solidFill>
                  <a:srgbClr val="FFFF00"/>
                </a:solidFill>
                <a:latin typeface="Consolas" panose="020B0609020204030204" pitchFamily="49" charset="0"/>
                <a:cs typeface="Consolas" panose="020B0609020204030204" pitchFamily="49" charset="0"/>
              </a:rPr>
              <a:t>filename</a:t>
            </a:r>
            <a:r>
              <a:rPr lang="en-GB" sz="2400" dirty="0">
                <a:latin typeface="Consolas" panose="020B0609020204030204" pitchFamily="49" charset="0"/>
                <a:cs typeface="Consolas" panose="020B0609020204030204" pitchFamily="49" charset="0"/>
              </a:rPr>
              <a:t>)</a:t>
            </a:r>
          </a:p>
        </p:txBody>
      </p:sp>
      <p:pic>
        <p:nvPicPr>
          <p:cNvPr id="3" name="Picture 2">
            <a:extLst>
              <a:ext uri="{FF2B5EF4-FFF2-40B4-BE49-F238E27FC236}">
                <a16:creationId xmlns:a16="http://schemas.microsoft.com/office/drawing/2014/main" id="{C0C2C35C-F435-48F3-EA9C-E9DDB6269957}"/>
              </a:ext>
            </a:extLst>
          </p:cNvPr>
          <p:cNvPicPr>
            <a:picLocks noChangeAspect="1"/>
          </p:cNvPicPr>
          <p:nvPr/>
        </p:nvPicPr>
        <p:blipFill>
          <a:blip r:embed="rId3"/>
          <a:stretch>
            <a:fillRect/>
          </a:stretch>
        </p:blipFill>
        <p:spPr>
          <a:xfrm>
            <a:off x="1356360" y="5476240"/>
            <a:ext cx="9855812" cy="924560"/>
          </a:xfrm>
          <a:prstGeom prst="rect">
            <a:avLst/>
          </a:prstGeom>
        </p:spPr>
      </p:pic>
    </p:spTree>
    <p:extLst>
      <p:ext uri="{BB962C8B-B14F-4D97-AF65-F5344CB8AC3E}">
        <p14:creationId xmlns:p14="http://schemas.microsoft.com/office/powerpoint/2010/main" val="342570992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6A9D7-A972-CAE9-F68B-38F599199C6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4E430B-6F5F-BF40-39DC-2B5D44703C01}"/>
              </a:ext>
            </a:extLst>
          </p:cNvPr>
          <p:cNvSpPr>
            <a:spLocks noGrp="1"/>
          </p:cNvSpPr>
          <p:nvPr>
            <p:ph type="title"/>
          </p:nvPr>
        </p:nvSpPr>
        <p:spPr/>
        <p:txBody>
          <a:bodyPr/>
          <a:lstStyle/>
          <a:p>
            <a:r>
              <a:rPr lang="en-US"/>
              <a:t>Azure AI Search:​</a:t>
            </a:r>
          </a:p>
        </p:txBody>
      </p:sp>
      <p:sp>
        <p:nvSpPr>
          <p:cNvPr id="4" name="Text Placeholder 3">
            <a:extLst>
              <a:ext uri="{FF2B5EF4-FFF2-40B4-BE49-F238E27FC236}">
                <a16:creationId xmlns:a16="http://schemas.microsoft.com/office/drawing/2014/main" id="{11D65747-CBB5-9086-A9CE-49CB42D78FD1}"/>
              </a:ext>
            </a:extLst>
          </p:cNvPr>
          <p:cNvSpPr>
            <a:spLocks noGrp="1"/>
          </p:cNvSpPr>
          <p:nvPr>
            <p:ph type="body" sz="quarter" idx="12"/>
          </p:nvPr>
        </p:nvSpPr>
        <p:spPr/>
        <p:txBody>
          <a:bodyPr/>
          <a:lstStyle/>
          <a:p>
            <a:r>
              <a:rPr lang="en-US"/>
              <a:t>State-of-the-art retrieval system​</a:t>
            </a:r>
          </a:p>
        </p:txBody>
      </p:sp>
    </p:spTree>
    <p:extLst>
      <p:ext uri="{BB962C8B-B14F-4D97-AF65-F5344CB8AC3E}">
        <p14:creationId xmlns:p14="http://schemas.microsoft.com/office/powerpoint/2010/main" val="18748979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2BC5-D672-554C-0455-5A9851FB2A94}"/>
              </a:ext>
            </a:extLst>
          </p:cNvPr>
          <p:cNvSpPr>
            <a:spLocks noGrp="1"/>
          </p:cNvSpPr>
          <p:nvPr>
            <p:ph type="title"/>
          </p:nvPr>
        </p:nvSpPr>
        <p:spPr/>
        <p:txBody>
          <a:bodyPr/>
          <a:lstStyle/>
          <a:p>
            <a:pPr algn="ctr"/>
            <a:r>
              <a:rPr lang="en-US"/>
              <a:t>Relevance</a:t>
            </a:r>
          </a:p>
        </p:txBody>
      </p:sp>
      <p:sp>
        <p:nvSpPr>
          <p:cNvPr id="3" name="Content Placeholder 2">
            <a:extLst>
              <a:ext uri="{FF2B5EF4-FFF2-40B4-BE49-F238E27FC236}">
                <a16:creationId xmlns:a16="http://schemas.microsoft.com/office/drawing/2014/main" id="{24955054-7B4B-3E48-8EEC-B638FD0C664B}"/>
              </a:ext>
            </a:extLst>
          </p:cNvPr>
          <p:cNvSpPr>
            <a:spLocks noGrp="1"/>
          </p:cNvSpPr>
          <p:nvPr>
            <p:ph idx="1"/>
          </p:nvPr>
        </p:nvSpPr>
        <p:spPr>
          <a:xfrm>
            <a:off x="584200" y="1435100"/>
            <a:ext cx="5120640" cy="4296561"/>
          </a:xfrm>
        </p:spPr>
        <p:txBody>
          <a:bodyPr>
            <a:spAutoFit/>
          </a:bodyPr>
          <a:lstStyle/>
          <a:p>
            <a:pPr>
              <a:defRPr/>
            </a:pPr>
            <a:r>
              <a:rPr lang="en-US" sz="2400"/>
              <a:t>Relevance is critical for RAG apps </a:t>
            </a:r>
          </a:p>
          <a:p>
            <a:endParaRPr lang="en-US" sz="2400"/>
          </a:p>
          <a:p>
            <a:r>
              <a:rPr lang="en-US" sz="2400"/>
              <a:t>Lots of passages in prompt </a:t>
            </a:r>
            <a:r>
              <a:rPr lang="en-US" sz="2400">
                <a:sym typeface="Wingdings" panose="05000000000000000000" pitchFamily="2" charset="2"/>
              </a:rPr>
              <a:t> degraded quality</a:t>
            </a:r>
          </a:p>
          <a:p>
            <a:pPr marL="228600" lvl="1" indent="0">
              <a:buNone/>
            </a:pPr>
            <a:r>
              <a:rPr lang="en-US">
                <a:sym typeface="Wingdings" panose="05000000000000000000" pitchFamily="2" charset="2"/>
              </a:rPr>
              <a:t> Can’t only focus on recall</a:t>
            </a:r>
          </a:p>
          <a:p>
            <a:pPr lvl="1"/>
            <a:endParaRPr lang="en-US">
              <a:sym typeface="Wingdings" panose="05000000000000000000" pitchFamily="2" charset="2"/>
            </a:endParaRPr>
          </a:p>
          <a:p>
            <a:r>
              <a:rPr lang="en-US" sz="2400">
                <a:sym typeface="Wingdings" panose="05000000000000000000" pitchFamily="2" charset="2"/>
              </a:rPr>
              <a:t>Incorrect passages in prompt  possibly well-grounded yet</a:t>
            </a:r>
            <a:br>
              <a:rPr lang="en-US" sz="2400">
                <a:sym typeface="Wingdings" panose="05000000000000000000" pitchFamily="2" charset="2"/>
              </a:rPr>
            </a:br>
            <a:r>
              <a:rPr lang="en-US" sz="2400">
                <a:sym typeface="Wingdings" panose="05000000000000000000" pitchFamily="2" charset="2"/>
              </a:rPr>
              <a:t>wrong answers</a:t>
            </a:r>
          </a:p>
          <a:p>
            <a:pPr marL="571500" lvl="1" indent="-342900">
              <a:buNone/>
            </a:pPr>
            <a:r>
              <a:rPr lang="en-US">
                <a:sym typeface="Wingdings" panose="05000000000000000000" pitchFamily="2" charset="2"/>
              </a:rPr>
              <a:t> Helps to establish thresholds for</a:t>
            </a:r>
            <a:br>
              <a:rPr lang="en-US">
                <a:sym typeface="Wingdings" panose="05000000000000000000" pitchFamily="2" charset="2"/>
              </a:rPr>
            </a:br>
            <a:r>
              <a:rPr lang="en-US">
                <a:sym typeface="Wingdings" panose="05000000000000000000" pitchFamily="2" charset="2"/>
              </a:rPr>
              <a:t>“good enough” grounding data</a:t>
            </a:r>
          </a:p>
        </p:txBody>
      </p:sp>
      <p:sp>
        <p:nvSpPr>
          <p:cNvPr id="9" name="Rounded Rectangle 1">
            <a:extLst>
              <a:ext uri="{FF2B5EF4-FFF2-40B4-BE49-F238E27FC236}">
                <a16:creationId xmlns:a16="http://schemas.microsoft.com/office/drawing/2014/main" id="{919844C0-80FF-D6B6-93A5-0FE2EBB6AD5C}"/>
              </a:ext>
              <a:ext uri="{C183D7F6-B498-43B3-948B-1728B52AA6E4}">
                <adec:decorative xmlns:adec="http://schemas.microsoft.com/office/drawing/2017/decorative" val="1"/>
              </a:ext>
            </a:extLst>
          </p:cNvPr>
          <p:cNvSpPr/>
          <p:nvPr/>
        </p:nvSpPr>
        <p:spPr bwMode="auto">
          <a:xfrm>
            <a:off x="6096000" y="1435100"/>
            <a:ext cx="5524500" cy="4833938"/>
          </a:xfrm>
          <a:prstGeom prst="roundRect">
            <a:avLst>
              <a:gd name="adj" fmla="val 2509"/>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11" name="TextBox 10">
            <a:extLst>
              <a:ext uri="{FF2B5EF4-FFF2-40B4-BE49-F238E27FC236}">
                <a16:creationId xmlns:a16="http://schemas.microsoft.com/office/drawing/2014/main" id="{DF922885-7AD4-46B7-9AA6-E193B8B6175F}"/>
              </a:ext>
            </a:extLst>
          </p:cNvPr>
          <p:cNvSpPr txBox="1"/>
          <p:nvPr/>
        </p:nvSpPr>
        <p:spPr>
          <a:xfrm>
            <a:off x="6096001" y="5945928"/>
            <a:ext cx="5510782" cy="307777"/>
          </a:xfrm>
          <a:prstGeom prst="rect">
            <a:avLst/>
          </a:prstGeom>
          <a:noFill/>
        </p:spPr>
        <p:txBody>
          <a:bodyPr wrap="square" lIns="91440" tIns="91440" rIns="91440" bIns="9144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Source: Lost in the Middle: How Language Models Use Long Contexts, Liu et al. arXiv:2307.03172</a:t>
            </a:r>
          </a:p>
        </p:txBody>
      </p:sp>
      <p:graphicFrame>
        <p:nvGraphicFramePr>
          <p:cNvPr id="12" name="Chart 11">
            <a:extLst>
              <a:ext uri="{FF2B5EF4-FFF2-40B4-BE49-F238E27FC236}">
                <a16:creationId xmlns:a16="http://schemas.microsoft.com/office/drawing/2014/main" id="{970BE933-0DFA-0CD8-733E-61DA99BCD785}"/>
              </a:ext>
            </a:extLst>
          </p:cNvPr>
          <p:cNvGraphicFramePr/>
          <p:nvPr/>
        </p:nvGraphicFramePr>
        <p:xfrm>
          <a:off x="6526888" y="1581322"/>
          <a:ext cx="4662724" cy="3972164"/>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a:extLst>
              <a:ext uri="{FF2B5EF4-FFF2-40B4-BE49-F238E27FC236}">
                <a16:creationId xmlns:a16="http://schemas.microsoft.com/office/drawing/2014/main" id="{76C020FF-9540-23DE-9F9C-16E7C5FC0E6B}"/>
              </a:ext>
            </a:extLst>
          </p:cNvPr>
          <p:cNvSpPr txBox="1"/>
          <p:nvPr/>
        </p:nvSpPr>
        <p:spPr>
          <a:xfrm rot="16200000">
            <a:off x="5894663" y="3351961"/>
            <a:ext cx="833562" cy="430887"/>
          </a:xfrm>
          <a:prstGeom prst="rect">
            <a:avLst/>
          </a:prstGeom>
          <a:noFill/>
        </p:spPr>
        <p:txBody>
          <a:bodyPr wrap="none" lIns="0" tIns="182880" rIns="0" bIns="0" rtlCol="0">
            <a:spAutoFit/>
          </a:bodyPr>
          <a:lstStyle/>
          <a:p>
            <a:pPr algn="ctr">
              <a:defRPr/>
            </a:pPr>
            <a:r>
              <a:rPr lang="en-US" sz="1600">
                <a:solidFill>
                  <a:srgbClr val="000000"/>
                </a:solidFill>
                <a:latin typeface="Segoe UI Semibold"/>
              </a:rPr>
              <a:t>Accuracy</a:t>
            </a:r>
          </a:p>
        </p:txBody>
      </p:sp>
      <p:sp>
        <p:nvSpPr>
          <p:cNvPr id="15" name="TextBox 14">
            <a:extLst>
              <a:ext uri="{FF2B5EF4-FFF2-40B4-BE49-F238E27FC236}">
                <a16:creationId xmlns:a16="http://schemas.microsoft.com/office/drawing/2014/main" id="{2E70E002-97B5-6653-B3DA-52DD796B16A6}"/>
              </a:ext>
            </a:extLst>
          </p:cNvPr>
          <p:cNvSpPr txBox="1"/>
          <p:nvPr/>
        </p:nvSpPr>
        <p:spPr>
          <a:xfrm>
            <a:off x="7043555" y="5553486"/>
            <a:ext cx="3629390" cy="246221"/>
          </a:xfrm>
          <a:prstGeom prst="rect">
            <a:avLst/>
          </a:prstGeom>
          <a:noFill/>
        </p:spPr>
        <p:txBody>
          <a:bodyPr wrap="none" lIns="0" tIns="0" rIns="0" bIns="0" rtlCol="0">
            <a:spAutoFit/>
          </a:bodyPr>
          <a:lstStyle/>
          <a:p>
            <a:pPr algn="ctr">
              <a:defRPr/>
            </a:pPr>
            <a:r>
              <a:rPr lang="en-US" sz="1600">
                <a:solidFill>
                  <a:srgbClr val="000000"/>
                </a:solidFill>
                <a:latin typeface="Segoe UI Semibold"/>
              </a:rPr>
              <a:t>Number of documents in input context</a:t>
            </a:r>
          </a:p>
        </p:txBody>
      </p:sp>
    </p:spTree>
    <p:extLst>
      <p:ext uri="{BB962C8B-B14F-4D97-AF65-F5344CB8AC3E}">
        <p14:creationId xmlns:p14="http://schemas.microsoft.com/office/powerpoint/2010/main" val="143705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2.5E-6 -4.07407E-6 L 2.5E-6 0.03542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0"/>
                                  </p:stCondLst>
                                  <p:childTnLst>
                                    <p:animMotion origin="layout" path="M 2.5E-6 -4.07407E-6 L 2.5E-6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2.5E-6 -4.07407E-6 L 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0"/>
                                  </p:stCondLst>
                                  <p:childTnLst>
                                    <p:animMotion origin="layout" path="M 2.5E-6 -4.07407E-6 L 2.5E-6 0.03542 " pathEditMode="relative" rAng="0" ptsTypes="AA">
                                      <p:cBhvr>
                                        <p:cTn id="24" dur="700" spd="-100000" fill="hold"/>
                                        <p:tgtEl>
                                          <p:spTgt spid="15"/>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grpId="1" nodeType="withEffect">
                                  <p:stCondLst>
                                    <p:cond delay="0"/>
                                  </p:stCondLst>
                                  <p:childTnLst>
                                    <p:animMotion origin="layout" path="M 2.5E-6 -4.07407E-6 L 2.5E-6 0.03542 " pathEditMode="relative" rAng="0" ptsTypes="AA">
                                      <p:cBhvr>
                                        <p:cTn id="29"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1" grpId="0"/>
      <p:bldP spid="11" grpId="1"/>
      <p:bldGraphic spid="12" grpId="0">
        <p:bldAsOne/>
      </p:bldGraphic>
      <p:bldGraphic spid="12" grpId="1">
        <p:bldAsOne/>
      </p:bldGraphic>
      <p:bldP spid="14" grpId="0"/>
      <p:bldP spid="14" grpId="1"/>
      <p:bldP spid="15" grpId="0"/>
      <p:bldP spid="15"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
            <a:extLst>
              <a:ext uri="{FF2B5EF4-FFF2-40B4-BE49-F238E27FC236}">
                <a16:creationId xmlns:a16="http://schemas.microsoft.com/office/drawing/2014/main" id="{5B743A9F-DB2D-5467-3945-5FEF5F5F5A9C}"/>
              </a:ext>
              <a:ext uri="{C183D7F6-B498-43B3-948B-1728B52AA6E4}">
                <adec:decorative xmlns:adec="http://schemas.microsoft.com/office/drawing/2017/decorative" val="1"/>
              </a:ext>
            </a:extLst>
          </p:cNvPr>
          <p:cNvSpPr/>
          <p:nvPr/>
        </p:nvSpPr>
        <p:spPr bwMode="auto">
          <a:xfrm>
            <a:off x="6336221" y="1435100"/>
            <a:ext cx="5524500" cy="4833938"/>
          </a:xfrm>
          <a:prstGeom prst="roundRect">
            <a:avLst>
              <a:gd name="adj" fmla="val 2509"/>
            </a:avLst>
          </a:pr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mj-lt"/>
              <a:cs typeface="Segoe UI" pitchFamily="34" charset="0"/>
            </a:endParaRPr>
          </a:p>
        </p:txBody>
      </p:sp>
      <p:sp>
        <p:nvSpPr>
          <p:cNvPr id="2" name="Title 1">
            <a:extLst>
              <a:ext uri="{FF2B5EF4-FFF2-40B4-BE49-F238E27FC236}">
                <a16:creationId xmlns:a16="http://schemas.microsoft.com/office/drawing/2014/main" id="{782A2BC5-D672-554C-0455-5A9851FB2A94}"/>
              </a:ext>
            </a:extLst>
          </p:cNvPr>
          <p:cNvSpPr>
            <a:spLocks noGrp="1"/>
          </p:cNvSpPr>
          <p:nvPr>
            <p:ph type="title"/>
          </p:nvPr>
        </p:nvSpPr>
        <p:spPr>
          <a:xfrm>
            <a:off x="3535680" y="457200"/>
            <a:ext cx="5120640" cy="553998"/>
          </a:xfrm>
        </p:spPr>
        <p:txBody>
          <a:bodyPr/>
          <a:lstStyle/>
          <a:p>
            <a:pPr algn="ctr"/>
            <a:r>
              <a:rPr lang="en-US"/>
              <a:t>Improving relevance</a:t>
            </a:r>
          </a:p>
        </p:txBody>
      </p:sp>
      <p:sp>
        <p:nvSpPr>
          <p:cNvPr id="3" name="Content Placeholder 2">
            <a:extLst>
              <a:ext uri="{FF2B5EF4-FFF2-40B4-BE49-F238E27FC236}">
                <a16:creationId xmlns:a16="http://schemas.microsoft.com/office/drawing/2014/main" id="{24955054-7B4B-3E48-8EEC-B638FD0C664B}"/>
              </a:ext>
            </a:extLst>
          </p:cNvPr>
          <p:cNvSpPr>
            <a:spLocks noGrp="1"/>
          </p:cNvSpPr>
          <p:nvPr>
            <p:ph sz="quarter" idx="10"/>
          </p:nvPr>
        </p:nvSpPr>
        <p:spPr>
          <a:xfrm>
            <a:off x="584200" y="1435100"/>
            <a:ext cx="5120640" cy="4148828"/>
          </a:xfrm>
        </p:spPr>
        <p:txBody>
          <a:bodyPr>
            <a:spAutoFit/>
          </a:bodyPr>
          <a:lstStyle/>
          <a:p>
            <a:pPr marL="0" indent="0">
              <a:buNone/>
            </a:pPr>
            <a:r>
              <a:rPr lang="en-US" sz="2400"/>
              <a:t>All information retrieval tricks apply!</a:t>
            </a:r>
            <a:endParaRPr lang="en-US" sz="2400">
              <a:sym typeface="Wingdings" panose="05000000000000000000" pitchFamily="2" charset="2"/>
            </a:endParaRPr>
          </a:p>
          <a:p>
            <a:pPr lvl="1"/>
            <a:endParaRPr lang="en-US">
              <a:sym typeface="Wingdings" panose="05000000000000000000" pitchFamily="2" charset="2"/>
            </a:endParaRPr>
          </a:p>
          <a:p>
            <a:pPr marL="0" indent="0">
              <a:buNone/>
            </a:pPr>
            <a:r>
              <a:rPr lang="en-US" sz="2400">
                <a:sym typeface="Wingdings" panose="05000000000000000000" pitchFamily="2" charset="2"/>
              </a:rPr>
              <a:t>Complete search stacks do better:</a:t>
            </a:r>
          </a:p>
          <a:p>
            <a:pPr lvl="1"/>
            <a:r>
              <a:rPr lang="en-US"/>
              <a:t>Hybrid retrieval (keywords + vectors) &gt; pure-vector or keyword</a:t>
            </a:r>
          </a:p>
          <a:p>
            <a:pPr lvl="1"/>
            <a:r>
              <a:rPr lang="en-US"/>
              <a:t>Hybrid + Reranking &gt; Hybrid</a:t>
            </a:r>
          </a:p>
          <a:p>
            <a:pPr lvl="1"/>
            <a:endParaRPr lang="en-US"/>
          </a:p>
          <a:p>
            <a:pPr marL="0" indent="0">
              <a:buNone/>
            </a:pPr>
            <a:r>
              <a:rPr lang="en-US" sz="2400">
                <a:sym typeface="Wingdings" panose="05000000000000000000" pitchFamily="2" charset="2"/>
              </a:rPr>
              <a:t>Identify good &amp; bad candidates</a:t>
            </a:r>
          </a:p>
          <a:p>
            <a:pPr lvl="1"/>
            <a:r>
              <a:rPr lang="en-US"/>
              <a:t>Normalized scores from Semantic ranker</a:t>
            </a:r>
          </a:p>
          <a:p>
            <a:pPr lvl="1"/>
            <a:r>
              <a:rPr lang="en-US"/>
              <a:t>Exclude documents below a threshold</a:t>
            </a:r>
          </a:p>
          <a:p>
            <a:pPr marL="228600" lvl="1" indent="0">
              <a:buNone/>
            </a:pPr>
            <a:endParaRPr lang="en-US"/>
          </a:p>
        </p:txBody>
      </p:sp>
      <p:grpSp>
        <p:nvGrpSpPr>
          <p:cNvPr id="10" name="Group 9">
            <a:extLst>
              <a:ext uri="{FF2B5EF4-FFF2-40B4-BE49-F238E27FC236}">
                <a16:creationId xmlns:a16="http://schemas.microsoft.com/office/drawing/2014/main" id="{086E936F-2179-19CD-560C-B652D47D1817}"/>
              </a:ext>
            </a:extLst>
          </p:cNvPr>
          <p:cNvGrpSpPr/>
          <p:nvPr/>
        </p:nvGrpSpPr>
        <p:grpSpPr>
          <a:xfrm>
            <a:off x="6782310" y="2281238"/>
            <a:ext cx="4632322" cy="3141662"/>
            <a:chOff x="6542089" y="2281238"/>
            <a:chExt cx="4632322" cy="3141662"/>
          </a:xfrm>
        </p:grpSpPr>
        <p:grpSp>
          <p:nvGrpSpPr>
            <p:cNvPr id="21" name="Group 20">
              <a:extLst>
                <a:ext uri="{FF2B5EF4-FFF2-40B4-BE49-F238E27FC236}">
                  <a16:creationId xmlns:a16="http://schemas.microsoft.com/office/drawing/2014/main" id="{78307954-F755-90D3-5852-F6BB68E73951}"/>
                </a:ext>
              </a:extLst>
            </p:cNvPr>
            <p:cNvGrpSpPr/>
            <p:nvPr/>
          </p:nvGrpSpPr>
          <p:grpSpPr>
            <a:xfrm>
              <a:off x="6542089" y="2281238"/>
              <a:ext cx="4632322" cy="3141662"/>
              <a:chOff x="1610020" y="4080092"/>
              <a:chExt cx="2863372" cy="2612848"/>
            </a:xfrm>
          </p:grpSpPr>
          <p:sp>
            <p:nvSpPr>
              <p:cNvPr id="5" name="Flowchart: Magnetic Disk 4">
                <a:extLst>
                  <a:ext uri="{FF2B5EF4-FFF2-40B4-BE49-F238E27FC236}">
                    <a16:creationId xmlns:a16="http://schemas.microsoft.com/office/drawing/2014/main" id="{1B6F2B7B-5EE1-F67B-063E-A641E776AE70}"/>
                  </a:ext>
                </a:extLst>
              </p:cNvPr>
              <p:cNvSpPr/>
              <p:nvPr/>
            </p:nvSpPr>
            <p:spPr>
              <a:xfrm>
                <a:off x="1610020" y="5984255"/>
                <a:ext cx="1145936" cy="708685"/>
              </a:xfrm>
              <a:prstGeom prst="flowChartMagneticDisk">
                <a:avLst/>
              </a:prstGeom>
              <a:solidFill>
                <a:schemeClr val="accent3"/>
              </a:solidFill>
              <a:ln w="12700">
                <a:solidFill>
                  <a:srgbClr val="F2F2F2"/>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Vector</a:t>
                </a:r>
              </a:p>
            </p:txBody>
          </p:sp>
          <p:sp>
            <p:nvSpPr>
              <p:cNvPr id="6" name="Flowchart: Magnetic Disk 5">
                <a:extLst>
                  <a:ext uri="{FF2B5EF4-FFF2-40B4-BE49-F238E27FC236}">
                    <a16:creationId xmlns:a16="http://schemas.microsoft.com/office/drawing/2014/main" id="{A3A87779-B2AB-8D18-8017-B824F5655AB5}"/>
                  </a:ext>
                </a:extLst>
              </p:cNvPr>
              <p:cNvSpPr/>
              <p:nvPr/>
            </p:nvSpPr>
            <p:spPr>
              <a:xfrm>
                <a:off x="3327456" y="5984255"/>
                <a:ext cx="1145936" cy="708685"/>
              </a:xfrm>
              <a:prstGeom prst="flowChartMagneticDisk">
                <a:avLst/>
              </a:prstGeom>
              <a:solidFill>
                <a:schemeClr val="accent3"/>
              </a:solidFill>
              <a:ln w="12700">
                <a:solidFill>
                  <a:srgbClr val="F2F2F2"/>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Keywords</a:t>
                </a:r>
              </a:p>
            </p:txBody>
          </p:sp>
          <p:sp>
            <p:nvSpPr>
              <p:cNvPr id="8" name="Rectangle: Rounded Corners 7">
                <a:extLst>
                  <a:ext uri="{FF2B5EF4-FFF2-40B4-BE49-F238E27FC236}">
                    <a16:creationId xmlns:a16="http://schemas.microsoft.com/office/drawing/2014/main" id="{8DDC4EB4-39EF-CE08-C974-CB08D1BD0844}"/>
                  </a:ext>
                </a:extLst>
              </p:cNvPr>
              <p:cNvSpPr/>
              <p:nvPr/>
            </p:nvSpPr>
            <p:spPr>
              <a:xfrm>
                <a:off x="2346700" y="5050550"/>
                <a:ext cx="1393707" cy="708685"/>
              </a:xfrm>
              <a:prstGeom prst="roundRect">
                <a:avLst/>
              </a:prstGeom>
              <a:solidFill>
                <a:schemeClr val="accent3"/>
              </a:solidFill>
              <a:ln w="12700">
                <a:solidFill>
                  <a:srgbClr val="F2F2F2"/>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Fusion</a:t>
                </a:r>
                <a:br>
                  <a:rPr lang="en-US"/>
                </a:br>
                <a:r>
                  <a:rPr lang="en-US" sz="1400"/>
                  <a:t>(RRF)</a:t>
                </a:r>
                <a:endParaRPr lang="en-US"/>
              </a:p>
            </p:txBody>
          </p:sp>
          <p:sp>
            <p:nvSpPr>
              <p:cNvPr id="9" name="Rectangle: Rounded Corners 8">
                <a:extLst>
                  <a:ext uri="{FF2B5EF4-FFF2-40B4-BE49-F238E27FC236}">
                    <a16:creationId xmlns:a16="http://schemas.microsoft.com/office/drawing/2014/main" id="{BEE4DD4E-56AF-2B32-CCE4-90FE0B4F9F44}"/>
                  </a:ext>
                </a:extLst>
              </p:cNvPr>
              <p:cNvSpPr/>
              <p:nvPr/>
            </p:nvSpPr>
            <p:spPr>
              <a:xfrm>
                <a:off x="2346700" y="4080092"/>
                <a:ext cx="1393707" cy="708685"/>
              </a:xfrm>
              <a:prstGeom prst="roundRect">
                <a:avLst/>
              </a:prstGeom>
              <a:solidFill>
                <a:schemeClr val="accent3"/>
              </a:solidFill>
              <a:ln w="12700">
                <a:solidFill>
                  <a:srgbClr val="F2F2F2"/>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Reranking</a:t>
                </a:r>
              </a:p>
            </p:txBody>
          </p:sp>
          <p:cxnSp>
            <p:nvCxnSpPr>
              <p:cNvPr id="16" name="Straight Arrow Connector 15">
                <a:extLst>
                  <a:ext uri="{FF2B5EF4-FFF2-40B4-BE49-F238E27FC236}">
                    <a16:creationId xmlns:a16="http://schemas.microsoft.com/office/drawing/2014/main" id="{43B14AE9-8025-B7AF-80AB-D9799113DCE6}"/>
                  </a:ext>
                </a:extLst>
              </p:cNvPr>
              <p:cNvCxnSpPr>
                <a:cxnSpLocks/>
                <a:stCxn id="8" idx="0"/>
                <a:endCxn id="9" idx="2"/>
              </p:cNvCxnSpPr>
              <p:nvPr/>
            </p:nvCxnSpPr>
            <p:spPr>
              <a:xfrm flipV="1">
                <a:off x="3043554" y="4788777"/>
                <a:ext cx="0" cy="261773"/>
              </a:xfrm>
              <a:prstGeom prst="straightConnector1">
                <a:avLst/>
              </a:prstGeom>
              <a:ln w="12700" cap="rnd">
                <a:solidFill>
                  <a:srgbClr val="C03BC4"/>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cxnSp>
          <p:nvCxnSpPr>
            <p:cNvPr id="23" name="Connector: Elbow 22">
              <a:extLst>
                <a:ext uri="{FF2B5EF4-FFF2-40B4-BE49-F238E27FC236}">
                  <a16:creationId xmlns:a16="http://schemas.microsoft.com/office/drawing/2014/main" id="{CDAF35B5-0701-FA6B-4497-7AD5FFB7D3AB}"/>
                </a:ext>
              </a:extLst>
            </p:cNvPr>
            <p:cNvCxnSpPr>
              <a:stCxn id="5" idx="1"/>
              <a:endCxn id="8" idx="2"/>
            </p:cNvCxnSpPr>
            <p:nvPr/>
          </p:nvCxnSpPr>
          <p:spPr>
            <a:xfrm rot="5400000" flipH="1" flipV="1">
              <a:off x="8029854" y="3739399"/>
              <a:ext cx="270561" cy="1392210"/>
            </a:xfrm>
            <a:prstGeom prst="bentConnector3">
              <a:avLst/>
            </a:prstGeom>
            <a:ln w="12700" cap="rnd">
              <a:solidFill>
                <a:srgbClr val="C03BC4"/>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3BAA63D9-EE2C-FF32-AE7A-4189043534CA}"/>
                </a:ext>
              </a:extLst>
            </p:cNvPr>
            <p:cNvCxnSpPr>
              <a:cxnSpLocks/>
              <a:stCxn id="6" idx="1"/>
              <a:endCxn id="8" idx="2"/>
            </p:cNvCxnSpPr>
            <p:nvPr/>
          </p:nvCxnSpPr>
          <p:spPr>
            <a:xfrm rot="16200000" flipV="1">
              <a:off x="9419076" y="3742387"/>
              <a:ext cx="270561" cy="1386233"/>
            </a:xfrm>
            <a:prstGeom prst="bentConnector3">
              <a:avLst>
                <a:gd name="adj1" fmla="val 50000"/>
              </a:avLst>
            </a:prstGeom>
            <a:ln w="12700" cap="rnd">
              <a:solidFill>
                <a:srgbClr val="C03BC4"/>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258A373C-FE32-959C-EE0A-C2C82121C7B7}"/>
              </a:ext>
            </a:extLst>
          </p:cNvPr>
          <p:cNvSpPr txBox="1"/>
          <p:nvPr/>
        </p:nvSpPr>
        <p:spPr>
          <a:xfrm>
            <a:off x="584199" y="5700053"/>
            <a:ext cx="5647636" cy="923330"/>
          </a:xfrm>
          <a:prstGeom prst="rect">
            <a:avLst/>
          </a:prstGeom>
          <a:noFill/>
        </p:spPr>
        <p:txBody>
          <a:bodyPr wrap="square" lIns="0" tIns="0" rIns="0" bIns="0" rtlCol="0" anchor="t">
            <a:spAutoFit/>
          </a:bodyPr>
          <a:lstStyle/>
          <a:p>
            <a:pPr algn="l"/>
            <a:r>
              <a:rPr lang="en-US" sz="2000" dirty="0">
                <a:hlinkClick r:id="rId3"/>
              </a:rPr>
              <a:t>💻 Demo: Compare text, vector, hybrid, reranker</a:t>
            </a:r>
          </a:p>
          <a:p>
            <a:r>
              <a:rPr lang="en-US" sz="2000" dirty="0">
                <a:latin typeface="Segoe UI_MSFontService"/>
                <a:cs typeface="Segoe UI"/>
              </a:rPr>
              <a:t>    (</a:t>
            </a:r>
            <a:r>
              <a:rPr lang="en-US" sz="2000" dirty="0">
                <a:latin typeface="Segoe UI_MSFontService"/>
                <a:cs typeface="Segoe UI"/>
                <a:hlinkClick r:id="rId4"/>
              </a:rPr>
              <a:t>aka.ms/aitour/search-relevance</a:t>
            </a:r>
            <a:r>
              <a:rPr lang="en-US" sz="2000" dirty="0">
                <a:latin typeface="Segoe UI_MSFontService"/>
                <a:cs typeface="Segoe UI"/>
              </a:rPr>
              <a:t>)</a:t>
            </a:r>
            <a:endParaRPr lang="en-US" dirty="0"/>
          </a:p>
          <a:p>
            <a:endParaRPr lang="en-US" sz="2000" dirty="0">
              <a:cs typeface="Segoe UI"/>
            </a:endParaRPr>
          </a:p>
        </p:txBody>
      </p:sp>
    </p:spTree>
    <p:extLst>
      <p:ext uri="{BB962C8B-B14F-4D97-AF65-F5344CB8AC3E}">
        <p14:creationId xmlns:p14="http://schemas.microsoft.com/office/powerpoint/2010/main" val="2069092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3.95833E-6 -4.07407E-6 L -3.95833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0"/>
                                  </p:stCondLst>
                                  <p:childTnLst>
                                    <p:animMotion origin="layout" path="M -3.95833E-6 -4.07407E-6 L -3.95833E-6 0.03542 " pathEditMode="relative" rAng="0" ptsTypes="AA">
                                      <p:cBhvr>
                                        <p:cTn id="14"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Search Relevance</a:t>
            </a:r>
            <a:endParaRPr lang="en-CH" dirty="0"/>
          </a:p>
        </p:txBody>
      </p:sp>
      <p:sp>
        <p:nvSpPr>
          <p:cNvPr id="5" name="Content Placeholder 7">
            <a:extLst>
              <a:ext uri="{FF2B5EF4-FFF2-40B4-BE49-F238E27FC236}">
                <a16:creationId xmlns:a16="http://schemas.microsoft.com/office/drawing/2014/main" id="{5BF1E0E4-C79E-3766-59BD-0374A243A029}"/>
              </a:ext>
            </a:extLst>
          </p:cNvPr>
          <p:cNvSpPr txBox="1">
            <a:spLocks/>
          </p:cNvSpPr>
          <p:nvPr/>
        </p:nvSpPr>
        <p:spPr>
          <a:xfrm>
            <a:off x="588263" y="1223638"/>
            <a:ext cx="11410696" cy="2954655"/>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400" dirty="0" err="1">
                <a:latin typeface="Consolas" panose="020B0609020204030204" pitchFamily="49" charset="0"/>
                <a:cs typeface="Consolas" panose="020B0609020204030204" pitchFamily="49" charset="0"/>
              </a:rPr>
              <a:t>search_query</a:t>
            </a:r>
            <a:r>
              <a:rPr lang="en-GB" sz="2400" dirty="0">
                <a:latin typeface="Consolas" panose="020B0609020204030204" pitchFamily="49" charset="0"/>
                <a:cs typeface="Consolas" panose="020B0609020204030204" pitchFamily="49" charset="0"/>
              </a:rPr>
              <a:t> = "</a:t>
            </a:r>
            <a:r>
              <a:rPr lang="en-GB" sz="2400" dirty="0">
                <a:solidFill>
                  <a:srgbClr val="FFFF00"/>
                </a:solidFill>
                <a:latin typeface="Consolas" panose="020B0609020204030204" pitchFamily="49" charset="0"/>
                <a:cs typeface="Consolas" panose="020B0609020204030204" pitchFamily="49" charset="0"/>
              </a:rPr>
              <a:t>$45.00</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err="1">
                <a:solidFill>
                  <a:srgbClr val="FFFF00"/>
                </a:solidFill>
                <a:latin typeface="Consolas" panose="020B0609020204030204" pitchFamily="49" charset="0"/>
                <a:cs typeface="Consolas" panose="020B0609020204030204" pitchFamily="49" charset="0"/>
              </a:rPr>
              <a:t>search_vector</a:t>
            </a:r>
            <a:r>
              <a:rPr lang="en-GB" sz="2400" dirty="0">
                <a:latin typeface="Consolas" panose="020B0609020204030204" pitchFamily="49" charset="0"/>
                <a:cs typeface="Consolas" panose="020B0609020204030204" pitchFamily="49" charset="0"/>
              </a:rPr>
              <a:t> = </a:t>
            </a:r>
            <a:r>
              <a:rPr lang="en-GB" sz="2400" dirty="0" err="1">
                <a:latin typeface="Consolas" panose="020B0609020204030204" pitchFamily="49" charset="0"/>
                <a:cs typeface="Consolas" panose="020B0609020204030204" pitchFamily="49" charset="0"/>
              </a:rPr>
              <a:t>get_embedding</a:t>
            </a:r>
            <a:r>
              <a:rPr lang="en-GB" sz="2400" dirty="0">
                <a:latin typeface="Consolas" panose="020B0609020204030204" pitchFamily="49" charset="0"/>
                <a:cs typeface="Consolas" panose="020B0609020204030204" pitchFamily="49" charset="0"/>
              </a:rPr>
              <a:t>(</a:t>
            </a:r>
            <a:r>
              <a:rPr lang="en-GB" sz="2400" dirty="0" err="1">
                <a:solidFill>
                  <a:srgbClr val="FFFF00"/>
                </a:solidFill>
                <a:latin typeface="Consolas" panose="020B0609020204030204" pitchFamily="49" charset="0"/>
                <a:cs typeface="Consolas" panose="020B0609020204030204" pitchFamily="49" charset="0"/>
              </a:rPr>
              <a:t>search_query</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r = </a:t>
            </a:r>
            <a:r>
              <a:rPr lang="en-GB" sz="2400" dirty="0" err="1">
                <a:latin typeface="Consolas" panose="020B0609020204030204" pitchFamily="49" charset="0"/>
                <a:cs typeface="Consolas" panose="020B0609020204030204" pitchFamily="49" charset="0"/>
              </a:rPr>
              <a:t>search_client.search</a:t>
            </a:r>
            <a:r>
              <a:rPr lang="en-GB" sz="2400" dirty="0">
                <a:latin typeface="Consolas" panose="020B0609020204030204" pitchFamily="49" charset="0"/>
                <a:cs typeface="Consolas" panose="020B0609020204030204" pitchFamily="49" charset="0"/>
              </a:rPr>
              <a:t>(</a:t>
            </a:r>
            <a:r>
              <a:rPr lang="en-GB" sz="2400" dirty="0">
                <a:solidFill>
                  <a:srgbClr val="FFFF00"/>
                </a:solidFill>
                <a:latin typeface="Consolas" panose="020B0609020204030204" pitchFamily="49" charset="0"/>
                <a:cs typeface="Consolas" panose="020B0609020204030204" pitchFamily="49" charset="0"/>
              </a:rPr>
              <a:t>None</a:t>
            </a:r>
            <a:r>
              <a:rPr lang="en-GB" sz="2400" dirty="0">
                <a:latin typeface="Consolas" panose="020B0609020204030204" pitchFamily="49" charset="0"/>
                <a:cs typeface="Consolas" panose="020B0609020204030204" pitchFamily="49" charset="0"/>
              </a:rPr>
              <a:t>, top=3, </a:t>
            </a:r>
            <a:r>
              <a:rPr lang="en-GB" sz="2400" dirty="0" err="1">
                <a:latin typeface="Consolas" panose="020B0609020204030204" pitchFamily="49" charset="0"/>
                <a:cs typeface="Consolas" panose="020B0609020204030204" pitchFamily="49" charset="0"/>
              </a:rPr>
              <a:t>vector_queries</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VectorizedQuery</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vector=</a:t>
            </a:r>
            <a:r>
              <a:rPr lang="en-GB" sz="2400" dirty="0" err="1">
                <a:latin typeface="Consolas" panose="020B0609020204030204" pitchFamily="49" charset="0"/>
                <a:cs typeface="Consolas" panose="020B0609020204030204" pitchFamily="49" charset="0"/>
              </a:rPr>
              <a:t>search_vector</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k_nearest_neighbors</a:t>
            </a:r>
            <a:r>
              <a:rPr lang="en-GB" sz="2400" dirty="0">
                <a:latin typeface="Consolas" panose="020B0609020204030204" pitchFamily="49" charset="0"/>
                <a:cs typeface="Consolas" panose="020B0609020204030204" pitchFamily="49" charset="0"/>
              </a:rPr>
              <a:t>=50, 								fields="</a:t>
            </a:r>
            <a:r>
              <a:rPr lang="en-GB" sz="2400" dirty="0">
                <a:solidFill>
                  <a:srgbClr val="FFFF00"/>
                </a:solidFill>
                <a:latin typeface="Consolas" panose="020B0609020204030204" pitchFamily="49" charset="0"/>
                <a:cs typeface="Consolas" panose="020B0609020204030204" pitchFamily="49" charset="0"/>
              </a:rPr>
              <a:t>embedding</a:t>
            </a:r>
            <a:r>
              <a:rPr lang="en-GB" sz="2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05052529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Search Relevance</a:t>
            </a:r>
            <a:endParaRPr lang="en-CH" dirty="0"/>
          </a:p>
        </p:txBody>
      </p:sp>
      <p:sp>
        <p:nvSpPr>
          <p:cNvPr id="5" name="Content Placeholder 7">
            <a:extLst>
              <a:ext uri="{FF2B5EF4-FFF2-40B4-BE49-F238E27FC236}">
                <a16:creationId xmlns:a16="http://schemas.microsoft.com/office/drawing/2014/main" id="{5BF1E0E4-C79E-3766-59BD-0374A243A029}"/>
              </a:ext>
            </a:extLst>
          </p:cNvPr>
          <p:cNvSpPr txBox="1">
            <a:spLocks/>
          </p:cNvSpPr>
          <p:nvPr/>
        </p:nvSpPr>
        <p:spPr>
          <a:xfrm>
            <a:off x="511047" y="1802758"/>
            <a:ext cx="11018520" cy="2154436"/>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000" dirty="0">
                <a:latin typeface="Consolas" panose="020B0609020204030204" pitchFamily="49" charset="0"/>
                <a:cs typeface="Consolas" panose="020B0609020204030204" pitchFamily="49" charset="0"/>
              </a:rPr>
              <a:t>for doc in r:</a:t>
            </a:r>
          </a:p>
          <a:p>
            <a:pPr marL="0" indent="0">
              <a:buFont typeface="Wingdings" panose="05000000000000000000" pitchFamily="2" charset="2"/>
              <a:buNone/>
            </a:pPr>
            <a:r>
              <a:rPr lang="en-GB" sz="2000" dirty="0">
                <a:latin typeface="Consolas" panose="020B0609020204030204" pitchFamily="49" charset="0"/>
                <a:cs typeface="Consolas" panose="020B0609020204030204" pitchFamily="49" charset="0"/>
              </a:rPr>
              <a:t>  </a:t>
            </a:r>
            <a:r>
              <a:rPr lang="en-GB" sz="2000" dirty="0" err="1">
                <a:latin typeface="Consolas" panose="020B0609020204030204" pitchFamily="49" charset="0"/>
                <a:cs typeface="Consolas" panose="020B0609020204030204" pitchFamily="49" charset="0"/>
              </a:rPr>
              <a:t>found_content</a:t>
            </a:r>
            <a:r>
              <a:rPr lang="en-GB" sz="2000" dirty="0">
                <a:latin typeface="Consolas" panose="020B0609020204030204" pitchFamily="49" charset="0"/>
                <a:cs typeface="Consolas" panose="020B0609020204030204" pitchFamily="49" charset="0"/>
              </a:rPr>
              <a:t> = "Not found"</a:t>
            </a:r>
          </a:p>
          <a:p>
            <a:pPr marL="0" indent="0">
              <a:buFont typeface="Wingdings" panose="05000000000000000000" pitchFamily="2" charset="2"/>
              <a:buNone/>
            </a:pPr>
            <a:r>
              <a:rPr lang="en-GB" sz="2000" dirty="0">
                <a:latin typeface="Consolas" panose="020B0609020204030204" pitchFamily="49" charset="0"/>
                <a:cs typeface="Consolas" panose="020B0609020204030204" pitchFamily="49" charset="0"/>
              </a:rPr>
              <a:t>  if </a:t>
            </a:r>
            <a:r>
              <a:rPr lang="en-GB" sz="2000" dirty="0" err="1">
                <a:latin typeface="Consolas" panose="020B0609020204030204" pitchFamily="49" charset="0"/>
                <a:cs typeface="Consolas" panose="020B0609020204030204" pitchFamily="49" charset="0"/>
              </a:rPr>
              <a:t>search_query</a:t>
            </a:r>
            <a:r>
              <a:rPr lang="en-GB" sz="2000" dirty="0">
                <a:latin typeface="Consolas" panose="020B0609020204030204" pitchFamily="49" charset="0"/>
                <a:cs typeface="Consolas" panose="020B0609020204030204" pitchFamily="49" charset="0"/>
              </a:rPr>
              <a:t> in doc['content’]:</a:t>
            </a:r>
          </a:p>
          <a:p>
            <a:pPr marL="0" indent="0">
              <a:buFont typeface="Wingdings" panose="05000000000000000000" pitchFamily="2" charset="2"/>
              <a:buNone/>
            </a:pPr>
            <a:r>
              <a:rPr lang="en-GB" sz="2000" dirty="0">
                <a:latin typeface="Consolas" panose="020B0609020204030204" pitchFamily="49" charset="0"/>
                <a:cs typeface="Consolas" panose="020B0609020204030204" pitchFamily="49" charset="0"/>
              </a:rPr>
              <a:t>    </a:t>
            </a:r>
            <a:r>
              <a:rPr lang="en-GB" sz="2000" dirty="0" err="1">
                <a:latin typeface="Consolas" panose="020B0609020204030204" pitchFamily="49" charset="0"/>
                <a:cs typeface="Consolas" panose="020B0609020204030204" pitchFamily="49" charset="0"/>
              </a:rPr>
              <a:t>found_content</a:t>
            </a:r>
            <a:r>
              <a:rPr lang="en-GB" sz="2000" dirty="0">
                <a:latin typeface="Consolas" panose="020B0609020204030204" pitchFamily="49" charset="0"/>
                <a:cs typeface="Consolas" panose="020B0609020204030204" pitchFamily="49" charset="0"/>
              </a:rPr>
              <a:t> = 				</a:t>
            </a:r>
          </a:p>
          <a:p>
            <a:pPr marL="0" indent="0">
              <a:buFont typeface="Wingdings" panose="05000000000000000000" pitchFamily="2" charset="2"/>
              <a:buNone/>
            </a:pPr>
            <a:r>
              <a:rPr lang="en-GB" sz="2000" dirty="0">
                <a:latin typeface="Consolas" panose="020B0609020204030204" pitchFamily="49" charset="0"/>
                <a:cs typeface="Consolas" panose="020B0609020204030204" pitchFamily="49" charset="0"/>
              </a:rPr>
              <a:t>    doc['content'][doc['content'].find(</a:t>
            </a:r>
            <a:r>
              <a:rPr lang="en-GB" sz="2000" dirty="0" err="1">
                <a:solidFill>
                  <a:srgbClr val="FFFF00"/>
                </a:solidFill>
                <a:latin typeface="Consolas" panose="020B0609020204030204" pitchFamily="49" charset="0"/>
                <a:cs typeface="Consolas" panose="020B0609020204030204" pitchFamily="49" charset="0"/>
              </a:rPr>
              <a:t>search_query</a:t>
            </a:r>
            <a:r>
              <a:rPr lang="en-GB" sz="2000" dirty="0">
                <a:latin typeface="Consolas" panose="020B0609020204030204" pitchFamily="49" charset="0"/>
                <a:cs typeface="Consolas" panose="020B0609020204030204" pitchFamily="49" charset="0"/>
              </a:rPr>
              <a:t>):].replace("\n", " ")</a:t>
            </a:r>
          </a:p>
          <a:p>
            <a:pPr marL="0" indent="0">
              <a:buFont typeface="Wingdings" panose="05000000000000000000" pitchFamily="2" charset="2"/>
              <a:buNone/>
            </a:pPr>
            <a:r>
              <a:rPr lang="en-GB" sz="2000" dirty="0">
                <a:latin typeface="Consolas" panose="020B0609020204030204" pitchFamily="49" charset="0"/>
                <a:cs typeface="Consolas" panose="020B0609020204030204" pitchFamily="49" charset="0"/>
              </a:rPr>
              <a:t>  print(</a:t>
            </a:r>
            <a:r>
              <a:rPr lang="en-GB" sz="2000" dirty="0" err="1">
                <a:latin typeface="Consolas" panose="020B0609020204030204" pitchFamily="49" charset="0"/>
                <a:cs typeface="Consolas" panose="020B0609020204030204" pitchFamily="49" charset="0"/>
              </a:rPr>
              <a:t>f"Score</a:t>
            </a:r>
            <a:r>
              <a:rPr lang="en-GB" sz="2000" dirty="0">
                <a:latin typeface="Consolas" panose="020B0609020204030204" pitchFamily="49" charset="0"/>
                <a:cs typeface="Consolas" panose="020B0609020204030204" pitchFamily="49" charset="0"/>
              </a:rPr>
              <a:t>: {doc['@</a:t>
            </a:r>
            <a:r>
              <a:rPr lang="en-GB" sz="2000" dirty="0" err="1">
                <a:latin typeface="Consolas" panose="020B0609020204030204" pitchFamily="49" charset="0"/>
                <a:cs typeface="Consolas" panose="020B0609020204030204" pitchFamily="49" charset="0"/>
              </a:rPr>
              <a:t>search.score</a:t>
            </a:r>
            <a:r>
              <a:rPr lang="en-GB" sz="2000" dirty="0">
                <a:latin typeface="Consolas" panose="020B0609020204030204" pitchFamily="49" charset="0"/>
                <a:cs typeface="Consolas" panose="020B0609020204030204" pitchFamily="49" charset="0"/>
              </a:rPr>
              <a:t>']:.5f}\</a:t>
            </a:r>
            <a:r>
              <a:rPr lang="en-GB" sz="2000" dirty="0" err="1">
                <a:latin typeface="Consolas" panose="020B0609020204030204" pitchFamily="49" charset="0"/>
                <a:cs typeface="Consolas" panose="020B0609020204030204" pitchFamily="49" charset="0"/>
              </a:rPr>
              <a:t>tMatching</a:t>
            </a:r>
            <a:r>
              <a:rPr lang="en-GB" sz="2000" dirty="0">
                <a:latin typeface="Consolas" panose="020B0609020204030204" pitchFamily="49" charset="0"/>
                <a:cs typeface="Consolas" panose="020B0609020204030204" pitchFamily="49" charset="0"/>
              </a:rPr>
              <a:t> text: {</a:t>
            </a:r>
            <a:r>
              <a:rPr lang="en-GB" sz="2000" dirty="0" err="1">
                <a:latin typeface="Consolas" panose="020B0609020204030204" pitchFamily="49" charset="0"/>
                <a:cs typeface="Consolas" panose="020B0609020204030204" pitchFamily="49" charset="0"/>
              </a:rPr>
              <a:t>found_content</a:t>
            </a:r>
            <a:r>
              <a:rPr lang="en-GB" sz="2000" dirty="0">
                <a:latin typeface="Consolas" panose="020B0609020204030204" pitchFamily="49" charset="0"/>
                <a:cs typeface="Consolas" panose="020B0609020204030204" pitchFamily="49" charset="0"/>
              </a:rPr>
              <a:t>}")</a:t>
            </a:r>
          </a:p>
        </p:txBody>
      </p:sp>
      <p:pic>
        <p:nvPicPr>
          <p:cNvPr id="3" name="Picture 2">
            <a:extLst>
              <a:ext uri="{FF2B5EF4-FFF2-40B4-BE49-F238E27FC236}">
                <a16:creationId xmlns:a16="http://schemas.microsoft.com/office/drawing/2014/main" id="{6A1EDD6C-F866-6D75-E31A-D0ECCFDF108E}"/>
              </a:ext>
            </a:extLst>
          </p:cNvPr>
          <p:cNvPicPr>
            <a:picLocks noChangeAspect="1"/>
          </p:cNvPicPr>
          <p:nvPr/>
        </p:nvPicPr>
        <p:blipFill>
          <a:blip r:embed="rId3"/>
          <a:stretch>
            <a:fillRect/>
          </a:stretch>
        </p:blipFill>
        <p:spPr>
          <a:xfrm>
            <a:off x="321563" y="4910821"/>
            <a:ext cx="11548874" cy="997648"/>
          </a:xfrm>
          <a:prstGeom prst="rect">
            <a:avLst/>
          </a:prstGeom>
        </p:spPr>
      </p:pic>
    </p:spTree>
    <p:extLst>
      <p:ext uri="{BB962C8B-B14F-4D97-AF65-F5344CB8AC3E}">
        <p14:creationId xmlns:p14="http://schemas.microsoft.com/office/powerpoint/2010/main" val="294047027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Search Relevance</a:t>
            </a:r>
            <a:endParaRPr lang="en-CH" dirty="0"/>
          </a:p>
        </p:txBody>
      </p:sp>
      <p:sp>
        <p:nvSpPr>
          <p:cNvPr id="5" name="Content Placeholder 7">
            <a:extLst>
              <a:ext uri="{FF2B5EF4-FFF2-40B4-BE49-F238E27FC236}">
                <a16:creationId xmlns:a16="http://schemas.microsoft.com/office/drawing/2014/main" id="{5BF1E0E4-C79E-3766-59BD-0374A243A029}"/>
              </a:ext>
            </a:extLst>
          </p:cNvPr>
          <p:cNvSpPr txBox="1">
            <a:spLocks/>
          </p:cNvSpPr>
          <p:nvPr/>
        </p:nvSpPr>
        <p:spPr>
          <a:xfrm>
            <a:off x="588263" y="1223638"/>
            <a:ext cx="11410696" cy="2954655"/>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400" dirty="0" err="1">
                <a:latin typeface="Consolas" panose="020B0609020204030204" pitchFamily="49" charset="0"/>
                <a:cs typeface="Consolas" panose="020B0609020204030204" pitchFamily="49" charset="0"/>
              </a:rPr>
              <a:t>search_query</a:t>
            </a:r>
            <a:r>
              <a:rPr lang="en-GB" sz="2400" dirty="0">
                <a:latin typeface="Consolas" panose="020B0609020204030204" pitchFamily="49" charset="0"/>
                <a:cs typeface="Consolas" panose="020B0609020204030204" pitchFamily="49" charset="0"/>
              </a:rPr>
              <a:t> = "</a:t>
            </a:r>
            <a:r>
              <a:rPr lang="en-GB" sz="2400" dirty="0">
                <a:solidFill>
                  <a:srgbClr val="FFFF00"/>
                </a:solidFill>
                <a:latin typeface="Consolas" panose="020B0609020204030204" pitchFamily="49" charset="0"/>
                <a:cs typeface="Consolas" panose="020B0609020204030204" pitchFamily="49" charset="0"/>
              </a:rPr>
              <a:t>$45.00</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err="1">
                <a:solidFill>
                  <a:srgbClr val="FFFF00"/>
                </a:solidFill>
                <a:latin typeface="Consolas" panose="020B0609020204030204" pitchFamily="49" charset="0"/>
                <a:cs typeface="Consolas" panose="020B0609020204030204" pitchFamily="49" charset="0"/>
              </a:rPr>
              <a:t>search_vector</a:t>
            </a:r>
            <a:r>
              <a:rPr lang="en-GB" sz="2400" dirty="0">
                <a:latin typeface="Consolas" panose="020B0609020204030204" pitchFamily="49" charset="0"/>
                <a:cs typeface="Consolas" panose="020B0609020204030204" pitchFamily="49" charset="0"/>
              </a:rPr>
              <a:t> = </a:t>
            </a:r>
            <a:r>
              <a:rPr lang="en-GB" sz="2400" dirty="0" err="1">
                <a:latin typeface="Consolas" panose="020B0609020204030204" pitchFamily="49" charset="0"/>
                <a:cs typeface="Consolas" panose="020B0609020204030204" pitchFamily="49" charset="0"/>
              </a:rPr>
              <a:t>get_embedding</a:t>
            </a:r>
            <a:r>
              <a:rPr lang="en-GB" sz="2400" dirty="0">
                <a:latin typeface="Consolas" panose="020B0609020204030204" pitchFamily="49" charset="0"/>
                <a:cs typeface="Consolas" panose="020B0609020204030204" pitchFamily="49" charset="0"/>
              </a:rPr>
              <a:t>(</a:t>
            </a:r>
            <a:r>
              <a:rPr lang="en-GB" sz="2400" dirty="0" err="1">
                <a:solidFill>
                  <a:srgbClr val="FFFF00"/>
                </a:solidFill>
                <a:latin typeface="Consolas" panose="020B0609020204030204" pitchFamily="49" charset="0"/>
                <a:cs typeface="Consolas" panose="020B0609020204030204" pitchFamily="49" charset="0"/>
              </a:rPr>
              <a:t>search_query</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r = </a:t>
            </a:r>
            <a:r>
              <a:rPr lang="en-GB" sz="2400" dirty="0" err="1">
                <a:latin typeface="Consolas" panose="020B0609020204030204" pitchFamily="49" charset="0"/>
                <a:cs typeface="Consolas" panose="020B0609020204030204" pitchFamily="49" charset="0"/>
              </a:rPr>
              <a:t>search_client.search</a:t>
            </a:r>
            <a:r>
              <a:rPr lang="en-GB" sz="2400" dirty="0">
                <a:latin typeface="Consolas" panose="020B0609020204030204" pitchFamily="49" charset="0"/>
                <a:cs typeface="Consolas" panose="020B0609020204030204" pitchFamily="49" charset="0"/>
              </a:rPr>
              <a:t>(None, top=3, </a:t>
            </a:r>
            <a:r>
              <a:rPr lang="en-GB" sz="2400" dirty="0" err="1">
                <a:latin typeface="Consolas" panose="020B0609020204030204" pitchFamily="49" charset="0"/>
                <a:cs typeface="Consolas" panose="020B0609020204030204" pitchFamily="49" charset="0"/>
              </a:rPr>
              <a:t>vector_queries</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VectorizedQuery</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vector=</a:t>
            </a:r>
            <a:r>
              <a:rPr lang="en-GB" sz="2400" dirty="0" err="1">
                <a:latin typeface="Consolas" panose="020B0609020204030204" pitchFamily="49" charset="0"/>
                <a:cs typeface="Consolas" panose="020B0609020204030204" pitchFamily="49" charset="0"/>
              </a:rPr>
              <a:t>search_vector</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k_nearest_neighbors</a:t>
            </a:r>
            <a:r>
              <a:rPr lang="en-GB" sz="2400" dirty="0">
                <a:latin typeface="Consolas" panose="020B0609020204030204" pitchFamily="49" charset="0"/>
                <a:cs typeface="Consolas" panose="020B0609020204030204" pitchFamily="49" charset="0"/>
              </a:rPr>
              <a:t>=50, 								fields="</a:t>
            </a:r>
            <a:r>
              <a:rPr lang="en-GB" sz="2400" dirty="0">
                <a:solidFill>
                  <a:srgbClr val="FFFF00"/>
                </a:solidFill>
                <a:latin typeface="Consolas" panose="020B0609020204030204" pitchFamily="49" charset="0"/>
                <a:cs typeface="Consolas" panose="020B0609020204030204" pitchFamily="49" charset="0"/>
              </a:rPr>
              <a:t>embedding</a:t>
            </a:r>
            <a:r>
              <a:rPr lang="en-GB" sz="240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5890742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Search Relevance</a:t>
            </a:r>
            <a:endParaRPr lang="en-CH" dirty="0"/>
          </a:p>
        </p:txBody>
      </p:sp>
      <p:sp>
        <p:nvSpPr>
          <p:cNvPr id="5" name="Content Placeholder 7">
            <a:extLst>
              <a:ext uri="{FF2B5EF4-FFF2-40B4-BE49-F238E27FC236}">
                <a16:creationId xmlns:a16="http://schemas.microsoft.com/office/drawing/2014/main" id="{5BF1E0E4-C79E-3766-59BD-0374A243A029}"/>
              </a:ext>
            </a:extLst>
          </p:cNvPr>
          <p:cNvSpPr txBox="1">
            <a:spLocks/>
          </p:cNvSpPr>
          <p:nvPr/>
        </p:nvSpPr>
        <p:spPr>
          <a:xfrm>
            <a:off x="588263" y="1223638"/>
            <a:ext cx="11410696" cy="1255728"/>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400" dirty="0" err="1">
                <a:latin typeface="Consolas" panose="020B0609020204030204" pitchFamily="49" charset="0"/>
                <a:cs typeface="Consolas" panose="020B0609020204030204" pitchFamily="49" charset="0"/>
              </a:rPr>
              <a:t>search_query</a:t>
            </a:r>
            <a:r>
              <a:rPr lang="en-GB" sz="2400" dirty="0">
                <a:latin typeface="Consolas" panose="020B0609020204030204" pitchFamily="49" charset="0"/>
                <a:cs typeface="Consolas" panose="020B0609020204030204" pitchFamily="49" charset="0"/>
              </a:rPr>
              <a:t> = "</a:t>
            </a:r>
            <a:r>
              <a:rPr lang="en-GB" sz="2400" dirty="0">
                <a:solidFill>
                  <a:srgbClr val="FFFF00"/>
                </a:solidFill>
                <a:latin typeface="Consolas" panose="020B0609020204030204" pitchFamily="49" charset="0"/>
                <a:cs typeface="Consolas" panose="020B0609020204030204" pitchFamily="49" charset="0"/>
              </a:rPr>
              <a:t>$45.00</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err="1">
                <a:solidFill>
                  <a:srgbClr val="FFFF00"/>
                </a:solidFill>
                <a:latin typeface="Consolas" panose="020B0609020204030204" pitchFamily="49" charset="0"/>
                <a:cs typeface="Consolas" panose="020B0609020204030204" pitchFamily="49" charset="0"/>
              </a:rPr>
              <a:t>search_vector</a:t>
            </a:r>
            <a:r>
              <a:rPr lang="en-GB" sz="2400" dirty="0">
                <a:latin typeface="Consolas" panose="020B0609020204030204" pitchFamily="49" charset="0"/>
                <a:cs typeface="Consolas" panose="020B0609020204030204" pitchFamily="49" charset="0"/>
              </a:rPr>
              <a:t> = </a:t>
            </a:r>
            <a:r>
              <a:rPr lang="en-GB" sz="2400" dirty="0" err="1">
                <a:latin typeface="Consolas" panose="020B0609020204030204" pitchFamily="49" charset="0"/>
                <a:cs typeface="Consolas" panose="020B0609020204030204" pitchFamily="49" charset="0"/>
              </a:rPr>
              <a:t>get_embedding</a:t>
            </a:r>
            <a:r>
              <a:rPr lang="en-GB" sz="2400" dirty="0">
                <a:latin typeface="Consolas" panose="020B0609020204030204" pitchFamily="49" charset="0"/>
                <a:cs typeface="Consolas" panose="020B0609020204030204" pitchFamily="49" charset="0"/>
              </a:rPr>
              <a:t>(</a:t>
            </a:r>
            <a:r>
              <a:rPr lang="en-GB" sz="2400" dirty="0" err="1">
                <a:solidFill>
                  <a:srgbClr val="FFFF00"/>
                </a:solidFill>
                <a:latin typeface="Consolas" panose="020B0609020204030204" pitchFamily="49" charset="0"/>
                <a:cs typeface="Consolas" panose="020B0609020204030204" pitchFamily="49" charset="0"/>
              </a:rPr>
              <a:t>search_query</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r = </a:t>
            </a:r>
            <a:r>
              <a:rPr lang="en-GB" sz="2400" dirty="0" err="1">
                <a:latin typeface="Consolas" panose="020B0609020204030204" pitchFamily="49" charset="0"/>
                <a:cs typeface="Consolas" panose="020B0609020204030204" pitchFamily="49" charset="0"/>
              </a:rPr>
              <a:t>search_client.search</a:t>
            </a:r>
            <a:r>
              <a:rPr lang="en-GB" sz="2400" dirty="0">
                <a:latin typeface="Consolas" panose="020B0609020204030204" pitchFamily="49" charset="0"/>
                <a:cs typeface="Consolas" panose="020B0609020204030204" pitchFamily="49" charset="0"/>
              </a:rPr>
              <a:t>()</a:t>
            </a:r>
          </a:p>
        </p:txBody>
      </p:sp>
      <p:sp>
        <p:nvSpPr>
          <p:cNvPr id="4" name="Content Placeholder 7">
            <a:extLst>
              <a:ext uri="{FF2B5EF4-FFF2-40B4-BE49-F238E27FC236}">
                <a16:creationId xmlns:a16="http://schemas.microsoft.com/office/drawing/2014/main" id="{80A50152-3CE1-387C-7CE0-7E4D66B9DDD9}"/>
              </a:ext>
            </a:extLst>
          </p:cNvPr>
          <p:cNvSpPr txBox="1">
            <a:spLocks/>
          </p:cNvSpPr>
          <p:nvPr/>
        </p:nvSpPr>
        <p:spPr>
          <a:xfrm>
            <a:off x="683767" y="2746537"/>
            <a:ext cx="11018520" cy="2154436"/>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000" dirty="0">
                <a:latin typeface="Consolas" panose="020B0609020204030204" pitchFamily="49" charset="0"/>
                <a:cs typeface="Consolas" panose="020B0609020204030204" pitchFamily="49" charset="0"/>
              </a:rPr>
              <a:t>for doc in r:</a:t>
            </a:r>
          </a:p>
          <a:p>
            <a:pPr marL="0" indent="0">
              <a:buFont typeface="Wingdings" panose="05000000000000000000" pitchFamily="2" charset="2"/>
              <a:buNone/>
            </a:pPr>
            <a:r>
              <a:rPr lang="en-GB" sz="2000" dirty="0">
                <a:latin typeface="Consolas" panose="020B0609020204030204" pitchFamily="49" charset="0"/>
                <a:cs typeface="Consolas" panose="020B0609020204030204" pitchFamily="49" charset="0"/>
              </a:rPr>
              <a:t>  </a:t>
            </a:r>
            <a:r>
              <a:rPr lang="en-GB" sz="2000" dirty="0" err="1">
                <a:latin typeface="Consolas" panose="020B0609020204030204" pitchFamily="49" charset="0"/>
                <a:cs typeface="Consolas" panose="020B0609020204030204" pitchFamily="49" charset="0"/>
              </a:rPr>
              <a:t>found_content</a:t>
            </a:r>
            <a:r>
              <a:rPr lang="en-GB" sz="2000" dirty="0">
                <a:latin typeface="Consolas" panose="020B0609020204030204" pitchFamily="49" charset="0"/>
                <a:cs typeface="Consolas" panose="020B0609020204030204" pitchFamily="49" charset="0"/>
              </a:rPr>
              <a:t> = "Not found"</a:t>
            </a:r>
          </a:p>
          <a:p>
            <a:pPr marL="0" indent="0">
              <a:buFont typeface="Wingdings" panose="05000000000000000000" pitchFamily="2" charset="2"/>
              <a:buNone/>
            </a:pPr>
            <a:r>
              <a:rPr lang="en-GB" sz="2000" dirty="0">
                <a:latin typeface="Consolas" panose="020B0609020204030204" pitchFamily="49" charset="0"/>
                <a:cs typeface="Consolas" panose="020B0609020204030204" pitchFamily="49" charset="0"/>
              </a:rPr>
              <a:t>  if </a:t>
            </a:r>
            <a:r>
              <a:rPr lang="en-GB" sz="2000" dirty="0" err="1">
                <a:latin typeface="Consolas" panose="020B0609020204030204" pitchFamily="49" charset="0"/>
                <a:cs typeface="Consolas" panose="020B0609020204030204" pitchFamily="49" charset="0"/>
              </a:rPr>
              <a:t>search_query</a:t>
            </a:r>
            <a:r>
              <a:rPr lang="en-GB" sz="2000" dirty="0">
                <a:latin typeface="Consolas" panose="020B0609020204030204" pitchFamily="49" charset="0"/>
                <a:cs typeface="Consolas" panose="020B0609020204030204" pitchFamily="49" charset="0"/>
              </a:rPr>
              <a:t> in doc['content’]:</a:t>
            </a:r>
          </a:p>
          <a:p>
            <a:pPr marL="0" indent="0">
              <a:buFont typeface="Wingdings" panose="05000000000000000000" pitchFamily="2" charset="2"/>
              <a:buNone/>
            </a:pPr>
            <a:r>
              <a:rPr lang="en-GB" sz="2000" dirty="0">
                <a:latin typeface="Consolas" panose="020B0609020204030204" pitchFamily="49" charset="0"/>
                <a:cs typeface="Consolas" panose="020B0609020204030204" pitchFamily="49" charset="0"/>
              </a:rPr>
              <a:t>    </a:t>
            </a:r>
            <a:r>
              <a:rPr lang="en-GB" sz="2000" dirty="0" err="1">
                <a:latin typeface="Consolas" panose="020B0609020204030204" pitchFamily="49" charset="0"/>
                <a:cs typeface="Consolas" panose="020B0609020204030204" pitchFamily="49" charset="0"/>
              </a:rPr>
              <a:t>found_content</a:t>
            </a:r>
            <a:r>
              <a:rPr lang="en-GB" sz="2000" dirty="0">
                <a:latin typeface="Consolas" panose="020B0609020204030204" pitchFamily="49" charset="0"/>
                <a:cs typeface="Consolas" panose="020B0609020204030204" pitchFamily="49" charset="0"/>
              </a:rPr>
              <a:t> = 				</a:t>
            </a:r>
          </a:p>
          <a:p>
            <a:pPr marL="0" indent="0">
              <a:buFont typeface="Wingdings" panose="05000000000000000000" pitchFamily="2" charset="2"/>
              <a:buNone/>
            </a:pPr>
            <a:r>
              <a:rPr lang="en-GB" sz="2000" dirty="0">
                <a:latin typeface="Consolas" panose="020B0609020204030204" pitchFamily="49" charset="0"/>
                <a:cs typeface="Consolas" panose="020B0609020204030204" pitchFamily="49" charset="0"/>
              </a:rPr>
              <a:t>    doc['content'][doc['content'].find(</a:t>
            </a:r>
            <a:r>
              <a:rPr lang="en-GB" sz="2000" dirty="0" err="1">
                <a:solidFill>
                  <a:srgbClr val="FFFF00"/>
                </a:solidFill>
                <a:latin typeface="Consolas" panose="020B0609020204030204" pitchFamily="49" charset="0"/>
                <a:cs typeface="Consolas" panose="020B0609020204030204" pitchFamily="49" charset="0"/>
              </a:rPr>
              <a:t>search_query</a:t>
            </a:r>
            <a:r>
              <a:rPr lang="en-GB" sz="2000" dirty="0">
                <a:latin typeface="Consolas" panose="020B0609020204030204" pitchFamily="49" charset="0"/>
                <a:cs typeface="Consolas" panose="020B0609020204030204" pitchFamily="49" charset="0"/>
              </a:rPr>
              <a:t>):].replace("\n", " ")</a:t>
            </a:r>
          </a:p>
          <a:p>
            <a:pPr marL="0" indent="0">
              <a:buFont typeface="Wingdings" panose="05000000000000000000" pitchFamily="2" charset="2"/>
              <a:buNone/>
            </a:pPr>
            <a:r>
              <a:rPr lang="en-GB" sz="2000" dirty="0">
                <a:latin typeface="Consolas" panose="020B0609020204030204" pitchFamily="49" charset="0"/>
                <a:cs typeface="Consolas" panose="020B0609020204030204" pitchFamily="49" charset="0"/>
              </a:rPr>
              <a:t>  print(</a:t>
            </a:r>
            <a:r>
              <a:rPr lang="en-GB" sz="2000" dirty="0" err="1">
                <a:latin typeface="Consolas" panose="020B0609020204030204" pitchFamily="49" charset="0"/>
                <a:cs typeface="Consolas" panose="020B0609020204030204" pitchFamily="49" charset="0"/>
              </a:rPr>
              <a:t>f"Score</a:t>
            </a:r>
            <a:r>
              <a:rPr lang="en-GB" sz="2000" dirty="0">
                <a:latin typeface="Consolas" panose="020B0609020204030204" pitchFamily="49" charset="0"/>
                <a:cs typeface="Consolas" panose="020B0609020204030204" pitchFamily="49" charset="0"/>
              </a:rPr>
              <a:t>: {doc['@</a:t>
            </a:r>
            <a:r>
              <a:rPr lang="en-GB" sz="2000" dirty="0" err="1">
                <a:latin typeface="Consolas" panose="020B0609020204030204" pitchFamily="49" charset="0"/>
                <a:cs typeface="Consolas" panose="020B0609020204030204" pitchFamily="49" charset="0"/>
              </a:rPr>
              <a:t>search.score</a:t>
            </a:r>
            <a:r>
              <a:rPr lang="en-GB" sz="2000" dirty="0">
                <a:latin typeface="Consolas" panose="020B0609020204030204" pitchFamily="49" charset="0"/>
                <a:cs typeface="Consolas" panose="020B0609020204030204" pitchFamily="49" charset="0"/>
              </a:rPr>
              <a:t>']:.5f}\</a:t>
            </a:r>
            <a:r>
              <a:rPr lang="en-GB" sz="2000" dirty="0" err="1">
                <a:latin typeface="Consolas" panose="020B0609020204030204" pitchFamily="49" charset="0"/>
                <a:cs typeface="Consolas" panose="020B0609020204030204" pitchFamily="49" charset="0"/>
              </a:rPr>
              <a:t>tMatching</a:t>
            </a:r>
            <a:r>
              <a:rPr lang="en-GB" sz="2000" dirty="0">
                <a:latin typeface="Consolas" panose="020B0609020204030204" pitchFamily="49" charset="0"/>
                <a:cs typeface="Consolas" panose="020B0609020204030204" pitchFamily="49" charset="0"/>
              </a:rPr>
              <a:t> text: {</a:t>
            </a:r>
            <a:r>
              <a:rPr lang="en-GB" sz="2000" dirty="0" err="1">
                <a:latin typeface="Consolas" panose="020B0609020204030204" pitchFamily="49" charset="0"/>
                <a:cs typeface="Consolas" panose="020B0609020204030204" pitchFamily="49" charset="0"/>
              </a:rPr>
              <a:t>found_content</a:t>
            </a:r>
            <a:r>
              <a:rPr lang="en-GB" sz="2000" dirty="0">
                <a:latin typeface="Consolas" panose="020B0609020204030204" pitchFamily="49" charset="0"/>
                <a:cs typeface="Consolas" panose="020B0609020204030204" pitchFamily="49" charset="0"/>
              </a:rPr>
              <a:t>}")</a:t>
            </a:r>
          </a:p>
        </p:txBody>
      </p:sp>
      <p:pic>
        <p:nvPicPr>
          <p:cNvPr id="6" name="Picture 5">
            <a:extLst>
              <a:ext uri="{FF2B5EF4-FFF2-40B4-BE49-F238E27FC236}">
                <a16:creationId xmlns:a16="http://schemas.microsoft.com/office/drawing/2014/main" id="{84423163-2046-8C9F-0BA6-EAB9CD2C87F8}"/>
              </a:ext>
            </a:extLst>
          </p:cNvPr>
          <p:cNvPicPr>
            <a:picLocks noChangeAspect="1"/>
          </p:cNvPicPr>
          <p:nvPr/>
        </p:nvPicPr>
        <p:blipFill>
          <a:blip r:embed="rId3"/>
          <a:stretch>
            <a:fillRect/>
          </a:stretch>
        </p:blipFill>
        <p:spPr>
          <a:xfrm>
            <a:off x="2209800" y="5168144"/>
            <a:ext cx="7772400" cy="1317232"/>
          </a:xfrm>
          <a:prstGeom prst="rect">
            <a:avLst/>
          </a:prstGeom>
        </p:spPr>
      </p:pic>
    </p:spTree>
    <p:extLst>
      <p:ext uri="{BB962C8B-B14F-4D97-AF65-F5344CB8AC3E}">
        <p14:creationId xmlns:p14="http://schemas.microsoft.com/office/powerpoint/2010/main" val="42065261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Search Relevance</a:t>
            </a:r>
            <a:endParaRPr lang="en-CH" dirty="0"/>
          </a:p>
        </p:txBody>
      </p:sp>
      <p:sp>
        <p:nvSpPr>
          <p:cNvPr id="5" name="Content Placeholder 7">
            <a:extLst>
              <a:ext uri="{FF2B5EF4-FFF2-40B4-BE49-F238E27FC236}">
                <a16:creationId xmlns:a16="http://schemas.microsoft.com/office/drawing/2014/main" id="{5BF1E0E4-C79E-3766-59BD-0374A243A029}"/>
              </a:ext>
            </a:extLst>
          </p:cNvPr>
          <p:cNvSpPr txBox="1">
            <a:spLocks/>
          </p:cNvSpPr>
          <p:nvPr/>
        </p:nvSpPr>
        <p:spPr>
          <a:xfrm>
            <a:off x="588263" y="1164597"/>
            <a:ext cx="11410696" cy="2437590"/>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400" dirty="0" err="1">
                <a:solidFill>
                  <a:srgbClr val="FFFF00"/>
                </a:solidFill>
                <a:latin typeface="Consolas" panose="020B0609020204030204" pitchFamily="49" charset="0"/>
                <a:cs typeface="Consolas" panose="020B0609020204030204" pitchFamily="49" charset="0"/>
              </a:rPr>
              <a:t>search_query</a:t>
            </a:r>
            <a:r>
              <a:rPr lang="en-GB" sz="2400" dirty="0">
                <a:solidFill>
                  <a:srgbClr val="FFFF00"/>
                </a:solidFill>
                <a:latin typeface="Consolas" panose="020B0609020204030204" pitchFamily="49" charset="0"/>
                <a:cs typeface="Consolas" panose="020B0609020204030204" pitchFamily="49" charset="0"/>
              </a:rPr>
              <a:t> </a:t>
            </a:r>
            <a:r>
              <a:rPr lang="en-GB" sz="2400" dirty="0">
                <a:latin typeface="Consolas" panose="020B0609020204030204" pitchFamily="49" charset="0"/>
                <a:cs typeface="Consolas" panose="020B0609020204030204" pitchFamily="49" charset="0"/>
              </a:rPr>
              <a:t>= "$45.00"</a:t>
            </a:r>
          </a:p>
          <a:p>
            <a:pPr marL="0" indent="0">
              <a:buFont typeface="Wingdings" panose="05000000000000000000" pitchFamily="2" charset="2"/>
              <a:buNone/>
            </a:pPr>
            <a:r>
              <a:rPr lang="en-GB" sz="2400" dirty="0" err="1">
                <a:solidFill>
                  <a:srgbClr val="FFFF00"/>
                </a:solidFill>
                <a:latin typeface="Consolas" panose="020B0609020204030204" pitchFamily="49" charset="0"/>
                <a:cs typeface="Consolas" panose="020B0609020204030204" pitchFamily="49" charset="0"/>
              </a:rPr>
              <a:t>search_vector</a:t>
            </a:r>
            <a:r>
              <a:rPr lang="en-GB" sz="2400" dirty="0">
                <a:latin typeface="Consolas" panose="020B0609020204030204" pitchFamily="49" charset="0"/>
                <a:cs typeface="Consolas" panose="020B0609020204030204" pitchFamily="49" charset="0"/>
              </a:rPr>
              <a:t> = </a:t>
            </a:r>
            <a:r>
              <a:rPr lang="en-GB" sz="2400" dirty="0" err="1">
                <a:latin typeface="Consolas" panose="020B0609020204030204" pitchFamily="49" charset="0"/>
                <a:cs typeface="Consolas" panose="020B0609020204030204" pitchFamily="49" charset="0"/>
              </a:rPr>
              <a:t>get_embedding</a:t>
            </a:r>
            <a:r>
              <a:rPr lang="en-GB" sz="2400" dirty="0">
                <a:latin typeface="Consolas" panose="020B0609020204030204" pitchFamily="49" charset="0"/>
                <a:cs typeface="Consolas" panose="020B0609020204030204" pitchFamily="49" charset="0"/>
              </a:rPr>
              <a:t>(</a:t>
            </a:r>
            <a:r>
              <a:rPr lang="en-GB" sz="2400" dirty="0" err="1">
                <a:solidFill>
                  <a:srgbClr val="FFFF00"/>
                </a:solidFill>
                <a:latin typeface="Consolas" panose="020B0609020204030204" pitchFamily="49" charset="0"/>
                <a:cs typeface="Consolas" panose="020B0609020204030204" pitchFamily="49" charset="0"/>
              </a:rPr>
              <a:t>search_query</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r = </a:t>
            </a:r>
            <a:r>
              <a:rPr lang="en-GB" sz="2400" dirty="0" err="1">
                <a:latin typeface="Consolas" panose="020B0609020204030204" pitchFamily="49" charset="0"/>
                <a:cs typeface="Consolas" panose="020B0609020204030204" pitchFamily="49" charset="0"/>
              </a:rPr>
              <a:t>search_client.search</a:t>
            </a:r>
            <a:r>
              <a:rPr lang="en-GB" sz="2400" dirty="0">
                <a:latin typeface="Consolas" panose="020B0609020204030204" pitchFamily="49" charset="0"/>
                <a:cs typeface="Consolas" panose="020B0609020204030204" pitchFamily="49" charset="0"/>
              </a:rPr>
              <a:t>(</a:t>
            </a:r>
            <a:r>
              <a:rPr lang="en-GB" sz="2400" dirty="0" err="1">
                <a:solidFill>
                  <a:srgbClr val="FFFF00"/>
                </a:solidFill>
                <a:latin typeface="Consolas" panose="020B0609020204030204" pitchFamily="49" charset="0"/>
                <a:cs typeface="Consolas" panose="020B0609020204030204" pitchFamily="49" charset="0"/>
              </a:rPr>
              <a:t>search_query</a:t>
            </a:r>
            <a:r>
              <a:rPr lang="en-GB" sz="2400" dirty="0">
                <a:latin typeface="Consolas" panose="020B0609020204030204" pitchFamily="49" charset="0"/>
                <a:cs typeface="Consolas" panose="020B0609020204030204" pitchFamily="49" charset="0"/>
              </a:rPr>
              <a:t>, top=15, 			 		</a:t>
            </a:r>
            <a:r>
              <a:rPr lang="en-GB" sz="2400" dirty="0" err="1">
                <a:latin typeface="Consolas" panose="020B0609020204030204" pitchFamily="49" charset="0"/>
                <a:cs typeface="Consolas" panose="020B0609020204030204" pitchFamily="49" charset="0"/>
              </a:rPr>
              <a:t>vector_queries</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VectorizedQuery</a:t>
            </a:r>
            <a:r>
              <a:rPr lang="en-GB" sz="2400" dirty="0">
                <a:latin typeface="Consolas" panose="020B0609020204030204" pitchFamily="49" charset="0"/>
                <a:cs typeface="Consolas" panose="020B0609020204030204" pitchFamily="49" charset="0"/>
              </a:rPr>
              <a:t>(vector=</a:t>
            </a:r>
            <a:r>
              <a:rPr lang="en-GB" sz="2400" dirty="0" err="1">
                <a:solidFill>
                  <a:srgbClr val="FFFF00"/>
                </a:solidFill>
                <a:latin typeface="Consolas" panose="020B0609020204030204" pitchFamily="49" charset="0"/>
                <a:cs typeface="Consolas" panose="020B0609020204030204" pitchFamily="49" charset="0"/>
              </a:rPr>
              <a:t>search_vector</a:t>
            </a: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k_nearest_neighbors</a:t>
            </a:r>
            <a:r>
              <a:rPr lang="en-GB" sz="2400" dirty="0">
                <a:latin typeface="Consolas" panose="020B0609020204030204" pitchFamily="49" charset="0"/>
                <a:cs typeface="Consolas" panose="020B0609020204030204" pitchFamily="49" charset="0"/>
              </a:rPr>
              <a:t>=10, fields="embedding")])</a:t>
            </a:r>
          </a:p>
        </p:txBody>
      </p:sp>
      <p:pic>
        <p:nvPicPr>
          <p:cNvPr id="4" name="Picture 3">
            <a:extLst>
              <a:ext uri="{FF2B5EF4-FFF2-40B4-BE49-F238E27FC236}">
                <a16:creationId xmlns:a16="http://schemas.microsoft.com/office/drawing/2014/main" id="{F0AFAA88-6296-9A32-9423-1EF2ACE1407E}"/>
              </a:ext>
            </a:extLst>
          </p:cNvPr>
          <p:cNvPicPr>
            <a:picLocks noChangeAspect="1"/>
          </p:cNvPicPr>
          <p:nvPr/>
        </p:nvPicPr>
        <p:blipFill>
          <a:blip r:embed="rId3"/>
          <a:stretch>
            <a:fillRect/>
          </a:stretch>
        </p:blipFill>
        <p:spPr>
          <a:xfrm>
            <a:off x="2209800" y="3878791"/>
            <a:ext cx="7772400" cy="2798658"/>
          </a:xfrm>
          <a:prstGeom prst="rect">
            <a:avLst/>
          </a:prstGeom>
        </p:spPr>
      </p:pic>
    </p:spTree>
    <p:extLst>
      <p:ext uri="{BB962C8B-B14F-4D97-AF65-F5344CB8AC3E}">
        <p14:creationId xmlns:p14="http://schemas.microsoft.com/office/powerpoint/2010/main" val="33669725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Search Relevance – Reciprocal Rank Fusion (RRF)</a:t>
            </a:r>
          </a:p>
        </p:txBody>
      </p:sp>
      <p:pic>
        <p:nvPicPr>
          <p:cNvPr id="1026" name="Picture 2" descr="Diagram of prefilters.">
            <a:extLst>
              <a:ext uri="{FF2B5EF4-FFF2-40B4-BE49-F238E27FC236}">
                <a16:creationId xmlns:a16="http://schemas.microsoft.com/office/drawing/2014/main" id="{A37B61DF-FE5A-6C6B-D6FD-846C0AA23D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001" r="-3" b="12970"/>
          <a:stretch/>
        </p:blipFill>
        <p:spPr bwMode="auto">
          <a:xfrm>
            <a:off x="584200" y="1435100"/>
            <a:ext cx="5211763" cy="4833938"/>
          </a:xfrm>
          <a:prstGeom prst="rect">
            <a:avLst/>
          </a:prstGeom>
          <a:solidFill>
            <a:srgbClr val="FFFFFF"/>
          </a:solidFill>
        </p:spPr>
      </p:pic>
      <p:sp>
        <p:nvSpPr>
          <p:cNvPr id="6" name="TextBox 5">
            <a:extLst>
              <a:ext uri="{FF2B5EF4-FFF2-40B4-BE49-F238E27FC236}">
                <a16:creationId xmlns:a16="http://schemas.microsoft.com/office/drawing/2014/main" id="{147D92F7-AE6D-FE37-C18C-F2A793FDFE3B}"/>
              </a:ext>
            </a:extLst>
          </p:cNvPr>
          <p:cNvSpPr txBox="1"/>
          <p:nvPr/>
        </p:nvSpPr>
        <p:spPr>
          <a:xfrm>
            <a:off x="6096000" y="1435100"/>
            <a:ext cx="5513388" cy="4833938"/>
          </a:xfrm>
          <a:prstGeom prst="rect">
            <a:avLst/>
          </a:prstGeom>
        </p:spPr>
        <p:txBody>
          <a:bodyPr vert="horz" wrap="square" lIns="0" tIns="0" rIns="0" bIns="0" rtlCol="0">
            <a:normAutofit/>
          </a:bodyPr>
          <a:lstStyle/>
          <a:p>
            <a:pPr marL="228600" indent="-228600" defTabSz="932742">
              <a:spcBef>
                <a:spcPct val="20000"/>
              </a:spcBef>
              <a:buSzPct val="90000"/>
              <a:buFont typeface="Wingdings" panose="05000000000000000000" pitchFamily="2" charset="2"/>
              <a:buChar char=""/>
            </a:pPr>
            <a:r>
              <a:rPr lang="en-US" sz="2400" dirty="0"/>
              <a:t>https://</a:t>
            </a:r>
            <a:r>
              <a:rPr lang="en-US" sz="2400" dirty="0" err="1"/>
              <a:t>aka.ms</a:t>
            </a:r>
            <a:r>
              <a:rPr lang="en-US" sz="2400" dirty="0"/>
              <a:t>/hybrid-search-ranking</a:t>
            </a:r>
          </a:p>
        </p:txBody>
      </p:sp>
    </p:spTree>
    <p:extLst>
      <p:ext uri="{BB962C8B-B14F-4D97-AF65-F5344CB8AC3E}">
        <p14:creationId xmlns:p14="http://schemas.microsoft.com/office/powerpoint/2010/main" val="30733675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CCBA1-765A-E30B-407E-1F5A1DD492EE}"/>
            </a:ext>
          </a:extLst>
        </p:cNvPr>
        <p:cNvGrpSpPr/>
        <p:nvPr/>
      </p:nvGrpSpPr>
      <p:grpSpPr>
        <a:xfrm>
          <a:off x="0" y="0"/>
          <a:ext cx="0" cy="0"/>
          <a:chOff x="0" y="0"/>
          <a:chExt cx="0" cy="0"/>
        </a:xfrm>
      </p:grpSpPr>
      <p:sp>
        <p:nvSpPr>
          <p:cNvPr id="1055" name="Title 1054">
            <a:extLst>
              <a:ext uri="{FF2B5EF4-FFF2-40B4-BE49-F238E27FC236}">
                <a16:creationId xmlns:a16="http://schemas.microsoft.com/office/drawing/2014/main" id="{F6A6E71A-0F38-F8BF-6256-EB87D0669210}"/>
              </a:ext>
            </a:extLst>
          </p:cNvPr>
          <p:cNvSpPr>
            <a:spLocks noGrp="1"/>
          </p:cNvSpPr>
          <p:nvPr>
            <p:ph type="title"/>
          </p:nvPr>
        </p:nvSpPr>
        <p:spPr/>
        <p:txBody>
          <a:bodyPr/>
          <a:lstStyle/>
          <a:p>
            <a:r>
              <a:rPr lang="en-US"/>
              <a:t>The limitations of LLMS</a:t>
            </a:r>
          </a:p>
        </p:txBody>
      </p:sp>
      <p:pic>
        <p:nvPicPr>
          <p:cNvPr id="12" name="Picture 11" descr="A screenshot of a computer&#10;&#10;Description automatically generated">
            <a:extLst>
              <a:ext uri="{FF2B5EF4-FFF2-40B4-BE49-F238E27FC236}">
                <a16:creationId xmlns:a16="http://schemas.microsoft.com/office/drawing/2014/main" id="{88295E90-5364-2D96-AF4D-D3F2525A36F3}"/>
              </a:ext>
            </a:extLst>
          </p:cNvPr>
          <p:cNvPicPr>
            <a:picLocks noChangeAspect="1"/>
          </p:cNvPicPr>
          <p:nvPr/>
        </p:nvPicPr>
        <p:blipFill>
          <a:blip r:embed="rId3"/>
          <a:stretch>
            <a:fillRect/>
          </a:stretch>
        </p:blipFill>
        <p:spPr>
          <a:xfrm>
            <a:off x="588263" y="1600200"/>
            <a:ext cx="5597594" cy="2951922"/>
          </a:xfrm>
          <a:prstGeom prst="rect">
            <a:avLst/>
          </a:prstGeom>
          <a:ln>
            <a:noFill/>
          </a:ln>
          <a:effectLst>
            <a:outerShdw blurRad="292100" dist="139700" dir="2700000" algn="tl" rotWithShape="0">
              <a:srgbClr val="333333">
                <a:alpha val="65000"/>
              </a:srgbClr>
            </a:outerShdw>
          </a:effectLst>
        </p:spPr>
      </p:pic>
      <p:pic>
        <p:nvPicPr>
          <p:cNvPr id="14" name="Picture 13" descr="A screenshot of a chat&#10;&#10;Description automatically generated">
            <a:extLst>
              <a:ext uri="{FF2B5EF4-FFF2-40B4-BE49-F238E27FC236}">
                <a16:creationId xmlns:a16="http://schemas.microsoft.com/office/drawing/2014/main" id="{4FB544E2-8250-63CD-D360-CDF0F736942D}"/>
              </a:ext>
            </a:extLst>
          </p:cNvPr>
          <p:cNvPicPr>
            <a:picLocks noChangeAspect="1"/>
          </p:cNvPicPr>
          <p:nvPr/>
        </p:nvPicPr>
        <p:blipFill>
          <a:blip r:embed="rId4"/>
          <a:stretch>
            <a:fillRect/>
          </a:stretch>
        </p:blipFill>
        <p:spPr>
          <a:xfrm>
            <a:off x="4253198" y="3165614"/>
            <a:ext cx="6695038" cy="3235186"/>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4BEFDC18-7B27-93E1-3BA9-0EA4394C1CC2}"/>
              </a:ext>
            </a:extLst>
          </p:cNvPr>
          <p:cNvSpPr txBox="1"/>
          <p:nvPr/>
        </p:nvSpPr>
        <p:spPr>
          <a:xfrm>
            <a:off x="6476921" y="1600200"/>
            <a:ext cx="3273368" cy="307777"/>
          </a:xfrm>
          <a:prstGeom prst="rect">
            <a:avLst/>
          </a:prstGeom>
          <a:noFill/>
        </p:spPr>
        <p:txBody>
          <a:bodyPr wrap="square" lIns="0" tIns="0" rIns="0" bIns="0" rtlCol="0">
            <a:spAutoFit/>
          </a:bodyPr>
          <a:lstStyle/>
          <a:p>
            <a:pPr algn="l"/>
            <a:r>
              <a:rPr lang="en-US" sz="2000"/>
              <a:t>Outdated public knowledge</a:t>
            </a:r>
          </a:p>
        </p:txBody>
      </p:sp>
      <p:sp>
        <p:nvSpPr>
          <p:cNvPr id="16" name="TextBox 15">
            <a:extLst>
              <a:ext uri="{FF2B5EF4-FFF2-40B4-BE49-F238E27FC236}">
                <a16:creationId xmlns:a16="http://schemas.microsoft.com/office/drawing/2014/main" id="{5753A5FD-7E94-10DD-E116-A1F997498A11}"/>
              </a:ext>
            </a:extLst>
          </p:cNvPr>
          <p:cNvSpPr txBox="1"/>
          <p:nvPr/>
        </p:nvSpPr>
        <p:spPr>
          <a:xfrm>
            <a:off x="1451033" y="5745564"/>
            <a:ext cx="2703524" cy="307777"/>
          </a:xfrm>
          <a:prstGeom prst="rect">
            <a:avLst/>
          </a:prstGeom>
          <a:noFill/>
        </p:spPr>
        <p:txBody>
          <a:bodyPr wrap="square" lIns="0" tIns="0" rIns="0" bIns="0" rtlCol="0">
            <a:spAutoFit/>
          </a:bodyPr>
          <a:lstStyle/>
          <a:p>
            <a:pPr algn="l"/>
            <a:r>
              <a:rPr lang="en-US" sz="2000"/>
              <a:t>No internal knowledge</a:t>
            </a:r>
          </a:p>
        </p:txBody>
      </p:sp>
    </p:spTree>
    <p:extLst>
      <p:ext uri="{BB962C8B-B14F-4D97-AF65-F5344CB8AC3E}">
        <p14:creationId xmlns:p14="http://schemas.microsoft.com/office/powerpoint/2010/main" val="2594983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Hybrid ranking is not always optimal</a:t>
            </a:r>
            <a:endParaRPr lang="en-CH" dirty="0"/>
          </a:p>
        </p:txBody>
      </p:sp>
      <p:sp>
        <p:nvSpPr>
          <p:cNvPr id="5" name="Content Placeholder 7">
            <a:extLst>
              <a:ext uri="{FF2B5EF4-FFF2-40B4-BE49-F238E27FC236}">
                <a16:creationId xmlns:a16="http://schemas.microsoft.com/office/drawing/2014/main" id="{5BF1E0E4-C79E-3766-59BD-0374A243A029}"/>
              </a:ext>
            </a:extLst>
          </p:cNvPr>
          <p:cNvSpPr txBox="1">
            <a:spLocks/>
          </p:cNvSpPr>
          <p:nvPr/>
        </p:nvSpPr>
        <p:spPr>
          <a:xfrm>
            <a:off x="588263" y="1853558"/>
            <a:ext cx="11410696" cy="2585323"/>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400" dirty="0" err="1">
                <a:latin typeface="Consolas" panose="020B0609020204030204" pitchFamily="49" charset="0"/>
                <a:cs typeface="Consolas" panose="020B0609020204030204" pitchFamily="49" charset="0"/>
              </a:rPr>
              <a:t>search_query</a:t>
            </a:r>
            <a:r>
              <a:rPr lang="en-GB" sz="2400" dirty="0">
                <a:latin typeface="Consolas" panose="020B0609020204030204" pitchFamily="49" charset="0"/>
                <a:cs typeface="Consolas" panose="020B0609020204030204" pitchFamily="49" charset="0"/>
              </a:rPr>
              <a:t> = "</a:t>
            </a:r>
            <a:r>
              <a:rPr lang="en-GB" sz="2400" dirty="0">
                <a:solidFill>
                  <a:srgbClr val="FFFF00"/>
                </a:solidFill>
                <a:latin typeface="Consolas" panose="020B0609020204030204" pitchFamily="49" charset="0"/>
                <a:cs typeface="Consolas" panose="020B0609020204030204" pitchFamily="49" charset="0"/>
              </a:rPr>
              <a:t>learning about underwater activities</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err="1">
                <a:latin typeface="Consolas" panose="020B0609020204030204" pitchFamily="49" charset="0"/>
                <a:cs typeface="Consolas" panose="020B0609020204030204" pitchFamily="49" charset="0"/>
              </a:rPr>
              <a:t>search_vector</a:t>
            </a:r>
            <a:r>
              <a:rPr lang="en-GB" sz="2400" dirty="0">
                <a:latin typeface="Consolas" panose="020B0609020204030204" pitchFamily="49" charset="0"/>
                <a:cs typeface="Consolas" panose="020B0609020204030204" pitchFamily="49" charset="0"/>
              </a:rPr>
              <a:t> = </a:t>
            </a:r>
            <a:r>
              <a:rPr lang="en-GB" sz="2400" dirty="0" err="1">
                <a:latin typeface="Consolas" panose="020B0609020204030204" pitchFamily="49" charset="0"/>
                <a:cs typeface="Consolas" panose="020B0609020204030204" pitchFamily="49" charset="0"/>
              </a:rPr>
              <a:t>get_embedding</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search_query</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r = </a:t>
            </a:r>
            <a:r>
              <a:rPr lang="en-GB" sz="2400" dirty="0" err="1">
                <a:latin typeface="Consolas" panose="020B0609020204030204" pitchFamily="49" charset="0"/>
                <a:cs typeface="Consolas" panose="020B0609020204030204" pitchFamily="49" charset="0"/>
              </a:rPr>
              <a:t>search_client.search</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search_query</a:t>
            </a:r>
            <a:r>
              <a:rPr lang="en-GB" sz="2400" dirty="0">
                <a:latin typeface="Consolas" panose="020B0609020204030204" pitchFamily="49" charset="0"/>
                <a:cs typeface="Consolas" panose="020B0609020204030204" pitchFamily="49" charset="0"/>
              </a:rPr>
              <a:t>, top=5, </a:t>
            </a:r>
            <a:r>
              <a:rPr lang="en-GB" sz="2400" dirty="0" err="1">
                <a:latin typeface="Consolas" panose="020B0609020204030204" pitchFamily="49" charset="0"/>
                <a:cs typeface="Consolas" panose="020B0609020204030204" pitchFamily="49" charset="0"/>
              </a:rPr>
              <a:t>vector_queries</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VectorizedQuery</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vector=</a:t>
            </a:r>
            <a:r>
              <a:rPr lang="en-GB" sz="2400" dirty="0" err="1">
                <a:latin typeface="Consolas" panose="020B0609020204030204" pitchFamily="49" charset="0"/>
                <a:cs typeface="Consolas" panose="020B0609020204030204" pitchFamily="49" charset="0"/>
              </a:rPr>
              <a:t>search_vector</a:t>
            </a:r>
            <a:r>
              <a:rPr lang="en-GB" sz="2400" dirty="0">
                <a:latin typeface="Consolas" panose="020B0609020204030204" pitchFamily="49" charset="0"/>
                <a:cs typeface="Consolas" panose="020B0609020204030204" pitchFamily="49" charset="0"/>
              </a:rPr>
              <a:t>, 				    </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k_nearest_neighbors</a:t>
            </a:r>
            <a:r>
              <a:rPr lang="en-GB" sz="2400" dirty="0">
                <a:latin typeface="Consolas" panose="020B0609020204030204" pitchFamily="49" charset="0"/>
                <a:cs typeface="Consolas" panose="020B0609020204030204" pitchFamily="49" charset="0"/>
              </a:rPr>
              <a:t>=10, fields="embedding")])</a:t>
            </a:r>
          </a:p>
        </p:txBody>
      </p:sp>
    </p:spTree>
    <p:extLst>
      <p:ext uri="{BB962C8B-B14F-4D97-AF65-F5344CB8AC3E}">
        <p14:creationId xmlns:p14="http://schemas.microsoft.com/office/powerpoint/2010/main" val="235271716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wrap="square" anchor="t">
            <a:normAutofit/>
          </a:bodyPr>
          <a:lstStyle/>
          <a:p>
            <a:r>
              <a:rPr lang="en-GB" dirty="0"/>
              <a:t>Hybrid ranking is not always optimal</a:t>
            </a:r>
            <a:endParaRPr lang="en-CH" dirty="0"/>
          </a:p>
        </p:txBody>
      </p:sp>
      <p:pic>
        <p:nvPicPr>
          <p:cNvPr id="3" name="Picture 2">
            <a:extLst>
              <a:ext uri="{FF2B5EF4-FFF2-40B4-BE49-F238E27FC236}">
                <a16:creationId xmlns:a16="http://schemas.microsoft.com/office/drawing/2014/main" id="{A7BB0DFA-56CC-4651-6134-BB83210E4C81}"/>
              </a:ext>
            </a:extLst>
          </p:cNvPr>
          <p:cNvPicPr>
            <a:picLocks noChangeAspect="1"/>
          </p:cNvPicPr>
          <p:nvPr/>
        </p:nvPicPr>
        <p:blipFill>
          <a:blip r:embed="rId3"/>
          <a:stretch>
            <a:fillRect/>
          </a:stretch>
        </p:blipFill>
        <p:spPr>
          <a:xfrm>
            <a:off x="584200" y="2405847"/>
            <a:ext cx="11018838" cy="2892443"/>
          </a:xfrm>
          <a:prstGeom prst="rect">
            <a:avLst/>
          </a:prstGeom>
          <a:noFill/>
        </p:spPr>
      </p:pic>
    </p:spTree>
    <p:extLst>
      <p:ext uri="{BB962C8B-B14F-4D97-AF65-F5344CB8AC3E}">
        <p14:creationId xmlns:p14="http://schemas.microsoft.com/office/powerpoint/2010/main" val="5964347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a:lstStyle/>
          <a:p>
            <a:r>
              <a:rPr lang="en-GB" dirty="0"/>
              <a:t>Hybrid + semantic reranking 🎉</a:t>
            </a:r>
            <a:endParaRPr lang="en-CH" dirty="0"/>
          </a:p>
        </p:txBody>
      </p:sp>
      <p:sp>
        <p:nvSpPr>
          <p:cNvPr id="5" name="Content Placeholder 7">
            <a:extLst>
              <a:ext uri="{FF2B5EF4-FFF2-40B4-BE49-F238E27FC236}">
                <a16:creationId xmlns:a16="http://schemas.microsoft.com/office/drawing/2014/main" id="{5BF1E0E4-C79E-3766-59BD-0374A243A029}"/>
              </a:ext>
            </a:extLst>
          </p:cNvPr>
          <p:cNvSpPr txBox="1">
            <a:spLocks/>
          </p:cNvSpPr>
          <p:nvPr/>
        </p:nvSpPr>
        <p:spPr>
          <a:xfrm>
            <a:off x="588263" y="1853558"/>
            <a:ext cx="11410696" cy="3914918"/>
          </a:xfrm>
          <a:prstGeom prst="rect">
            <a:avLst/>
          </a:prstGeom>
          <a:solidFill>
            <a:schemeClr val="bg2"/>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GB" sz="2400" dirty="0" err="1">
                <a:latin typeface="Consolas" panose="020B0609020204030204" pitchFamily="49" charset="0"/>
                <a:cs typeface="Consolas" panose="020B0609020204030204" pitchFamily="49" charset="0"/>
              </a:rPr>
              <a:t>search_query</a:t>
            </a:r>
            <a:r>
              <a:rPr lang="en-GB" sz="2400" dirty="0">
                <a:latin typeface="Consolas" panose="020B0609020204030204" pitchFamily="49" charset="0"/>
                <a:cs typeface="Consolas" panose="020B0609020204030204" pitchFamily="49" charset="0"/>
              </a:rPr>
              <a:t> = "</a:t>
            </a:r>
            <a:r>
              <a:rPr lang="en-GB" sz="2400" dirty="0">
                <a:solidFill>
                  <a:srgbClr val="FFFF00"/>
                </a:solidFill>
                <a:latin typeface="Consolas" panose="020B0609020204030204" pitchFamily="49" charset="0"/>
                <a:cs typeface="Consolas" panose="020B0609020204030204" pitchFamily="49" charset="0"/>
              </a:rPr>
              <a:t>learning about underwater activities</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err="1">
                <a:latin typeface="Consolas" panose="020B0609020204030204" pitchFamily="49" charset="0"/>
                <a:cs typeface="Consolas" panose="020B0609020204030204" pitchFamily="49" charset="0"/>
              </a:rPr>
              <a:t>search_vector</a:t>
            </a:r>
            <a:r>
              <a:rPr lang="en-GB" sz="2400" dirty="0">
                <a:latin typeface="Consolas" panose="020B0609020204030204" pitchFamily="49" charset="0"/>
                <a:cs typeface="Consolas" panose="020B0609020204030204" pitchFamily="49" charset="0"/>
              </a:rPr>
              <a:t> = </a:t>
            </a:r>
            <a:r>
              <a:rPr lang="en-GB" sz="2400" dirty="0" err="1">
                <a:latin typeface="Consolas" panose="020B0609020204030204" pitchFamily="49" charset="0"/>
                <a:cs typeface="Consolas" panose="020B0609020204030204" pitchFamily="49" charset="0"/>
              </a:rPr>
              <a:t>get_embedding</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search_query</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r = </a:t>
            </a:r>
            <a:r>
              <a:rPr lang="en-GB" sz="2400" dirty="0" err="1">
                <a:latin typeface="Consolas" panose="020B0609020204030204" pitchFamily="49" charset="0"/>
                <a:cs typeface="Consolas" panose="020B0609020204030204" pitchFamily="49" charset="0"/>
              </a:rPr>
              <a:t>search_client.search</a:t>
            </a:r>
            <a:r>
              <a:rPr lang="en-GB" sz="2400" dirty="0">
                <a:latin typeface="Consolas" panose="020B0609020204030204" pitchFamily="49" charset="0"/>
                <a:cs typeface="Consolas" panose="020B0609020204030204" pitchFamily="49" charset="0"/>
              </a:rPr>
              <a:t>(</a:t>
            </a:r>
            <a:r>
              <a:rPr lang="en-GB" sz="2400" dirty="0" err="1">
                <a:latin typeface="Consolas" panose="020B0609020204030204" pitchFamily="49" charset="0"/>
                <a:cs typeface="Consolas" panose="020B0609020204030204" pitchFamily="49" charset="0"/>
              </a:rPr>
              <a:t>search_query</a:t>
            </a:r>
            <a:r>
              <a:rPr lang="en-GB" sz="2400" dirty="0">
                <a:latin typeface="Consolas" panose="020B0609020204030204" pitchFamily="49" charset="0"/>
                <a:cs typeface="Consolas" panose="020B0609020204030204" pitchFamily="49" charset="0"/>
              </a:rPr>
              <a:t>, top=5, </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vector_queries</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VectorizedQuery</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vector=</a:t>
            </a:r>
            <a:r>
              <a:rPr lang="en-GB" sz="2400" dirty="0" err="1">
                <a:latin typeface="Consolas" panose="020B0609020204030204" pitchFamily="49" charset="0"/>
                <a:cs typeface="Consolas" panose="020B0609020204030204" pitchFamily="49" charset="0"/>
              </a:rPr>
              <a:t>search_vector</a:t>
            </a:r>
            <a:r>
              <a:rPr lang="en-GB" sz="2400" dirty="0">
                <a:latin typeface="Consolas" panose="020B0609020204030204" pitchFamily="49" charset="0"/>
                <a:cs typeface="Consolas" panose="020B0609020204030204" pitchFamily="49" charset="0"/>
              </a:rPr>
              <a:t>, </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k_nearest_neighbors</a:t>
            </a:r>
            <a:r>
              <a:rPr lang="en-GB" sz="2400" dirty="0">
                <a:latin typeface="Consolas" panose="020B0609020204030204" pitchFamily="49" charset="0"/>
                <a:cs typeface="Consolas" panose="020B0609020204030204" pitchFamily="49" charset="0"/>
              </a:rPr>
              <a:t>=50, fields="embedding")],</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solidFill>
                  <a:srgbClr val="FFFF00"/>
                </a:solidFill>
                <a:latin typeface="Consolas" panose="020B0609020204030204" pitchFamily="49" charset="0"/>
                <a:cs typeface="Consolas" panose="020B0609020204030204" pitchFamily="49" charset="0"/>
              </a:rPr>
              <a:t>query_type</a:t>
            </a:r>
            <a:r>
              <a:rPr lang="en-GB" sz="2400" dirty="0">
                <a:latin typeface="Consolas" panose="020B0609020204030204" pitchFamily="49" charset="0"/>
                <a:cs typeface="Consolas" panose="020B0609020204030204" pitchFamily="49" charset="0"/>
              </a:rPr>
              <a:t>="</a:t>
            </a:r>
            <a:r>
              <a:rPr lang="en-GB" sz="2400" dirty="0">
                <a:solidFill>
                  <a:srgbClr val="FFFF00"/>
                </a:solidFill>
                <a:latin typeface="Consolas" panose="020B0609020204030204" pitchFamily="49" charset="0"/>
                <a:cs typeface="Consolas" panose="020B0609020204030204" pitchFamily="49" charset="0"/>
              </a:rPr>
              <a:t>semantic</a:t>
            </a:r>
            <a:r>
              <a:rPr lang="en-GB" sz="2400" dirty="0">
                <a:latin typeface="Consolas" panose="020B0609020204030204" pitchFamily="49" charset="0"/>
                <a:cs typeface="Consolas" panose="020B0609020204030204" pitchFamily="49" charset="0"/>
              </a:rPr>
              <a:t>",</a:t>
            </a:r>
          </a:p>
          <a:p>
            <a:pPr marL="0" indent="0">
              <a:buFont typeface="Wingdings" panose="05000000000000000000" pitchFamily="2" charset="2"/>
              <a:buNone/>
            </a:pPr>
            <a:r>
              <a:rPr lang="en-GB" sz="2400" dirty="0">
                <a:latin typeface="Consolas" panose="020B0609020204030204" pitchFamily="49" charset="0"/>
                <a:cs typeface="Consolas" panose="020B0609020204030204" pitchFamily="49" charset="0"/>
              </a:rPr>
              <a:t>	</a:t>
            </a:r>
            <a:r>
              <a:rPr lang="en-GB" sz="2400" dirty="0" err="1">
                <a:latin typeface="Consolas" panose="020B0609020204030204" pitchFamily="49" charset="0"/>
                <a:cs typeface="Consolas" panose="020B0609020204030204" pitchFamily="49" charset="0"/>
              </a:rPr>
              <a:t>semantic_configuration_name</a:t>
            </a:r>
            <a:r>
              <a:rPr lang="en-GB" sz="2400" dirty="0">
                <a:latin typeface="Consolas" panose="020B0609020204030204" pitchFamily="49" charset="0"/>
                <a:cs typeface="Consolas" panose="020B0609020204030204" pitchFamily="49" charset="0"/>
              </a:rPr>
              <a:t>="default")</a:t>
            </a:r>
          </a:p>
        </p:txBody>
      </p:sp>
    </p:spTree>
    <p:extLst>
      <p:ext uri="{BB962C8B-B14F-4D97-AF65-F5344CB8AC3E}">
        <p14:creationId xmlns:p14="http://schemas.microsoft.com/office/powerpoint/2010/main" val="94278928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1345A-D9B5-5E87-85AD-DC1560B4C523}"/>
              </a:ext>
            </a:extLst>
          </p:cNvPr>
          <p:cNvSpPr>
            <a:spLocks noGrp="1"/>
          </p:cNvSpPr>
          <p:nvPr>
            <p:ph type="title"/>
          </p:nvPr>
        </p:nvSpPr>
        <p:spPr>
          <a:xfrm>
            <a:off x="588263" y="457200"/>
            <a:ext cx="11018520" cy="553998"/>
          </a:xfrm>
        </p:spPr>
        <p:txBody>
          <a:bodyPr wrap="square" anchor="t">
            <a:normAutofit/>
          </a:bodyPr>
          <a:lstStyle/>
          <a:p>
            <a:r>
              <a:rPr lang="en-GB" dirty="0"/>
              <a:t>Hybrid + semantic reranking 🎉</a:t>
            </a:r>
            <a:endParaRPr lang="en-CH" dirty="0"/>
          </a:p>
        </p:txBody>
      </p:sp>
      <p:pic>
        <p:nvPicPr>
          <p:cNvPr id="3" name="Picture 2">
            <a:extLst>
              <a:ext uri="{FF2B5EF4-FFF2-40B4-BE49-F238E27FC236}">
                <a16:creationId xmlns:a16="http://schemas.microsoft.com/office/drawing/2014/main" id="{007D4E7D-FEE0-43B3-73BA-0ECF33667D15}"/>
              </a:ext>
            </a:extLst>
          </p:cNvPr>
          <p:cNvPicPr>
            <a:picLocks noChangeAspect="1"/>
          </p:cNvPicPr>
          <p:nvPr/>
        </p:nvPicPr>
        <p:blipFill>
          <a:blip r:embed="rId3"/>
          <a:stretch>
            <a:fillRect/>
          </a:stretch>
        </p:blipFill>
        <p:spPr>
          <a:xfrm>
            <a:off x="584200" y="1717169"/>
            <a:ext cx="11018838" cy="4269800"/>
          </a:xfrm>
          <a:prstGeom prst="rect">
            <a:avLst/>
          </a:prstGeom>
          <a:noFill/>
        </p:spPr>
      </p:pic>
    </p:spTree>
    <p:extLst>
      <p:ext uri="{BB962C8B-B14F-4D97-AF65-F5344CB8AC3E}">
        <p14:creationId xmlns:p14="http://schemas.microsoft.com/office/powerpoint/2010/main" val="3249983750"/>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A057F31-2428-2B36-7419-FF4A5A330485}"/>
              </a:ext>
            </a:extLst>
          </p:cNvPr>
          <p:cNvPicPr>
            <a:picLocks noChangeAspect="1"/>
          </p:cNvPicPr>
          <p:nvPr/>
        </p:nvPicPr>
        <p:blipFill rotWithShape="1">
          <a:blip r:embed="rId3"/>
          <a:srcRect l="50206"/>
          <a:stretch/>
        </p:blipFill>
        <p:spPr>
          <a:xfrm flipH="1" flipV="1">
            <a:off x="0" y="-28350"/>
            <a:ext cx="12192000" cy="6886350"/>
          </a:xfrm>
          <a:prstGeom prst="rect">
            <a:avLst/>
          </a:prstGeom>
        </p:spPr>
      </p:pic>
      <p:sp useBgFill="1">
        <p:nvSpPr>
          <p:cNvPr id="10" name="Rectangle 9">
            <a:extLst>
              <a:ext uri="{FF2B5EF4-FFF2-40B4-BE49-F238E27FC236}">
                <a16:creationId xmlns:a16="http://schemas.microsoft.com/office/drawing/2014/main" id="{94200E7B-E447-7BB3-37F5-A61A2DF366EE}"/>
              </a:ext>
            </a:extLst>
          </p:cNvPr>
          <p:cNvSpPr/>
          <p:nvPr/>
        </p:nvSpPr>
        <p:spPr bwMode="auto">
          <a:xfrm>
            <a:off x="0" y="1480457"/>
            <a:ext cx="12192000" cy="389708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97AFB68-444C-2999-419E-98620B101484}"/>
              </a:ext>
            </a:extLst>
          </p:cNvPr>
          <p:cNvSpPr>
            <a:spLocks noGrp="1"/>
          </p:cNvSpPr>
          <p:nvPr>
            <p:ph type="title"/>
          </p:nvPr>
        </p:nvSpPr>
        <p:spPr>
          <a:xfrm>
            <a:off x="588963" y="2873413"/>
            <a:ext cx="3181350" cy="1107996"/>
          </a:xfrm>
        </p:spPr>
        <p:txBody>
          <a:bodyPr/>
          <a:lstStyle/>
          <a:p>
            <a:r>
              <a:rPr lang="en-US">
                <a:solidFill>
                  <a:srgbClr val="C5B4E3"/>
                </a:solidFill>
              </a:rPr>
              <a:t>Semantic ranker</a:t>
            </a:r>
            <a:endParaRPr lang="en-US">
              <a:solidFill>
                <a:srgbClr val="C5B4E3"/>
              </a:solidFill>
              <a:latin typeface="+mn-lt"/>
            </a:endParaRPr>
          </a:p>
        </p:txBody>
      </p:sp>
      <p:sp>
        <p:nvSpPr>
          <p:cNvPr id="3" name="Text Placeholder 2">
            <a:extLst>
              <a:ext uri="{FF2B5EF4-FFF2-40B4-BE49-F238E27FC236}">
                <a16:creationId xmlns:a16="http://schemas.microsoft.com/office/drawing/2014/main" id="{435002AC-8501-39EC-6D28-A793CC2096E3}"/>
              </a:ext>
            </a:extLst>
          </p:cNvPr>
          <p:cNvSpPr>
            <a:spLocks noGrp="1"/>
          </p:cNvSpPr>
          <p:nvPr>
            <p:ph type="body" sz="quarter" idx="11"/>
          </p:nvPr>
        </p:nvSpPr>
        <p:spPr>
          <a:xfrm>
            <a:off x="4941888" y="2277867"/>
            <a:ext cx="6667500" cy="2299091"/>
          </a:xfrm>
        </p:spPr>
        <p:txBody>
          <a:bodyPr vert="horz" wrap="square" lIns="0" tIns="0" rIns="0" bIns="0" rtlCol="0" anchor="ctr">
            <a:spAutoFit/>
          </a:bodyPr>
          <a:lstStyle/>
          <a:p>
            <a:pPr marL="0" indent="0">
              <a:buNone/>
            </a:pPr>
            <a:r>
              <a:rPr lang="en-US" sz="2400" dirty="0">
                <a:cs typeface="Segoe UI"/>
              </a:rPr>
              <a:t>SOTA re-ranking model</a:t>
            </a:r>
          </a:p>
          <a:p>
            <a:pPr marL="0" indent="0">
              <a:buNone/>
            </a:pPr>
            <a:r>
              <a:rPr lang="en-US" sz="2400" dirty="0">
                <a:cs typeface="Segoe UI"/>
              </a:rPr>
              <a:t>Highest performing retrieval mode </a:t>
            </a:r>
          </a:p>
          <a:p>
            <a:pPr marL="0" indent="0">
              <a:buNone/>
            </a:pPr>
            <a:r>
              <a:rPr lang="en-US" sz="2400" dirty="0">
                <a:cs typeface="Segoe UI"/>
              </a:rPr>
              <a:t>Multilingual capabilities</a:t>
            </a:r>
          </a:p>
          <a:p>
            <a:pPr marL="0" indent="0">
              <a:buNone/>
            </a:pPr>
            <a:r>
              <a:rPr lang="en-US" sz="2400" dirty="0">
                <a:cs typeface="Segoe UI"/>
              </a:rPr>
              <a:t>Includes extractive answers,</a:t>
            </a:r>
            <a:br>
              <a:rPr lang="en-US" sz="2400" dirty="0">
                <a:cs typeface="Segoe UI"/>
              </a:rPr>
            </a:br>
            <a:r>
              <a:rPr lang="en-US" sz="2400" dirty="0">
                <a:cs typeface="Segoe UI"/>
              </a:rPr>
              <a:t>captions and ranking</a:t>
            </a:r>
          </a:p>
        </p:txBody>
      </p:sp>
      <p:sp>
        <p:nvSpPr>
          <p:cNvPr id="5" name="Rounded Rectangle 18" descr="In preview&#10;">
            <a:extLst>
              <a:ext uri="{FF2B5EF4-FFF2-40B4-BE49-F238E27FC236}">
                <a16:creationId xmlns:a16="http://schemas.microsoft.com/office/drawing/2014/main" id="{F2169B08-1EE5-208C-9F85-2AAB174F070D}"/>
              </a:ext>
            </a:extLst>
          </p:cNvPr>
          <p:cNvSpPr/>
          <p:nvPr/>
        </p:nvSpPr>
        <p:spPr bwMode="auto">
          <a:xfrm>
            <a:off x="588263" y="2170652"/>
            <a:ext cx="2540781" cy="523679"/>
          </a:xfrm>
          <a:prstGeom prst="roundRect">
            <a:avLst>
              <a:gd name="adj" fmla="val 50000"/>
            </a:avLst>
          </a:prstGeom>
          <a:gradFill flip="none" rotWithShape="1">
            <a:gsLst>
              <a:gs pos="35000">
                <a:schemeClr val="accent3"/>
              </a:gs>
              <a:gs pos="0">
                <a:srgbClr val="F4364C"/>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algn="ctr">
              <a:spcBef>
                <a:spcPct val="0"/>
              </a:spcBef>
              <a:spcAft>
                <a:spcPct val="0"/>
              </a:spcAft>
            </a:pPr>
            <a:r>
              <a:rPr lang="en-CA" sz="2000">
                <a:ln w="3175">
                  <a:noFill/>
                </a:ln>
                <a:gradFill>
                  <a:gsLst>
                    <a:gs pos="17416">
                      <a:schemeClr val="bg1"/>
                    </a:gs>
                    <a:gs pos="42135">
                      <a:schemeClr val="bg1"/>
                    </a:gs>
                  </a:gsLst>
                  <a:path path="circle">
                    <a:fillToRect l="100000" b="100000"/>
                  </a:path>
                </a:gradFill>
                <a:latin typeface="+mj-lt"/>
                <a:cs typeface="Segoe UI"/>
              </a:rPr>
              <a:t>Generally available</a:t>
            </a:r>
            <a:endParaRPr lang="en-US" sz="2000">
              <a:ln w="3175">
                <a:noFill/>
              </a:ln>
              <a:gradFill>
                <a:gsLst>
                  <a:gs pos="17416">
                    <a:schemeClr val="bg1"/>
                  </a:gs>
                  <a:gs pos="42135">
                    <a:schemeClr val="bg1"/>
                  </a:gs>
                </a:gsLst>
                <a:path path="circle">
                  <a:fillToRect l="100000" b="100000"/>
                </a:path>
              </a:gradFill>
              <a:latin typeface="+mj-lt"/>
              <a:cs typeface="Segoe UI"/>
            </a:endParaRPr>
          </a:p>
        </p:txBody>
      </p:sp>
      <p:sp>
        <p:nvSpPr>
          <p:cNvPr id="12" name="TextBox 11">
            <a:extLst>
              <a:ext uri="{FF2B5EF4-FFF2-40B4-BE49-F238E27FC236}">
                <a16:creationId xmlns:a16="http://schemas.microsoft.com/office/drawing/2014/main" id="{72A88AFD-8452-1BAB-9FCE-AC898D7E8683}"/>
              </a:ext>
            </a:extLst>
          </p:cNvPr>
          <p:cNvSpPr txBox="1"/>
          <p:nvPr/>
        </p:nvSpPr>
        <p:spPr>
          <a:xfrm>
            <a:off x="10427866" y="6372225"/>
            <a:ext cx="1192634" cy="12311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*Formerly semantic search</a:t>
            </a:r>
          </a:p>
        </p:txBody>
      </p:sp>
      <p:cxnSp>
        <p:nvCxnSpPr>
          <p:cNvPr id="13" name="Straight Connector 12">
            <a:extLst>
              <a:ext uri="{FF2B5EF4-FFF2-40B4-BE49-F238E27FC236}">
                <a16:creationId xmlns:a16="http://schemas.microsoft.com/office/drawing/2014/main" id="{7EF1B101-09C2-2E8A-B99A-F41561C77703}"/>
              </a:ext>
              <a:ext uri="{C183D7F6-B498-43B3-948B-1728B52AA6E4}">
                <adec:decorative xmlns:adec="http://schemas.microsoft.com/office/drawing/2017/decorative" val="1"/>
              </a:ext>
            </a:extLst>
          </p:cNvPr>
          <p:cNvCxnSpPr>
            <a:cxnSpLocks/>
          </p:cNvCxnSpPr>
          <p:nvPr/>
        </p:nvCxnSpPr>
        <p:spPr>
          <a:xfrm>
            <a:off x="4356100" y="1802352"/>
            <a:ext cx="0" cy="3246120"/>
          </a:xfrm>
          <a:prstGeom prst="line">
            <a:avLst/>
          </a:prstGeom>
          <a:ln w="28575">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574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Horizontal)">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0"/>
                                  </p:stCondLst>
                                  <p:childTnLst>
                                    <p:animMotion origin="layout" path="M 2.08333E-7 -1.48148E-6 L -0.03672 -1.48148E-6 " pathEditMode="relative" rAng="0" ptsTypes="AA">
                                      <p:cBhvr>
                                        <p:cTn id="12" dur="600" spd="-100000" fill="hold"/>
                                        <p:tgtEl>
                                          <p:spTgt spid="5"/>
                                        </p:tgtEl>
                                        <p:attrNameLst>
                                          <p:attrName>ppt_x</p:attrName>
                                          <p:attrName>ppt_y</p:attrName>
                                        </p:attrNameLst>
                                      </p:cBhvr>
                                      <p:rCtr x="-1836" y="0"/>
                                    </p:animMotion>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42" presetClass="path" presetSubtype="0" decel="100000" fill="hold" grpId="1" nodeType="withEffect">
                                  <p:stCondLst>
                                    <p:cond delay="0"/>
                                  </p:stCondLst>
                                  <p:childTnLst>
                                    <p:animMotion origin="layout" path="M 2.08333E-7 -1.48148E-6 L -0.03672 -1.48148E-6 " pathEditMode="relative" rAng="0" ptsTypes="AA">
                                      <p:cBhvr>
                                        <p:cTn id="17" dur="600" spd="-100000" fill="hold"/>
                                        <p:tgtEl>
                                          <p:spTgt spid="2"/>
                                        </p:tgtEl>
                                        <p:attrNameLst>
                                          <p:attrName>ppt_x</p:attrName>
                                          <p:attrName>ppt_y</p:attrName>
                                        </p:attrNameLst>
                                      </p:cBhvr>
                                      <p:rCtr x="-1836" y="0"/>
                                    </p:animMotion>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42" presetClass="path" presetSubtype="0" decel="100000" fill="hold" grpId="1" nodeType="withEffect">
                                  <p:stCondLst>
                                    <p:cond delay="0"/>
                                  </p:stCondLst>
                                  <p:childTnLst>
                                    <p:animMotion origin="layout" path="M 2.5E-6 -1.48148E-6 L 0.03672 -1.48148E-6 " pathEditMode="relative" rAng="0" ptsTypes="AA">
                                      <p:cBhvr>
                                        <p:cTn id="22" dur="600" spd="-100000" fill="hold"/>
                                        <p:tgtEl>
                                          <p:spTgt spid="3"/>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animBg="1"/>
      <p:bldP spid="5" grpId="1"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6E30F4D-70C9-9811-C492-5ED678BE0758}"/>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B8612B77-0AF2-3F0C-1F41-FF3A1803DC13}"/>
              </a:ext>
            </a:extLst>
          </p:cNvPr>
          <p:cNvPicPr>
            <a:picLocks noChangeAspect="1"/>
          </p:cNvPicPr>
          <p:nvPr/>
        </p:nvPicPr>
        <p:blipFill rotWithShape="1">
          <a:blip r:embed="rId3"/>
          <a:srcRect l="50206"/>
          <a:stretch/>
        </p:blipFill>
        <p:spPr>
          <a:xfrm flipH="1" flipV="1">
            <a:off x="0" y="-28350"/>
            <a:ext cx="12192000" cy="6886350"/>
          </a:xfrm>
          <a:prstGeom prst="rect">
            <a:avLst/>
          </a:prstGeom>
        </p:spPr>
      </p:pic>
      <p:sp useBgFill="1">
        <p:nvSpPr>
          <p:cNvPr id="10" name="Rectangle 9">
            <a:extLst>
              <a:ext uri="{FF2B5EF4-FFF2-40B4-BE49-F238E27FC236}">
                <a16:creationId xmlns:a16="http://schemas.microsoft.com/office/drawing/2014/main" id="{0AF3AFE6-FC2D-B412-4686-DFD2D9841844}"/>
              </a:ext>
            </a:extLst>
          </p:cNvPr>
          <p:cNvSpPr/>
          <p:nvPr/>
        </p:nvSpPr>
        <p:spPr bwMode="auto">
          <a:xfrm>
            <a:off x="0" y="1480457"/>
            <a:ext cx="12192000" cy="389708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B458AAA-1D50-3DC6-48A3-75337BD25439}"/>
              </a:ext>
            </a:extLst>
          </p:cNvPr>
          <p:cNvSpPr>
            <a:spLocks noGrp="1"/>
          </p:cNvSpPr>
          <p:nvPr>
            <p:ph type="title"/>
          </p:nvPr>
        </p:nvSpPr>
        <p:spPr>
          <a:xfrm>
            <a:off x="588963" y="2873413"/>
            <a:ext cx="3181350" cy="1107996"/>
          </a:xfrm>
        </p:spPr>
        <p:txBody>
          <a:bodyPr/>
          <a:lstStyle/>
          <a:p>
            <a:r>
              <a:rPr lang="en-US">
                <a:solidFill>
                  <a:srgbClr val="C5B4E3"/>
                </a:solidFill>
              </a:rPr>
              <a:t>Semantic ranker</a:t>
            </a:r>
            <a:endParaRPr lang="en-US">
              <a:solidFill>
                <a:srgbClr val="C5B4E3"/>
              </a:solidFill>
              <a:latin typeface="+mn-lt"/>
            </a:endParaRPr>
          </a:p>
        </p:txBody>
      </p:sp>
      <p:sp>
        <p:nvSpPr>
          <p:cNvPr id="3" name="Text Placeholder 2">
            <a:extLst>
              <a:ext uri="{FF2B5EF4-FFF2-40B4-BE49-F238E27FC236}">
                <a16:creationId xmlns:a16="http://schemas.microsoft.com/office/drawing/2014/main" id="{C4F686FC-A24C-57F9-24EC-C7902CCA1B69}"/>
              </a:ext>
            </a:extLst>
          </p:cNvPr>
          <p:cNvSpPr>
            <a:spLocks noGrp="1"/>
          </p:cNvSpPr>
          <p:nvPr>
            <p:ph type="body" sz="quarter" idx="11"/>
          </p:nvPr>
        </p:nvSpPr>
        <p:spPr>
          <a:xfrm>
            <a:off x="4941888" y="1802352"/>
            <a:ext cx="6667500" cy="3250121"/>
          </a:xfrm>
        </p:spPr>
        <p:txBody>
          <a:bodyPr vert="horz" wrap="square" lIns="0" tIns="0" rIns="0" bIns="0" rtlCol="0" anchor="ctr">
            <a:spAutoFit/>
          </a:bodyPr>
          <a:lstStyle/>
          <a:p>
            <a:pPr marL="0" indent="0">
              <a:buNone/>
            </a:pPr>
            <a:r>
              <a:rPr lang="en-US" sz="2400" dirty="0">
                <a:cs typeface="Segoe UI"/>
              </a:rPr>
              <a:t>SOTA re-ranking model</a:t>
            </a:r>
          </a:p>
          <a:p>
            <a:pPr marL="0" indent="0">
              <a:buNone/>
            </a:pPr>
            <a:r>
              <a:rPr lang="en-US" sz="2400" dirty="0">
                <a:cs typeface="Segoe UI"/>
              </a:rPr>
              <a:t>Highest performing retrieval mode</a:t>
            </a:r>
          </a:p>
          <a:p>
            <a:pPr marL="0" indent="0">
              <a:buNone/>
            </a:pPr>
            <a:r>
              <a:rPr lang="en-US" sz="2400" dirty="0">
                <a:cs typeface="Segoe UI"/>
              </a:rPr>
              <a:t>New pay-go pricing: Free 1k</a:t>
            </a:r>
            <a:br>
              <a:rPr lang="en-US" sz="2400" dirty="0">
                <a:cs typeface="Segoe UI"/>
              </a:rPr>
            </a:br>
            <a:r>
              <a:rPr lang="en-US" sz="2400" dirty="0">
                <a:cs typeface="Segoe UI"/>
              </a:rPr>
              <a:t>requests/month, $1 per additional 1k </a:t>
            </a:r>
          </a:p>
          <a:p>
            <a:pPr marL="0" indent="0">
              <a:buNone/>
            </a:pPr>
            <a:r>
              <a:rPr lang="en-US" sz="2400" dirty="0">
                <a:cs typeface="Segoe UI"/>
              </a:rPr>
              <a:t>Multilingual capabilities</a:t>
            </a:r>
          </a:p>
          <a:p>
            <a:pPr marL="0" indent="0">
              <a:buNone/>
            </a:pPr>
            <a:r>
              <a:rPr lang="en-US" sz="2400" dirty="0">
                <a:cs typeface="Segoe UI"/>
              </a:rPr>
              <a:t>Includes extractive answers,</a:t>
            </a:r>
            <a:br>
              <a:rPr lang="en-US" sz="2400" dirty="0">
                <a:cs typeface="Segoe UI"/>
              </a:rPr>
            </a:br>
            <a:r>
              <a:rPr lang="en-US" sz="2400" dirty="0">
                <a:cs typeface="Segoe UI"/>
              </a:rPr>
              <a:t>captions and ranking</a:t>
            </a:r>
          </a:p>
        </p:txBody>
      </p:sp>
      <p:sp>
        <p:nvSpPr>
          <p:cNvPr id="5" name="Rounded Rectangle 18" descr="In preview&#10;">
            <a:extLst>
              <a:ext uri="{FF2B5EF4-FFF2-40B4-BE49-F238E27FC236}">
                <a16:creationId xmlns:a16="http://schemas.microsoft.com/office/drawing/2014/main" id="{7575F6D3-47CF-EF66-EA16-E1140B14E616}"/>
              </a:ext>
            </a:extLst>
          </p:cNvPr>
          <p:cNvSpPr/>
          <p:nvPr/>
        </p:nvSpPr>
        <p:spPr bwMode="auto">
          <a:xfrm>
            <a:off x="588263" y="2170652"/>
            <a:ext cx="2540781" cy="523679"/>
          </a:xfrm>
          <a:prstGeom prst="roundRect">
            <a:avLst>
              <a:gd name="adj" fmla="val 50000"/>
            </a:avLst>
          </a:prstGeom>
          <a:gradFill flip="none" rotWithShape="1">
            <a:gsLst>
              <a:gs pos="35000">
                <a:schemeClr val="accent3"/>
              </a:gs>
              <a:gs pos="0">
                <a:srgbClr val="F4364C"/>
              </a:gs>
            </a:gsLst>
            <a:path path="circle">
              <a:fillToRect l="100000" t="100000"/>
            </a:path>
            <a:tileRect r="-100000" b="-100000"/>
          </a:gradFill>
          <a:effectLst>
            <a:outerShdw blurRad="63500" dist="127000" dir="2700000" algn="tl" rotWithShape="0">
              <a:srgbClr val="454142">
                <a:alpha val="20000"/>
              </a:srgbClr>
            </a:outerShdw>
          </a:effectLst>
        </p:spPr>
        <p:txBody>
          <a:bodyPr wrap="square" lIns="0" tIns="18288" rIns="0" bIns="45720" anchor="ctr" anchorCtr="0">
            <a:spAutoFit/>
          </a:bodyPr>
          <a:lstStyle/>
          <a:p>
            <a:pPr algn="ctr">
              <a:spcBef>
                <a:spcPct val="0"/>
              </a:spcBef>
              <a:spcAft>
                <a:spcPct val="0"/>
              </a:spcAft>
            </a:pPr>
            <a:r>
              <a:rPr lang="en-CA" sz="2000">
                <a:ln w="3175">
                  <a:noFill/>
                </a:ln>
                <a:gradFill>
                  <a:gsLst>
                    <a:gs pos="17416">
                      <a:schemeClr val="bg1"/>
                    </a:gs>
                    <a:gs pos="42135">
                      <a:schemeClr val="bg1"/>
                    </a:gs>
                  </a:gsLst>
                  <a:path path="circle">
                    <a:fillToRect l="100000" b="100000"/>
                  </a:path>
                </a:gradFill>
                <a:latin typeface="+mj-lt"/>
                <a:cs typeface="Segoe UI"/>
              </a:rPr>
              <a:t>Generally available</a:t>
            </a:r>
            <a:endParaRPr lang="en-US" sz="2000">
              <a:ln w="3175">
                <a:noFill/>
              </a:ln>
              <a:gradFill>
                <a:gsLst>
                  <a:gs pos="17416">
                    <a:schemeClr val="bg1"/>
                  </a:gs>
                  <a:gs pos="42135">
                    <a:schemeClr val="bg1"/>
                  </a:gs>
                </a:gsLst>
                <a:path path="circle">
                  <a:fillToRect l="100000" b="100000"/>
                </a:path>
              </a:gradFill>
              <a:latin typeface="+mj-lt"/>
              <a:cs typeface="Segoe UI"/>
            </a:endParaRPr>
          </a:p>
        </p:txBody>
      </p:sp>
      <p:sp>
        <p:nvSpPr>
          <p:cNvPr id="12" name="TextBox 11">
            <a:extLst>
              <a:ext uri="{FF2B5EF4-FFF2-40B4-BE49-F238E27FC236}">
                <a16:creationId xmlns:a16="http://schemas.microsoft.com/office/drawing/2014/main" id="{29F6C20F-23E9-86EE-3A1D-9090A48F6C49}"/>
              </a:ext>
            </a:extLst>
          </p:cNvPr>
          <p:cNvSpPr txBox="1"/>
          <p:nvPr/>
        </p:nvSpPr>
        <p:spPr>
          <a:xfrm>
            <a:off x="10427866" y="6372225"/>
            <a:ext cx="1192634" cy="12311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*Formerly semantic search</a:t>
            </a:r>
          </a:p>
        </p:txBody>
      </p:sp>
      <p:cxnSp>
        <p:nvCxnSpPr>
          <p:cNvPr id="13" name="Straight Connector 12">
            <a:extLst>
              <a:ext uri="{FF2B5EF4-FFF2-40B4-BE49-F238E27FC236}">
                <a16:creationId xmlns:a16="http://schemas.microsoft.com/office/drawing/2014/main" id="{DE32A1EF-681E-3786-ADC6-7C2D68877ED2}"/>
              </a:ext>
              <a:ext uri="{C183D7F6-B498-43B3-948B-1728B52AA6E4}">
                <adec:decorative xmlns:adec="http://schemas.microsoft.com/office/drawing/2017/decorative" val="1"/>
              </a:ext>
            </a:extLst>
          </p:cNvPr>
          <p:cNvCxnSpPr>
            <a:cxnSpLocks/>
          </p:cNvCxnSpPr>
          <p:nvPr/>
        </p:nvCxnSpPr>
        <p:spPr>
          <a:xfrm>
            <a:off x="4356100" y="1802352"/>
            <a:ext cx="0" cy="3246120"/>
          </a:xfrm>
          <a:prstGeom prst="line">
            <a:avLst/>
          </a:prstGeom>
          <a:ln w="28575">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5546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Horizontal)">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0"/>
                                  </p:stCondLst>
                                  <p:childTnLst>
                                    <p:animMotion origin="layout" path="M 2.08333E-7 -1.48148E-6 L -0.03672 -1.48148E-6 " pathEditMode="relative" rAng="0" ptsTypes="AA">
                                      <p:cBhvr>
                                        <p:cTn id="12" dur="600" spd="-100000" fill="hold"/>
                                        <p:tgtEl>
                                          <p:spTgt spid="5"/>
                                        </p:tgtEl>
                                        <p:attrNameLst>
                                          <p:attrName>ppt_x</p:attrName>
                                          <p:attrName>ppt_y</p:attrName>
                                        </p:attrNameLst>
                                      </p:cBhvr>
                                      <p:rCtr x="-1836" y="0"/>
                                    </p:animMotion>
                                  </p:childTnLst>
                                </p:cTn>
                              </p:par>
                              <p:par>
                                <p:cTn id="13" presetID="10"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42" presetClass="path" presetSubtype="0" decel="100000" fill="hold" grpId="1" nodeType="withEffect">
                                  <p:stCondLst>
                                    <p:cond delay="0"/>
                                  </p:stCondLst>
                                  <p:childTnLst>
                                    <p:animMotion origin="layout" path="M 2.08333E-7 -1.48148E-6 L -0.03672 -1.48148E-6 " pathEditMode="relative" rAng="0" ptsTypes="AA">
                                      <p:cBhvr>
                                        <p:cTn id="17" dur="600" spd="-100000" fill="hold"/>
                                        <p:tgtEl>
                                          <p:spTgt spid="2"/>
                                        </p:tgtEl>
                                        <p:attrNameLst>
                                          <p:attrName>ppt_x</p:attrName>
                                          <p:attrName>ppt_y</p:attrName>
                                        </p:attrNameLst>
                                      </p:cBhvr>
                                      <p:rCtr x="-1836" y="0"/>
                                    </p:animMotion>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42" presetClass="path" presetSubtype="0" decel="100000" fill="hold" grpId="1" nodeType="withEffect">
                                  <p:stCondLst>
                                    <p:cond delay="0"/>
                                  </p:stCondLst>
                                  <p:childTnLst>
                                    <p:animMotion origin="layout" path="M 2.5E-6 -1.48148E-6 L 0.03672 -1.48148E-6 " pathEditMode="relative" rAng="0" ptsTypes="AA">
                                      <p:cBhvr>
                                        <p:cTn id="22" dur="600" spd="-100000" fill="hold"/>
                                        <p:tgtEl>
                                          <p:spTgt spid="3"/>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animBg="1"/>
      <p:bldP spid="5"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A2BC5-D672-554C-0455-5A9851FB2A94}"/>
              </a:ext>
            </a:extLst>
          </p:cNvPr>
          <p:cNvSpPr>
            <a:spLocks noGrp="1"/>
          </p:cNvSpPr>
          <p:nvPr>
            <p:ph type="title"/>
          </p:nvPr>
        </p:nvSpPr>
        <p:spPr>
          <a:xfrm>
            <a:off x="588262" y="457200"/>
            <a:ext cx="11019537" cy="553998"/>
          </a:xfrm>
        </p:spPr>
        <p:txBody>
          <a:bodyPr>
            <a:spAutoFit/>
          </a:bodyPr>
          <a:lstStyle/>
          <a:p>
            <a:pPr algn="ctr"/>
            <a:r>
              <a:rPr lang="en-US"/>
              <a:t>Retrieval relevance across methods</a:t>
            </a:r>
          </a:p>
        </p:txBody>
      </p:sp>
      <p:grpSp>
        <p:nvGrpSpPr>
          <p:cNvPr id="8" name="Group 7">
            <a:extLst>
              <a:ext uri="{FF2B5EF4-FFF2-40B4-BE49-F238E27FC236}">
                <a16:creationId xmlns:a16="http://schemas.microsoft.com/office/drawing/2014/main" id="{9F929A09-71AF-78EC-52DA-F6AF1CEB9633}"/>
              </a:ext>
            </a:extLst>
          </p:cNvPr>
          <p:cNvGrpSpPr/>
          <p:nvPr/>
        </p:nvGrpSpPr>
        <p:grpSpPr>
          <a:xfrm>
            <a:off x="585216" y="1753496"/>
            <a:ext cx="11021568" cy="5104504"/>
            <a:chOff x="585216" y="1753496"/>
            <a:chExt cx="11021568" cy="5104504"/>
          </a:xfrm>
        </p:grpSpPr>
        <p:sp>
          <p:nvSpPr>
            <p:cNvPr id="9" name="Rounded Rectangle 1">
              <a:extLst>
                <a:ext uri="{FF2B5EF4-FFF2-40B4-BE49-F238E27FC236}">
                  <a16:creationId xmlns:a16="http://schemas.microsoft.com/office/drawing/2014/main" id="{7F1F450F-C1D8-8518-7AAC-C08400F5D960}"/>
                </a:ext>
                <a:ext uri="{C183D7F6-B498-43B3-948B-1728B52AA6E4}">
                  <adec:decorative xmlns:adec="http://schemas.microsoft.com/office/drawing/2017/decorative" val="1"/>
                </a:ext>
              </a:extLst>
            </p:cNvPr>
            <p:cNvSpPr/>
            <p:nvPr/>
          </p:nvSpPr>
          <p:spPr bwMode="auto">
            <a:xfrm>
              <a:off x="585218" y="1753496"/>
              <a:ext cx="11021566" cy="4515542"/>
            </a:xfrm>
            <a:prstGeom prst="roundRect">
              <a:avLst>
                <a:gd name="adj" fmla="val 2312"/>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graphicFrame>
          <p:nvGraphicFramePr>
            <p:cNvPr id="10" name="Chart 9">
              <a:extLst>
                <a:ext uri="{FF2B5EF4-FFF2-40B4-BE49-F238E27FC236}">
                  <a16:creationId xmlns:a16="http://schemas.microsoft.com/office/drawing/2014/main" id="{B8FBE2B8-9E84-B409-0334-5A0E404A09A1}"/>
                </a:ext>
              </a:extLst>
            </p:cNvPr>
            <p:cNvGraphicFramePr/>
            <p:nvPr/>
          </p:nvGraphicFramePr>
          <p:xfrm>
            <a:off x="585216" y="1753496"/>
            <a:ext cx="10855486" cy="4280859"/>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a:extLst>
                <a:ext uri="{FF2B5EF4-FFF2-40B4-BE49-F238E27FC236}">
                  <a16:creationId xmlns:a16="http://schemas.microsoft.com/office/drawing/2014/main" id="{A8EDFDAF-1BDD-DFC5-EE48-101A1A0726DA}"/>
                </a:ext>
              </a:extLst>
            </p:cNvPr>
            <p:cNvSpPr txBox="1"/>
            <p:nvPr/>
          </p:nvSpPr>
          <p:spPr>
            <a:xfrm>
              <a:off x="703553" y="6519446"/>
              <a:ext cx="5510782" cy="338554"/>
            </a:xfrm>
            <a:prstGeom prst="rect">
              <a:avLst/>
            </a:prstGeom>
            <a:noFill/>
          </p:spPr>
          <p:txBody>
            <a:bodyPr wrap="square" lIns="91440" tIns="0" rIns="0" bIns="9144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effectLst/>
                  <a:uLnTx/>
                  <a:uFillTx/>
                  <a:ea typeface="Yu Gothic" panose="020B0400000000000000" pitchFamily="34" charset="-128"/>
                  <a:cs typeface="Arial" panose="020B0604020202020204" pitchFamily="34" charset="0"/>
                </a:rPr>
                <a:t>Retrieval comparison using Azure AI Search in various retrieval modes on customer and academic benchmarks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effectLst/>
                  <a:uLnTx/>
                  <a:uFillTx/>
                  <a:ea typeface="Yu Gothic" panose="020B0400000000000000" pitchFamily="34" charset="-128"/>
                  <a:cs typeface="Arial" panose="020B0604020202020204" pitchFamily="34" charset="0"/>
                </a:rPr>
                <a:t>Source: </a:t>
              </a:r>
              <a:r>
                <a:rPr kumimoji="0" lang="en-US" sz="800" b="0" i="0" u="none" strike="noStrike" kern="0" cap="none" spc="0" normalizeH="0" baseline="0" noProof="0">
                  <a:ln>
                    <a:noFill/>
                  </a:ln>
                  <a:effectLst/>
                  <a:uLnTx/>
                  <a:uFillTx/>
                  <a:ea typeface="Yu Gothic" panose="020B0400000000000000" pitchFamily="34" charset="-128"/>
                  <a:cs typeface="Arial" panose="020B0604020202020204" pitchFamily="34" charset="0"/>
                  <a:hlinkClick r:id="rId4">
                    <a:extLst>
                      <a:ext uri="{A12FA001-AC4F-418D-AE19-62706E023703}">
                        <ahyp:hlinkClr xmlns:ahyp="http://schemas.microsoft.com/office/drawing/2018/hyperlinkcolor" val="tx"/>
                      </a:ext>
                    </a:extLst>
                  </a:hlinkClick>
                </a:rPr>
                <a:t>Outperforming vector search with hybrid + reranking</a:t>
              </a:r>
              <a:endParaRPr kumimoji="0" lang="en-US" sz="300" b="0" i="0" u="none" strike="noStrike" kern="0" cap="none" spc="0" normalizeH="0" baseline="0" noProof="0">
                <a:ln>
                  <a:noFill/>
                </a:ln>
                <a:effectLst/>
                <a:uLnTx/>
                <a:uFillTx/>
              </a:endParaRPr>
            </a:p>
          </p:txBody>
        </p:sp>
      </p:grpSp>
    </p:spTree>
    <p:extLst>
      <p:ext uri="{BB962C8B-B14F-4D97-AF65-F5344CB8AC3E}">
        <p14:creationId xmlns:p14="http://schemas.microsoft.com/office/powerpoint/2010/main" val="332806370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7FE55-C8AE-5A0A-8FE9-66F83B9E44A6}"/>
              </a:ext>
            </a:extLst>
          </p:cNvPr>
          <p:cNvSpPr>
            <a:spLocks noGrp="1"/>
          </p:cNvSpPr>
          <p:nvPr>
            <p:ph type="title"/>
          </p:nvPr>
        </p:nvSpPr>
        <p:spPr/>
        <p:txBody>
          <a:bodyPr/>
          <a:lstStyle/>
          <a:p>
            <a:pPr algn="ctr"/>
            <a:r>
              <a:rPr lang="en-US"/>
              <a:t>Impact of query types on relevance</a:t>
            </a:r>
          </a:p>
        </p:txBody>
      </p:sp>
      <p:sp>
        <p:nvSpPr>
          <p:cNvPr id="27" name="TextBox 26">
            <a:extLst>
              <a:ext uri="{FF2B5EF4-FFF2-40B4-BE49-F238E27FC236}">
                <a16:creationId xmlns:a16="http://schemas.microsoft.com/office/drawing/2014/main" id="{73AD4D21-A70D-BE21-B06B-51A8156AEC47}"/>
              </a:ext>
            </a:extLst>
          </p:cNvPr>
          <p:cNvSpPr txBox="1"/>
          <p:nvPr/>
        </p:nvSpPr>
        <p:spPr>
          <a:xfrm>
            <a:off x="805013" y="6415233"/>
            <a:ext cx="6814268" cy="153888"/>
          </a:xfrm>
          <a:prstGeom prst="rect">
            <a:avLst/>
          </a:prstGeom>
          <a:noFill/>
        </p:spPr>
        <p:txBody>
          <a:bodyPr wrap="square" lIns="0" tIns="0" rIns="0" bIns="0">
            <a:spAutoFit/>
          </a:bodyPr>
          <a:lstStyle>
            <a:defPPr>
              <a:defRPr lang="en-US"/>
            </a:defPPr>
            <a:lvl1pPr marR="0" lvl="0" indent="0" defTabSz="457200" fontAlgn="auto">
              <a:lnSpc>
                <a:spcPct val="100000"/>
              </a:lnSpc>
              <a:spcBef>
                <a:spcPts val="0"/>
              </a:spcBef>
              <a:spcAft>
                <a:spcPts val="0"/>
              </a:spcAft>
              <a:buClrTx/>
              <a:buSzTx/>
              <a:buFontTx/>
              <a:buNone/>
              <a:tabLst/>
              <a:defRPr kumimoji="0" sz="800" b="0" u="none" strike="noStrike" cap="none" spc="0" normalizeH="0" baseline="0">
                <a:ln>
                  <a:noFill/>
                </a:ln>
                <a:effectLst/>
                <a:uLnTx/>
                <a:uFillTx/>
                <a:ea typeface="Yu Gothic" panose="020B0400000000000000" pitchFamily="34" charset="-128"/>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effectLst/>
                <a:uLnTx/>
                <a:uFillTx/>
                <a:ea typeface="Yu Gothic" panose="020B0400000000000000" pitchFamily="34" charset="-128"/>
                <a:cs typeface="Arial" panose="020B0604020202020204" pitchFamily="34" charset="0"/>
              </a:rPr>
              <a:t>Source: </a:t>
            </a:r>
            <a:r>
              <a:rPr kumimoji="0" lang="en-US" sz="1000" b="0" i="0" u="none" strike="noStrike" kern="0" cap="none" spc="0" normalizeH="0" baseline="0" noProof="0" dirty="0">
                <a:ln>
                  <a:noFill/>
                </a:ln>
                <a:effectLst/>
                <a:uLnTx/>
                <a:uFillTx/>
                <a:ea typeface="Yu Gothic" panose="020B0400000000000000" pitchFamily="34" charset="-128"/>
                <a:cs typeface="Arial" panose="020B0604020202020204" pitchFamily="34" charset="0"/>
                <a:hlinkClick r:id="rId3">
                  <a:extLst>
                    <a:ext uri="{A12FA001-AC4F-418D-AE19-62706E023703}">
                      <ahyp:hlinkClr xmlns:ahyp="http://schemas.microsoft.com/office/drawing/2018/hyperlinkcolor" val="tx"/>
                    </a:ext>
                  </a:extLst>
                </a:hlinkClick>
              </a:rPr>
              <a:t>Outperforming vector search with hybrid + reranking</a:t>
            </a:r>
            <a:endParaRPr kumimoji="0" lang="en-US" sz="1000" b="0" i="0" u="none" strike="noStrike" kern="0" cap="none" spc="0" normalizeH="0" baseline="0" noProof="0" dirty="0">
              <a:ln>
                <a:noFill/>
              </a:ln>
              <a:effectLst/>
              <a:uLnTx/>
              <a:uFillTx/>
              <a:ea typeface="Yu Gothic" panose="020B0400000000000000" pitchFamily="34" charset="-128"/>
              <a:cs typeface="Arial" panose="020B0604020202020204" pitchFamily="34" charset="0"/>
            </a:endParaRPr>
          </a:p>
        </p:txBody>
      </p:sp>
      <p:sp>
        <p:nvSpPr>
          <p:cNvPr id="28" name="Graphic 7">
            <a:extLst>
              <a:ext uri="{FF2B5EF4-FFF2-40B4-BE49-F238E27FC236}">
                <a16:creationId xmlns:a16="http://schemas.microsoft.com/office/drawing/2014/main" id="{FBB91CCA-2D2E-B6CA-551F-034293E96C89}"/>
              </a:ext>
            </a:extLst>
          </p:cNvPr>
          <p:cNvSpPr/>
          <p:nvPr/>
        </p:nvSpPr>
        <p:spPr>
          <a:xfrm>
            <a:off x="5245616" y="1239359"/>
            <a:ext cx="378970" cy="378973"/>
          </a:xfrm>
          <a:custGeom>
            <a:avLst/>
            <a:gdLst>
              <a:gd name="connsiteX0" fmla="*/ 153647 w 378970"/>
              <a:gd name="connsiteY0" fmla="*/ 0 h 378973"/>
              <a:gd name="connsiteX1" fmla="*/ 307301 w 378970"/>
              <a:gd name="connsiteY1" fmla="*/ 153641 h 378973"/>
              <a:gd name="connsiteX2" fmla="*/ 275827 w 378970"/>
              <a:gd name="connsiteY2" fmla="*/ 246819 h 378973"/>
              <a:gd name="connsiteX3" fmla="*/ 372994 w 378970"/>
              <a:gd name="connsiteY3" fmla="*/ 344026 h 378973"/>
              <a:gd name="connsiteX4" fmla="*/ 372945 w 378970"/>
              <a:gd name="connsiteY4" fmla="*/ 372998 h 378973"/>
              <a:gd name="connsiteX5" fmla="*/ 345952 w 378970"/>
              <a:gd name="connsiteY5" fmla="*/ 374694 h 378973"/>
              <a:gd name="connsiteX6" fmla="*/ 344026 w 378970"/>
              <a:gd name="connsiteY6" fmla="*/ 372994 h 378973"/>
              <a:gd name="connsiteX7" fmla="*/ 246819 w 378970"/>
              <a:gd name="connsiteY7" fmla="*/ 275827 h 378973"/>
              <a:gd name="connsiteX8" fmla="*/ 31475 w 378970"/>
              <a:gd name="connsiteY8" fmla="*/ 246811 h 378973"/>
              <a:gd name="connsiteX9" fmla="*/ 60492 w 378970"/>
              <a:gd name="connsiteY9" fmla="*/ 31467 h 378973"/>
              <a:gd name="connsiteX10" fmla="*/ 153647 w 378970"/>
              <a:gd name="connsiteY10" fmla="*/ 0 h 378973"/>
              <a:gd name="connsiteX11" fmla="*/ 153647 w 378970"/>
              <a:gd name="connsiteY11" fmla="*/ 40973 h 378973"/>
              <a:gd name="connsiteX12" fmla="*/ 40973 w 378970"/>
              <a:gd name="connsiteY12" fmla="*/ 153647 h 378973"/>
              <a:gd name="connsiteX13" fmla="*/ 153647 w 378970"/>
              <a:gd name="connsiteY13" fmla="*/ 266322 h 378973"/>
              <a:gd name="connsiteX14" fmla="*/ 266322 w 378970"/>
              <a:gd name="connsiteY14" fmla="*/ 153647 h 378973"/>
              <a:gd name="connsiteX15" fmla="*/ 153647 w 378970"/>
              <a:gd name="connsiteY15" fmla="*/ 40973 h 37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70" h="378973">
                <a:moveTo>
                  <a:pt x="153647" y="0"/>
                </a:moveTo>
                <a:cubicBezTo>
                  <a:pt x="238503" y="-3"/>
                  <a:pt x="307296" y="68784"/>
                  <a:pt x="307301" y="153641"/>
                </a:cubicBezTo>
                <a:cubicBezTo>
                  <a:pt x="307303" y="187310"/>
                  <a:pt x="296244" y="220047"/>
                  <a:pt x="275827" y="246819"/>
                </a:cubicBezTo>
                <a:lnTo>
                  <a:pt x="372994" y="344026"/>
                </a:lnTo>
                <a:cubicBezTo>
                  <a:pt x="380982" y="352041"/>
                  <a:pt x="380959" y="365012"/>
                  <a:pt x="372945" y="372998"/>
                </a:cubicBezTo>
                <a:cubicBezTo>
                  <a:pt x="365652" y="380267"/>
                  <a:pt x="354097" y="380992"/>
                  <a:pt x="345952" y="374694"/>
                </a:cubicBezTo>
                <a:lnTo>
                  <a:pt x="344026" y="372994"/>
                </a:lnTo>
                <a:lnTo>
                  <a:pt x="246819" y="275827"/>
                </a:lnTo>
                <a:cubicBezTo>
                  <a:pt x="179341" y="327281"/>
                  <a:pt x="82928" y="314288"/>
                  <a:pt x="31475" y="246811"/>
                </a:cubicBezTo>
                <a:cubicBezTo>
                  <a:pt x="-19978" y="179333"/>
                  <a:pt x="-6986" y="82920"/>
                  <a:pt x="60492" y="31467"/>
                </a:cubicBezTo>
                <a:cubicBezTo>
                  <a:pt x="87258" y="11057"/>
                  <a:pt x="119987" y="2"/>
                  <a:pt x="153647" y="0"/>
                </a:cubicBezTo>
                <a:close/>
                <a:moveTo>
                  <a:pt x="153647" y="40973"/>
                </a:moveTo>
                <a:cubicBezTo>
                  <a:pt x="91419" y="40973"/>
                  <a:pt x="40973" y="91419"/>
                  <a:pt x="40973" y="153647"/>
                </a:cubicBezTo>
                <a:cubicBezTo>
                  <a:pt x="40973" y="215876"/>
                  <a:pt x="91419" y="266322"/>
                  <a:pt x="153647" y="266322"/>
                </a:cubicBezTo>
                <a:cubicBezTo>
                  <a:pt x="215876" y="266322"/>
                  <a:pt x="266322" y="215876"/>
                  <a:pt x="266322" y="153647"/>
                </a:cubicBezTo>
                <a:cubicBezTo>
                  <a:pt x="266322" y="91419"/>
                  <a:pt x="215876" y="40973"/>
                  <a:pt x="153647" y="40973"/>
                </a:cubicBezTo>
                <a:close/>
              </a:path>
            </a:pathLst>
          </a:custGeom>
          <a:gradFill>
            <a:gsLst>
              <a:gs pos="35000">
                <a:srgbClr val="C03BC4"/>
              </a:gs>
              <a:gs pos="0">
                <a:srgbClr val="FF5C39"/>
              </a:gs>
            </a:gsLst>
            <a:path path="circle">
              <a:fillToRect l="100000" t="100000"/>
            </a:path>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9" name="Graphic 8">
            <a:extLst>
              <a:ext uri="{FF2B5EF4-FFF2-40B4-BE49-F238E27FC236}">
                <a16:creationId xmlns:a16="http://schemas.microsoft.com/office/drawing/2014/main" id="{3A0D3383-E2B6-4F7E-215C-53D5B1D03E8D}"/>
              </a:ext>
            </a:extLst>
          </p:cNvPr>
          <p:cNvSpPr/>
          <p:nvPr/>
        </p:nvSpPr>
        <p:spPr>
          <a:xfrm>
            <a:off x="7139463" y="1239359"/>
            <a:ext cx="378970" cy="378973"/>
          </a:xfrm>
          <a:custGeom>
            <a:avLst/>
            <a:gdLst>
              <a:gd name="connsiteX0" fmla="*/ 153647 w 378970"/>
              <a:gd name="connsiteY0" fmla="*/ 0 h 378973"/>
              <a:gd name="connsiteX1" fmla="*/ 307301 w 378970"/>
              <a:gd name="connsiteY1" fmla="*/ 153641 h 378973"/>
              <a:gd name="connsiteX2" fmla="*/ 275827 w 378970"/>
              <a:gd name="connsiteY2" fmla="*/ 246819 h 378973"/>
              <a:gd name="connsiteX3" fmla="*/ 372994 w 378970"/>
              <a:gd name="connsiteY3" fmla="*/ 344026 h 378973"/>
              <a:gd name="connsiteX4" fmla="*/ 372945 w 378970"/>
              <a:gd name="connsiteY4" fmla="*/ 372998 h 378973"/>
              <a:gd name="connsiteX5" fmla="*/ 345952 w 378970"/>
              <a:gd name="connsiteY5" fmla="*/ 374694 h 378973"/>
              <a:gd name="connsiteX6" fmla="*/ 344026 w 378970"/>
              <a:gd name="connsiteY6" fmla="*/ 372994 h 378973"/>
              <a:gd name="connsiteX7" fmla="*/ 246819 w 378970"/>
              <a:gd name="connsiteY7" fmla="*/ 275827 h 378973"/>
              <a:gd name="connsiteX8" fmla="*/ 31475 w 378970"/>
              <a:gd name="connsiteY8" fmla="*/ 246811 h 378973"/>
              <a:gd name="connsiteX9" fmla="*/ 60492 w 378970"/>
              <a:gd name="connsiteY9" fmla="*/ 31467 h 378973"/>
              <a:gd name="connsiteX10" fmla="*/ 153647 w 378970"/>
              <a:gd name="connsiteY10" fmla="*/ 0 h 378973"/>
              <a:gd name="connsiteX11" fmla="*/ 153647 w 378970"/>
              <a:gd name="connsiteY11" fmla="*/ 40973 h 378973"/>
              <a:gd name="connsiteX12" fmla="*/ 40973 w 378970"/>
              <a:gd name="connsiteY12" fmla="*/ 153647 h 378973"/>
              <a:gd name="connsiteX13" fmla="*/ 153647 w 378970"/>
              <a:gd name="connsiteY13" fmla="*/ 266322 h 378973"/>
              <a:gd name="connsiteX14" fmla="*/ 266322 w 378970"/>
              <a:gd name="connsiteY14" fmla="*/ 153647 h 378973"/>
              <a:gd name="connsiteX15" fmla="*/ 153647 w 378970"/>
              <a:gd name="connsiteY15" fmla="*/ 40973 h 37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70" h="378973">
                <a:moveTo>
                  <a:pt x="153647" y="0"/>
                </a:moveTo>
                <a:cubicBezTo>
                  <a:pt x="238503" y="-3"/>
                  <a:pt x="307296" y="68784"/>
                  <a:pt x="307301" y="153641"/>
                </a:cubicBezTo>
                <a:cubicBezTo>
                  <a:pt x="307303" y="187310"/>
                  <a:pt x="296244" y="220047"/>
                  <a:pt x="275827" y="246819"/>
                </a:cubicBezTo>
                <a:lnTo>
                  <a:pt x="372994" y="344026"/>
                </a:lnTo>
                <a:cubicBezTo>
                  <a:pt x="380982" y="352041"/>
                  <a:pt x="380959" y="365012"/>
                  <a:pt x="372945" y="372998"/>
                </a:cubicBezTo>
                <a:cubicBezTo>
                  <a:pt x="365652" y="380267"/>
                  <a:pt x="354097" y="380992"/>
                  <a:pt x="345952" y="374694"/>
                </a:cubicBezTo>
                <a:lnTo>
                  <a:pt x="344026" y="372994"/>
                </a:lnTo>
                <a:lnTo>
                  <a:pt x="246819" y="275827"/>
                </a:lnTo>
                <a:cubicBezTo>
                  <a:pt x="179341" y="327281"/>
                  <a:pt x="82928" y="314288"/>
                  <a:pt x="31475" y="246811"/>
                </a:cubicBezTo>
                <a:cubicBezTo>
                  <a:pt x="-19978" y="179333"/>
                  <a:pt x="-6986" y="82920"/>
                  <a:pt x="60492" y="31467"/>
                </a:cubicBezTo>
                <a:cubicBezTo>
                  <a:pt x="87258" y="11057"/>
                  <a:pt x="119987" y="2"/>
                  <a:pt x="153647" y="0"/>
                </a:cubicBezTo>
                <a:close/>
                <a:moveTo>
                  <a:pt x="153647" y="40973"/>
                </a:moveTo>
                <a:cubicBezTo>
                  <a:pt x="91419" y="40973"/>
                  <a:pt x="40973" y="91419"/>
                  <a:pt x="40973" y="153647"/>
                </a:cubicBezTo>
                <a:cubicBezTo>
                  <a:pt x="40973" y="215876"/>
                  <a:pt x="91419" y="266322"/>
                  <a:pt x="153647" y="266322"/>
                </a:cubicBezTo>
                <a:cubicBezTo>
                  <a:pt x="215876" y="266322"/>
                  <a:pt x="266322" y="215876"/>
                  <a:pt x="266322" y="153647"/>
                </a:cubicBezTo>
                <a:cubicBezTo>
                  <a:pt x="266322" y="91419"/>
                  <a:pt x="215876" y="40973"/>
                  <a:pt x="153647" y="40973"/>
                </a:cubicBezTo>
                <a:close/>
              </a:path>
            </a:pathLst>
          </a:custGeom>
          <a:gradFill>
            <a:gsLst>
              <a:gs pos="35000">
                <a:srgbClr val="C03BC4"/>
              </a:gs>
              <a:gs pos="0">
                <a:srgbClr val="FF5C39"/>
              </a:gs>
            </a:gsLst>
            <a:path path="circle">
              <a:fillToRect l="100000" t="100000"/>
            </a:path>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30" name="Graphic 9">
            <a:extLst>
              <a:ext uri="{FF2B5EF4-FFF2-40B4-BE49-F238E27FC236}">
                <a16:creationId xmlns:a16="http://schemas.microsoft.com/office/drawing/2014/main" id="{80DF1E46-CC10-ACB4-DADE-A821013A7625}"/>
              </a:ext>
            </a:extLst>
          </p:cNvPr>
          <p:cNvSpPr/>
          <p:nvPr/>
        </p:nvSpPr>
        <p:spPr>
          <a:xfrm>
            <a:off x="9033310" y="1239358"/>
            <a:ext cx="378970" cy="378973"/>
          </a:xfrm>
          <a:custGeom>
            <a:avLst/>
            <a:gdLst>
              <a:gd name="connsiteX0" fmla="*/ 153647 w 378970"/>
              <a:gd name="connsiteY0" fmla="*/ 0 h 378973"/>
              <a:gd name="connsiteX1" fmla="*/ 307301 w 378970"/>
              <a:gd name="connsiteY1" fmla="*/ 153641 h 378973"/>
              <a:gd name="connsiteX2" fmla="*/ 275827 w 378970"/>
              <a:gd name="connsiteY2" fmla="*/ 246819 h 378973"/>
              <a:gd name="connsiteX3" fmla="*/ 372994 w 378970"/>
              <a:gd name="connsiteY3" fmla="*/ 344026 h 378973"/>
              <a:gd name="connsiteX4" fmla="*/ 372945 w 378970"/>
              <a:gd name="connsiteY4" fmla="*/ 372998 h 378973"/>
              <a:gd name="connsiteX5" fmla="*/ 345952 w 378970"/>
              <a:gd name="connsiteY5" fmla="*/ 374694 h 378973"/>
              <a:gd name="connsiteX6" fmla="*/ 344026 w 378970"/>
              <a:gd name="connsiteY6" fmla="*/ 372994 h 378973"/>
              <a:gd name="connsiteX7" fmla="*/ 246819 w 378970"/>
              <a:gd name="connsiteY7" fmla="*/ 275827 h 378973"/>
              <a:gd name="connsiteX8" fmla="*/ 31475 w 378970"/>
              <a:gd name="connsiteY8" fmla="*/ 246811 h 378973"/>
              <a:gd name="connsiteX9" fmla="*/ 60492 w 378970"/>
              <a:gd name="connsiteY9" fmla="*/ 31467 h 378973"/>
              <a:gd name="connsiteX10" fmla="*/ 153647 w 378970"/>
              <a:gd name="connsiteY10" fmla="*/ 0 h 378973"/>
              <a:gd name="connsiteX11" fmla="*/ 153647 w 378970"/>
              <a:gd name="connsiteY11" fmla="*/ 40973 h 378973"/>
              <a:gd name="connsiteX12" fmla="*/ 40973 w 378970"/>
              <a:gd name="connsiteY12" fmla="*/ 153647 h 378973"/>
              <a:gd name="connsiteX13" fmla="*/ 153647 w 378970"/>
              <a:gd name="connsiteY13" fmla="*/ 266322 h 378973"/>
              <a:gd name="connsiteX14" fmla="*/ 266322 w 378970"/>
              <a:gd name="connsiteY14" fmla="*/ 153647 h 378973"/>
              <a:gd name="connsiteX15" fmla="*/ 153647 w 378970"/>
              <a:gd name="connsiteY15" fmla="*/ 40973 h 37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70" h="378973">
                <a:moveTo>
                  <a:pt x="153647" y="0"/>
                </a:moveTo>
                <a:cubicBezTo>
                  <a:pt x="238503" y="-3"/>
                  <a:pt x="307296" y="68784"/>
                  <a:pt x="307301" y="153641"/>
                </a:cubicBezTo>
                <a:cubicBezTo>
                  <a:pt x="307303" y="187310"/>
                  <a:pt x="296244" y="220047"/>
                  <a:pt x="275827" y="246819"/>
                </a:cubicBezTo>
                <a:lnTo>
                  <a:pt x="372994" y="344026"/>
                </a:lnTo>
                <a:cubicBezTo>
                  <a:pt x="380982" y="352041"/>
                  <a:pt x="380959" y="365012"/>
                  <a:pt x="372945" y="372998"/>
                </a:cubicBezTo>
                <a:cubicBezTo>
                  <a:pt x="365652" y="380267"/>
                  <a:pt x="354097" y="380992"/>
                  <a:pt x="345952" y="374694"/>
                </a:cubicBezTo>
                <a:lnTo>
                  <a:pt x="344026" y="372994"/>
                </a:lnTo>
                <a:lnTo>
                  <a:pt x="246819" y="275827"/>
                </a:lnTo>
                <a:cubicBezTo>
                  <a:pt x="179341" y="327281"/>
                  <a:pt x="82928" y="314288"/>
                  <a:pt x="31475" y="246811"/>
                </a:cubicBezTo>
                <a:cubicBezTo>
                  <a:pt x="-19978" y="179333"/>
                  <a:pt x="-6986" y="82920"/>
                  <a:pt x="60492" y="31467"/>
                </a:cubicBezTo>
                <a:cubicBezTo>
                  <a:pt x="87258" y="11057"/>
                  <a:pt x="119987" y="2"/>
                  <a:pt x="153647" y="0"/>
                </a:cubicBezTo>
                <a:close/>
                <a:moveTo>
                  <a:pt x="153647" y="40973"/>
                </a:moveTo>
                <a:cubicBezTo>
                  <a:pt x="91419" y="40973"/>
                  <a:pt x="40973" y="91419"/>
                  <a:pt x="40973" y="153647"/>
                </a:cubicBezTo>
                <a:cubicBezTo>
                  <a:pt x="40973" y="215876"/>
                  <a:pt x="91419" y="266322"/>
                  <a:pt x="153647" y="266322"/>
                </a:cubicBezTo>
                <a:cubicBezTo>
                  <a:pt x="215876" y="266322"/>
                  <a:pt x="266322" y="215876"/>
                  <a:pt x="266322" y="153647"/>
                </a:cubicBezTo>
                <a:cubicBezTo>
                  <a:pt x="266322" y="91419"/>
                  <a:pt x="215876" y="40973"/>
                  <a:pt x="153647" y="40973"/>
                </a:cubicBezTo>
                <a:close/>
              </a:path>
            </a:pathLst>
          </a:custGeom>
          <a:gradFill>
            <a:gsLst>
              <a:gs pos="35000">
                <a:srgbClr val="C03BC4"/>
              </a:gs>
              <a:gs pos="0">
                <a:srgbClr val="FF5C39"/>
              </a:gs>
            </a:gsLst>
            <a:path path="circle">
              <a:fillToRect l="100000" t="100000"/>
            </a:path>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31" name="Graphic 10">
            <a:extLst>
              <a:ext uri="{FF2B5EF4-FFF2-40B4-BE49-F238E27FC236}">
                <a16:creationId xmlns:a16="http://schemas.microsoft.com/office/drawing/2014/main" id="{D1933956-B682-5E20-37C5-7D8C9A6B6E2C}"/>
              </a:ext>
            </a:extLst>
          </p:cNvPr>
          <p:cNvSpPr/>
          <p:nvPr/>
        </p:nvSpPr>
        <p:spPr>
          <a:xfrm>
            <a:off x="10927157" y="1239358"/>
            <a:ext cx="378970" cy="378973"/>
          </a:xfrm>
          <a:custGeom>
            <a:avLst/>
            <a:gdLst>
              <a:gd name="connsiteX0" fmla="*/ 153647 w 378970"/>
              <a:gd name="connsiteY0" fmla="*/ 0 h 378973"/>
              <a:gd name="connsiteX1" fmla="*/ 307301 w 378970"/>
              <a:gd name="connsiteY1" fmla="*/ 153641 h 378973"/>
              <a:gd name="connsiteX2" fmla="*/ 275827 w 378970"/>
              <a:gd name="connsiteY2" fmla="*/ 246819 h 378973"/>
              <a:gd name="connsiteX3" fmla="*/ 372994 w 378970"/>
              <a:gd name="connsiteY3" fmla="*/ 344026 h 378973"/>
              <a:gd name="connsiteX4" fmla="*/ 372945 w 378970"/>
              <a:gd name="connsiteY4" fmla="*/ 372998 h 378973"/>
              <a:gd name="connsiteX5" fmla="*/ 345952 w 378970"/>
              <a:gd name="connsiteY5" fmla="*/ 374694 h 378973"/>
              <a:gd name="connsiteX6" fmla="*/ 344026 w 378970"/>
              <a:gd name="connsiteY6" fmla="*/ 372994 h 378973"/>
              <a:gd name="connsiteX7" fmla="*/ 246819 w 378970"/>
              <a:gd name="connsiteY7" fmla="*/ 275827 h 378973"/>
              <a:gd name="connsiteX8" fmla="*/ 31475 w 378970"/>
              <a:gd name="connsiteY8" fmla="*/ 246811 h 378973"/>
              <a:gd name="connsiteX9" fmla="*/ 60492 w 378970"/>
              <a:gd name="connsiteY9" fmla="*/ 31467 h 378973"/>
              <a:gd name="connsiteX10" fmla="*/ 153647 w 378970"/>
              <a:gd name="connsiteY10" fmla="*/ 0 h 378973"/>
              <a:gd name="connsiteX11" fmla="*/ 153647 w 378970"/>
              <a:gd name="connsiteY11" fmla="*/ 40973 h 378973"/>
              <a:gd name="connsiteX12" fmla="*/ 40973 w 378970"/>
              <a:gd name="connsiteY12" fmla="*/ 153647 h 378973"/>
              <a:gd name="connsiteX13" fmla="*/ 153647 w 378970"/>
              <a:gd name="connsiteY13" fmla="*/ 266322 h 378973"/>
              <a:gd name="connsiteX14" fmla="*/ 266322 w 378970"/>
              <a:gd name="connsiteY14" fmla="*/ 153647 h 378973"/>
              <a:gd name="connsiteX15" fmla="*/ 153647 w 378970"/>
              <a:gd name="connsiteY15" fmla="*/ 40973 h 37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70" h="378973">
                <a:moveTo>
                  <a:pt x="153647" y="0"/>
                </a:moveTo>
                <a:cubicBezTo>
                  <a:pt x="238503" y="-3"/>
                  <a:pt x="307296" y="68784"/>
                  <a:pt x="307301" y="153641"/>
                </a:cubicBezTo>
                <a:cubicBezTo>
                  <a:pt x="307303" y="187310"/>
                  <a:pt x="296244" y="220047"/>
                  <a:pt x="275827" y="246819"/>
                </a:cubicBezTo>
                <a:lnTo>
                  <a:pt x="372994" y="344026"/>
                </a:lnTo>
                <a:cubicBezTo>
                  <a:pt x="380982" y="352041"/>
                  <a:pt x="380959" y="365012"/>
                  <a:pt x="372945" y="372998"/>
                </a:cubicBezTo>
                <a:cubicBezTo>
                  <a:pt x="365652" y="380267"/>
                  <a:pt x="354097" y="380992"/>
                  <a:pt x="345952" y="374694"/>
                </a:cubicBezTo>
                <a:lnTo>
                  <a:pt x="344026" y="372994"/>
                </a:lnTo>
                <a:lnTo>
                  <a:pt x="246819" y="275827"/>
                </a:lnTo>
                <a:cubicBezTo>
                  <a:pt x="179341" y="327281"/>
                  <a:pt x="82928" y="314288"/>
                  <a:pt x="31475" y="246811"/>
                </a:cubicBezTo>
                <a:cubicBezTo>
                  <a:pt x="-19978" y="179333"/>
                  <a:pt x="-6986" y="82920"/>
                  <a:pt x="60492" y="31467"/>
                </a:cubicBezTo>
                <a:cubicBezTo>
                  <a:pt x="87258" y="11057"/>
                  <a:pt x="119987" y="2"/>
                  <a:pt x="153647" y="0"/>
                </a:cubicBezTo>
                <a:close/>
                <a:moveTo>
                  <a:pt x="153647" y="40973"/>
                </a:moveTo>
                <a:cubicBezTo>
                  <a:pt x="91419" y="40973"/>
                  <a:pt x="40973" y="91419"/>
                  <a:pt x="40973" y="153647"/>
                </a:cubicBezTo>
                <a:cubicBezTo>
                  <a:pt x="40973" y="215876"/>
                  <a:pt x="91419" y="266322"/>
                  <a:pt x="153647" y="266322"/>
                </a:cubicBezTo>
                <a:cubicBezTo>
                  <a:pt x="215876" y="266322"/>
                  <a:pt x="266322" y="215876"/>
                  <a:pt x="266322" y="153647"/>
                </a:cubicBezTo>
                <a:cubicBezTo>
                  <a:pt x="266322" y="91419"/>
                  <a:pt x="215876" y="40973"/>
                  <a:pt x="153647" y="40973"/>
                </a:cubicBezTo>
                <a:close/>
              </a:path>
            </a:pathLst>
          </a:custGeom>
          <a:gradFill>
            <a:gsLst>
              <a:gs pos="35000">
                <a:srgbClr val="C03BC4"/>
              </a:gs>
              <a:gs pos="0">
                <a:srgbClr val="FF5C39"/>
              </a:gs>
            </a:gsLst>
            <a:path path="circle">
              <a:fillToRect l="100000" t="100000"/>
            </a:path>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graphicFrame>
        <p:nvGraphicFramePr>
          <p:cNvPr id="32" name="Table 31">
            <a:extLst>
              <a:ext uri="{FF2B5EF4-FFF2-40B4-BE49-F238E27FC236}">
                <a16:creationId xmlns:a16="http://schemas.microsoft.com/office/drawing/2014/main" id="{BD9C9D90-6160-708A-4FF3-D4E7DDF205A0}"/>
              </a:ext>
            </a:extLst>
          </p:cNvPr>
          <p:cNvGraphicFramePr>
            <a:graphicFrameLocks noGrp="1"/>
          </p:cNvGraphicFramePr>
          <p:nvPr>
            <p:extLst>
              <p:ext uri="{D42A27DB-BD31-4B8C-83A1-F6EECF244321}">
                <p14:modId xmlns:p14="http://schemas.microsoft.com/office/powerpoint/2010/main" val="2050703077"/>
              </p:ext>
            </p:extLst>
          </p:nvPr>
        </p:nvGraphicFramePr>
        <p:xfrm>
          <a:off x="805013" y="1705334"/>
          <a:ext cx="10581974" cy="4578829"/>
        </p:xfrm>
        <a:graphic>
          <a:graphicData uri="http://schemas.openxmlformats.org/drawingml/2006/table">
            <a:tbl>
              <a:tblPr firstRow="1" bandRow="1"/>
              <a:tblGrid>
                <a:gridCol w="3132090">
                  <a:extLst>
                    <a:ext uri="{9D8B030D-6E8A-4147-A177-3AD203B41FA5}">
                      <a16:colId xmlns:a16="http://schemas.microsoft.com/office/drawing/2014/main" val="501489503"/>
                    </a:ext>
                  </a:extLst>
                </a:gridCol>
                <a:gridCol w="1862471">
                  <a:extLst>
                    <a:ext uri="{9D8B030D-6E8A-4147-A177-3AD203B41FA5}">
                      <a16:colId xmlns:a16="http://schemas.microsoft.com/office/drawing/2014/main" val="2715735881"/>
                    </a:ext>
                  </a:extLst>
                </a:gridCol>
                <a:gridCol w="1862471">
                  <a:extLst>
                    <a:ext uri="{9D8B030D-6E8A-4147-A177-3AD203B41FA5}">
                      <a16:colId xmlns:a16="http://schemas.microsoft.com/office/drawing/2014/main" val="3018410819"/>
                    </a:ext>
                  </a:extLst>
                </a:gridCol>
                <a:gridCol w="1862471">
                  <a:extLst>
                    <a:ext uri="{9D8B030D-6E8A-4147-A177-3AD203B41FA5}">
                      <a16:colId xmlns:a16="http://schemas.microsoft.com/office/drawing/2014/main" val="1454691429"/>
                    </a:ext>
                  </a:extLst>
                </a:gridCol>
                <a:gridCol w="1862471">
                  <a:extLst>
                    <a:ext uri="{9D8B030D-6E8A-4147-A177-3AD203B41FA5}">
                      <a16:colId xmlns:a16="http://schemas.microsoft.com/office/drawing/2014/main" val="2496674081"/>
                    </a:ext>
                  </a:extLst>
                </a:gridCol>
              </a:tblGrid>
              <a:tr h="65523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800" b="1" i="0" u="none" strike="noStrike">
                          <a:solidFill>
                            <a:schemeClr val="bg1"/>
                          </a:solidFill>
                          <a:effectLst/>
                          <a:latin typeface="Aptos Narrow" panose="020B0004020202020204" pitchFamily="34" charset="0"/>
                        </a:rPr>
                        <a:t>Query type</a:t>
                      </a:r>
                    </a:p>
                  </a:txBody>
                  <a:tcPr marL="6829" marR="6829" marT="6829" marB="0" anchor="ctr">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1" i="0" u="none" strike="noStrike">
                          <a:solidFill>
                            <a:schemeClr val="bg1"/>
                          </a:solidFill>
                          <a:effectLst/>
                          <a:latin typeface="Aptos Narrow" panose="020B0004020202020204" pitchFamily="34" charset="0"/>
                        </a:rPr>
                        <a:t>Keyword</a:t>
                      </a:r>
                      <a:br>
                        <a:rPr lang="en-US" sz="1800" b="1" i="0" u="none" strike="noStrike">
                          <a:solidFill>
                            <a:schemeClr val="bg1"/>
                          </a:solidFill>
                          <a:effectLst/>
                          <a:latin typeface="Aptos Narrow" panose="020B0004020202020204" pitchFamily="34" charset="0"/>
                        </a:rPr>
                      </a:br>
                      <a:r>
                        <a:rPr lang="en-US" sz="1800" b="1" i="0" u="none" strike="noStrike">
                          <a:solidFill>
                            <a:schemeClr val="bg1"/>
                          </a:solidFill>
                          <a:effectLst/>
                          <a:latin typeface="Aptos Narrow" panose="020B0004020202020204" pitchFamily="34" charset="0"/>
                        </a:rPr>
                        <a:t>[NDCG@3]</a:t>
                      </a:r>
                    </a:p>
                  </a:txBody>
                  <a:tcPr marL="6829" marR="6829"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1" i="0" u="none" strike="noStrike" dirty="0">
                          <a:solidFill>
                            <a:schemeClr val="bg1"/>
                          </a:solidFill>
                          <a:effectLst/>
                          <a:latin typeface="Aptos Narrow" panose="020B0004020202020204" pitchFamily="34" charset="0"/>
                        </a:rPr>
                        <a:t>Vector</a:t>
                      </a:r>
                      <a:br>
                        <a:rPr lang="en-US" sz="1800" b="1" i="0" u="none" strike="noStrike" dirty="0">
                          <a:solidFill>
                            <a:schemeClr val="bg1"/>
                          </a:solidFill>
                          <a:effectLst/>
                          <a:latin typeface="Aptos Narrow" panose="020B0004020202020204" pitchFamily="34" charset="0"/>
                        </a:rPr>
                      </a:br>
                      <a:r>
                        <a:rPr lang="en-US" sz="1800" b="1" i="0" u="none" strike="noStrike" dirty="0">
                          <a:solidFill>
                            <a:schemeClr val="bg1"/>
                          </a:solidFill>
                          <a:effectLst/>
                          <a:latin typeface="Aptos Narrow" panose="020B0004020202020204" pitchFamily="34" charset="0"/>
                        </a:rPr>
                        <a:t>[NDCG@3]</a:t>
                      </a:r>
                    </a:p>
                  </a:txBody>
                  <a:tcPr marL="6829" marR="6829"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1" i="0" u="none" strike="noStrike">
                          <a:solidFill>
                            <a:schemeClr val="bg1"/>
                          </a:solidFill>
                          <a:effectLst/>
                          <a:latin typeface="Aptos Narrow" panose="020B0004020202020204" pitchFamily="34" charset="0"/>
                        </a:rPr>
                        <a:t>Hybrid</a:t>
                      </a:r>
                      <a:br>
                        <a:rPr lang="en-US" sz="1800" b="1" i="0" u="none" strike="noStrike">
                          <a:solidFill>
                            <a:schemeClr val="bg1"/>
                          </a:solidFill>
                          <a:effectLst/>
                          <a:latin typeface="Aptos Narrow" panose="020B0004020202020204" pitchFamily="34" charset="0"/>
                        </a:rPr>
                      </a:br>
                      <a:r>
                        <a:rPr lang="en-US" sz="1800" b="1" i="0" u="none" strike="noStrike">
                          <a:solidFill>
                            <a:schemeClr val="bg1"/>
                          </a:solidFill>
                          <a:effectLst/>
                          <a:latin typeface="Aptos Narrow" panose="020B0004020202020204" pitchFamily="34" charset="0"/>
                        </a:rPr>
                        <a:t>[NDCG@3]</a:t>
                      </a:r>
                    </a:p>
                  </a:txBody>
                  <a:tcPr marL="6829" marR="6829"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1" i="0" u="none" strike="noStrike">
                          <a:solidFill>
                            <a:schemeClr val="bg1"/>
                          </a:solidFill>
                          <a:effectLst/>
                          <a:latin typeface="Aptos Narrow" panose="020B0004020202020204" pitchFamily="34" charset="0"/>
                        </a:rPr>
                        <a:t>Hybrid +</a:t>
                      </a:r>
                      <a:br>
                        <a:rPr lang="en-US" sz="1800" b="1" i="0" u="none" strike="noStrike">
                          <a:solidFill>
                            <a:schemeClr val="bg1"/>
                          </a:solidFill>
                          <a:effectLst/>
                          <a:latin typeface="Aptos Narrow" panose="020B0004020202020204" pitchFamily="34" charset="0"/>
                        </a:rPr>
                      </a:br>
                      <a:r>
                        <a:rPr lang="en-US" sz="1800" b="1" i="0" u="none" strike="noStrike">
                          <a:solidFill>
                            <a:schemeClr val="bg1"/>
                          </a:solidFill>
                          <a:effectLst/>
                          <a:latin typeface="Aptos Narrow" panose="020B0004020202020204" pitchFamily="34" charset="0"/>
                        </a:rPr>
                        <a:t>Semantic ranker </a:t>
                      </a:r>
                      <a:br>
                        <a:rPr lang="en-US" sz="1800" b="1" i="0" u="none" strike="noStrike">
                          <a:solidFill>
                            <a:schemeClr val="bg1"/>
                          </a:solidFill>
                          <a:effectLst/>
                          <a:latin typeface="Aptos Narrow" panose="020B0004020202020204" pitchFamily="34" charset="0"/>
                        </a:rPr>
                      </a:br>
                      <a:r>
                        <a:rPr lang="en-US" sz="1800" b="1" i="0" u="none" strike="noStrike">
                          <a:solidFill>
                            <a:schemeClr val="bg1"/>
                          </a:solidFill>
                          <a:effectLst/>
                          <a:latin typeface="Aptos Narrow" panose="020B0004020202020204" pitchFamily="34" charset="0"/>
                        </a:rPr>
                        <a:t>[NDCG@3]</a:t>
                      </a:r>
                    </a:p>
                  </a:txBody>
                  <a:tcPr marL="6829" marR="6829" marT="6829" marB="0" anchor="ctr">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291548707"/>
                  </a:ext>
                </a:extLst>
              </a:tr>
              <a:tr h="374904">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800" b="0" i="0" u="none" strike="noStrike">
                          <a:solidFill>
                            <a:schemeClr val="bg1"/>
                          </a:solidFill>
                          <a:effectLst/>
                          <a:latin typeface="Aptos Narrow" panose="020B0004020202020204" pitchFamily="34" charset="0"/>
                        </a:rPr>
                        <a:t>  Concept seeking queries</a:t>
                      </a:r>
                    </a:p>
                  </a:txBody>
                  <a:tcPr marL="6829" marR="6829" marT="6829"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39</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C7E"/>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45.8</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582"/>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46.3</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6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59.6 </a:t>
                      </a:r>
                    </a:p>
                  </a:txBody>
                  <a:tcPr marL="6829" marR="6829" marT="6829" marB="0" anchor="b">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4DA81"/>
                    </a:solidFill>
                  </a:tcPr>
                </a:tc>
                <a:extLst>
                  <a:ext uri="{0D108BD9-81ED-4DB2-BD59-A6C34878D82A}">
                    <a16:rowId xmlns:a16="http://schemas.microsoft.com/office/drawing/2014/main" val="2588870592"/>
                  </a:ext>
                </a:extLst>
              </a:tr>
              <a:tr h="374904">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800" b="0" i="0" u="none" strike="noStrike">
                          <a:solidFill>
                            <a:schemeClr val="bg1"/>
                          </a:solidFill>
                          <a:effectLst/>
                          <a:latin typeface="Aptos Narrow" panose="020B0004020202020204" pitchFamily="34" charset="0"/>
                        </a:rPr>
                        <a:t>  Fact seeking queries</a:t>
                      </a:r>
                    </a:p>
                  </a:txBody>
                  <a:tcPr marL="6829" marR="6829" marT="6829"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37.8</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87D"/>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49</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E984"/>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49.1</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7E984"/>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63.4</a:t>
                      </a:r>
                    </a:p>
                  </a:txBody>
                  <a:tcPr marL="6829" marR="6829" marT="6829" marB="0" anchor="b">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1D580"/>
                    </a:solidFill>
                  </a:tcPr>
                </a:tc>
                <a:extLst>
                  <a:ext uri="{0D108BD9-81ED-4DB2-BD59-A6C34878D82A}">
                    <a16:rowId xmlns:a16="http://schemas.microsoft.com/office/drawing/2014/main" val="4226662768"/>
                  </a:ext>
                </a:extLst>
              </a:tr>
              <a:tr h="374904">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800" b="0" i="0" u="none" strike="noStrike">
                          <a:solidFill>
                            <a:schemeClr val="bg1"/>
                          </a:solidFill>
                          <a:effectLst/>
                          <a:latin typeface="Aptos Narrow" panose="020B0004020202020204" pitchFamily="34" charset="0"/>
                        </a:rPr>
                        <a:t>  Exact snippet search</a:t>
                      </a:r>
                    </a:p>
                  </a:txBody>
                  <a:tcPr marL="6829" marR="6829" marT="6829"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dirty="0">
                          <a:solidFill>
                            <a:srgbClr val="000000"/>
                          </a:solidFill>
                          <a:effectLst/>
                          <a:latin typeface="Aptos Narrow" panose="020B0004020202020204" pitchFamily="34" charset="0"/>
                        </a:rPr>
                        <a:t>51.1</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6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dirty="0">
                          <a:solidFill>
                            <a:srgbClr val="000000"/>
                          </a:solidFill>
                          <a:effectLst/>
                          <a:latin typeface="Aptos Narrow" panose="020B0004020202020204" pitchFamily="34" charset="0"/>
                        </a:rPr>
                        <a:t>41.5</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D57F"/>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dirty="0">
                          <a:solidFill>
                            <a:srgbClr val="000000"/>
                          </a:solidFill>
                          <a:effectLst/>
                          <a:latin typeface="Aptos Narrow" panose="020B0004020202020204" pitchFamily="34" charset="0"/>
                        </a:rPr>
                        <a:t>51</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E6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dirty="0">
                          <a:solidFill>
                            <a:srgbClr val="000000"/>
                          </a:solidFill>
                          <a:effectLst/>
                          <a:latin typeface="Aptos Narrow" panose="020B0004020202020204" pitchFamily="34" charset="0"/>
                        </a:rPr>
                        <a:t>60.8 </a:t>
                      </a:r>
                    </a:p>
                  </a:txBody>
                  <a:tcPr marL="6829" marR="6829" marT="6829" marB="0" anchor="b">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ED981"/>
                    </a:solidFill>
                  </a:tcPr>
                </a:tc>
                <a:extLst>
                  <a:ext uri="{0D108BD9-81ED-4DB2-BD59-A6C34878D82A}">
                    <a16:rowId xmlns:a16="http://schemas.microsoft.com/office/drawing/2014/main" val="876186100"/>
                  </a:ext>
                </a:extLst>
              </a:tr>
              <a:tr h="374904">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800" b="0" i="0" u="none" strike="noStrike">
                          <a:solidFill>
                            <a:schemeClr val="bg1"/>
                          </a:solidFill>
                          <a:effectLst/>
                          <a:latin typeface="Aptos Narrow" panose="020B0004020202020204" pitchFamily="34" charset="0"/>
                        </a:rPr>
                        <a:t>  Web search-like queries</a:t>
                      </a:r>
                    </a:p>
                  </a:txBody>
                  <a:tcPr marL="6829" marR="6829" marT="6829"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41.8</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D68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46.3</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6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50</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3E884"/>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58.9 </a:t>
                      </a:r>
                    </a:p>
                  </a:txBody>
                  <a:tcPr marL="6829" marR="6829" marT="6829" marB="0" anchor="b">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7DB81"/>
                    </a:solidFill>
                  </a:tcPr>
                </a:tc>
                <a:extLst>
                  <a:ext uri="{0D108BD9-81ED-4DB2-BD59-A6C34878D82A}">
                    <a16:rowId xmlns:a16="http://schemas.microsoft.com/office/drawing/2014/main" val="2699460461"/>
                  </a:ext>
                </a:extLst>
              </a:tr>
              <a:tr h="374904">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800" b="0" i="0" u="none" strike="noStrike">
                          <a:solidFill>
                            <a:schemeClr val="bg1"/>
                          </a:solidFill>
                          <a:effectLst/>
                          <a:latin typeface="Aptos Narrow" panose="020B0004020202020204" pitchFamily="34" charset="0"/>
                        </a:rPr>
                        <a:t>  Keyword queries</a:t>
                      </a:r>
                    </a:p>
                  </a:txBody>
                  <a:tcPr marL="6829" marR="6829" marT="6829"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79.2</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dirty="0">
                          <a:solidFill>
                            <a:srgbClr val="000000"/>
                          </a:solidFill>
                          <a:effectLst/>
                          <a:latin typeface="Aptos Narrow" panose="020B0004020202020204" pitchFamily="34" charset="0"/>
                        </a:rPr>
                        <a:t>11.7</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61</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DD88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66.9</a:t>
                      </a:r>
                    </a:p>
                  </a:txBody>
                  <a:tcPr marL="6829" marR="6829" marT="6829" marB="0" anchor="b">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0D07F"/>
                    </a:solidFill>
                  </a:tcPr>
                </a:tc>
                <a:extLst>
                  <a:ext uri="{0D108BD9-81ED-4DB2-BD59-A6C34878D82A}">
                    <a16:rowId xmlns:a16="http://schemas.microsoft.com/office/drawing/2014/main" val="841376099"/>
                  </a:ext>
                </a:extLst>
              </a:tr>
              <a:tr h="374904">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800" b="0" i="0" u="none" strike="noStrike">
                          <a:solidFill>
                            <a:schemeClr val="bg1"/>
                          </a:solidFill>
                          <a:effectLst/>
                          <a:latin typeface="Aptos Narrow" panose="020B0004020202020204" pitchFamily="34" charset="0"/>
                        </a:rPr>
                        <a:t>  Low query/doc term overlap</a:t>
                      </a:r>
                    </a:p>
                  </a:txBody>
                  <a:tcPr marL="6829" marR="6829" marT="6829"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23</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9272"/>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36.1</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C17C"/>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35.9</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C17B"/>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49.1</a:t>
                      </a:r>
                    </a:p>
                  </a:txBody>
                  <a:tcPr marL="6829" marR="6829" marT="6829" marB="0" anchor="b">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7E984"/>
                    </a:solidFill>
                  </a:tcPr>
                </a:tc>
                <a:extLst>
                  <a:ext uri="{0D108BD9-81ED-4DB2-BD59-A6C34878D82A}">
                    <a16:rowId xmlns:a16="http://schemas.microsoft.com/office/drawing/2014/main" val="1721409834"/>
                  </a:ext>
                </a:extLst>
              </a:tr>
              <a:tr h="374904">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800" b="0" i="0" u="none" strike="noStrike">
                          <a:solidFill>
                            <a:schemeClr val="bg1"/>
                          </a:solidFill>
                          <a:effectLst/>
                          <a:latin typeface="Aptos Narrow" panose="020B0004020202020204" pitchFamily="34" charset="0"/>
                        </a:rPr>
                        <a:t>  Queries with misspellings</a:t>
                      </a:r>
                    </a:p>
                  </a:txBody>
                  <a:tcPr marL="6829" marR="6829" marT="6829"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28.8</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A776"/>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39.1</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C7E"/>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40.6</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D27F"/>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54.6</a:t>
                      </a:r>
                    </a:p>
                  </a:txBody>
                  <a:tcPr marL="6829" marR="6829" marT="6829" marB="0" anchor="b">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182"/>
                    </a:solidFill>
                  </a:tcPr>
                </a:tc>
                <a:extLst>
                  <a:ext uri="{0D108BD9-81ED-4DB2-BD59-A6C34878D82A}">
                    <a16:rowId xmlns:a16="http://schemas.microsoft.com/office/drawing/2014/main" val="1340340230"/>
                  </a:ext>
                </a:extLst>
              </a:tr>
              <a:tr h="374904">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800" b="0" i="0" u="none" strike="noStrike">
                          <a:solidFill>
                            <a:schemeClr val="bg1"/>
                          </a:solidFill>
                          <a:effectLst/>
                          <a:latin typeface="Aptos Narrow" panose="020B0004020202020204" pitchFamily="34" charset="0"/>
                        </a:rPr>
                        <a:t>  Long queries</a:t>
                      </a:r>
                    </a:p>
                  </a:txBody>
                  <a:tcPr marL="6829" marR="6829" marT="6829"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42.7</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D98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41.6</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D57F"/>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48.1</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B84"/>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59.4</a:t>
                      </a:r>
                    </a:p>
                  </a:txBody>
                  <a:tcPr marL="6829" marR="6829" marT="6829" marB="0" anchor="b">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DB81"/>
                    </a:solidFill>
                  </a:tcPr>
                </a:tc>
                <a:extLst>
                  <a:ext uri="{0D108BD9-81ED-4DB2-BD59-A6C34878D82A}">
                    <a16:rowId xmlns:a16="http://schemas.microsoft.com/office/drawing/2014/main" val="329551830"/>
                  </a:ext>
                </a:extLst>
              </a:tr>
              <a:tr h="374904">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800" b="0" i="0" u="none" strike="noStrike">
                          <a:solidFill>
                            <a:schemeClr val="bg1"/>
                          </a:solidFill>
                          <a:effectLst/>
                          <a:latin typeface="Aptos Narrow" panose="020B0004020202020204" pitchFamily="34" charset="0"/>
                        </a:rPr>
                        <a:t>  Medium queries</a:t>
                      </a:r>
                    </a:p>
                  </a:txBody>
                  <a:tcPr marL="6829" marR="6829" marT="6829"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38.1</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97D"/>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44.7</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182"/>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46.7</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8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59.9</a:t>
                      </a:r>
                    </a:p>
                  </a:txBody>
                  <a:tcPr marL="6829" marR="6829" marT="6829" marB="0" anchor="b">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2DA81"/>
                    </a:solidFill>
                  </a:tcPr>
                </a:tc>
                <a:extLst>
                  <a:ext uri="{0D108BD9-81ED-4DB2-BD59-A6C34878D82A}">
                    <a16:rowId xmlns:a16="http://schemas.microsoft.com/office/drawing/2014/main" val="2977867374"/>
                  </a:ext>
                </a:extLst>
              </a:tr>
              <a:tr h="374904">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800" b="0" i="0" u="none" strike="noStrike">
                          <a:solidFill>
                            <a:schemeClr val="bg1"/>
                          </a:solidFill>
                          <a:effectLst/>
                          <a:latin typeface="Aptos Narrow" panose="020B0004020202020204" pitchFamily="34" charset="0"/>
                        </a:rPr>
                        <a:t>  Short queries</a:t>
                      </a:r>
                    </a:p>
                  </a:txBody>
                  <a:tcPr marL="6829" marR="6829" marT="6829" marB="0" anchor="b">
                    <a:lnL w="12700" cap="flat" cmpd="sng" algn="ctr">
                      <a:solidFill>
                        <a:srgbClr val="00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53.1</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4E3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38.8</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DCB7D"/>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a:solidFill>
                            <a:srgbClr val="000000"/>
                          </a:solidFill>
                          <a:effectLst/>
                          <a:latin typeface="Aptos Narrow" panose="020B0004020202020204" pitchFamily="34" charset="0"/>
                        </a:rPr>
                        <a:t>53</a:t>
                      </a:r>
                    </a:p>
                  </a:txBody>
                  <a:tcPr marL="6829" marR="6829" marT="6829"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4E4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800" b="0" i="0" u="none" strike="noStrike" dirty="0">
                          <a:solidFill>
                            <a:srgbClr val="000000"/>
                          </a:solidFill>
                          <a:effectLst/>
                          <a:latin typeface="Aptos Narrow" panose="020B0004020202020204" pitchFamily="34" charset="0"/>
                        </a:rPr>
                        <a:t>63.9</a:t>
                      </a:r>
                    </a:p>
                  </a:txBody>
                  <a:tcPr marL="6829" marR="6829" marT="6829" marB="0" anchor="b">
                    <a:lnL w="12700" cap="flat" cmpd="sng" algn="ctr">
                      <a:no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AFD480"/>
                    </a:solidFill>
                  </a:tcPr>
                </a:tc>
                <a:extLst>
                  <a:ext uri="{0D108BD9-81ED-4DB2-BD59-A6C34878D82A}">
                    <a16:rowId xmlns:a16="http://schemas.microsoft.com/office/drawing/2014/main" val="896223305"/>
                  </a:ext>
                </a:extLst>
              </a:tr>
            </a:tbl>
          </a:graphicData>
        </a:graphic>
      </p:graphicFrame>
    </p:spTree>
    <p:extLst>
      <p:ext uri="{BB962C8B-B14F-4D97-AF65-F5344CB8AC3E}">
        <p14:creationId xmlns:p14="http://schemas.microsoft.com/office/powerpoint/2010/main" val="318848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grpId="1" nodeType="withEffect">
                                  <p:stCondLst>
                                    <p:cond delay="100"/>
                                  </p:stCondLst>
                                  <p:childTnLst>
                                    <p:animMotion origin="layout" path="M -3.125E-6 -3.33333E-6 L -3.125E-6 0.03542 " pathEditMode="relative" rAng="0" ptsTypes="AA">
                                      <p:cBhvr>
                                        <p:cTn id="9" dur="700" spd="-100000" fill="hold"/>
                                        <p:tgtEl>
                                          <p:spTgt spid="28"/>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decel="100000" fill="hold" grpId="1" nodeType="withEffect">
                                  <p:stCondLst>
                                    <p:cond delay="200"/>
                                  </p:stCondLst>
                                  <p:childTnLst>
                                    <p:animMotion origin="layout" path="M -1.66667E-6 -3.33333E-6 L -1.66667E-6 0.03542 " pathEditMode="relative" rAng="0" ptsTypes="AA">
                                      <p:cBhvr>
                                        <p:cTn id="14" dur="700" spd="-100000" fill="hold"/>
                                        <p:tgtEl>
                                          <p:spTgt spid="29"/>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grpId="1" nodeType="withEffect">
                                  <p:stCondLst>
                                    <p:cond delay="300"/>
                                  </p:stCondLst>
                                  <p:childTnLst>
                                    <p:animMotion origin="layout" path="M -2.08333E-7 -3.33333E-6 L -2.08333E-7 0.03542 " pathEditMode="relative" rAng="0" ptsTypes="AA">
                                      <p:cBhvr>
                                        <p:cTn id="19" dur="700" spd="-100000" fill="hold"/>
                                        <p:tgtEl>
                                          <p:spTgt spid="30"/>
                                        </p:tgtEl>
                                        <p:attrNameLst>
                                          <p:attrName>ppt_x</p:attrName>
                                          <p:attrName>ppt_y</p:attrName>
                                        </p:attrNameLst>
                                      </p:cBhvr>
                                      <p:rCtr x="0" y="1759"/>
                                    </p:animMotion>
                                  </p:childTnLst>
                                </p:cTn>
                              </p:par>
                              <p:par>
                                <p:cTn id="20" presetID="10" presetClass="entr" presetSubtype="0" fill="hold" grpId="0" nodeType="withEffect">
                                  <p:stCondLst>
                                    <p:cond delay="4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42" presetClass="path" presetSubtype="0" decel="100000" fill="hold" grpId="1" nodeType="withEffect">
                                  <p:stCondLst>
                                    <p:cond delay="400"/>
                                  </p:stCondLst>
                                  <p:childTnLst>
                                    <p:animMotion origin="layout" path="M 1.25E-6 -3.33333E-6 L 1.25E-6 0.03542 " pathEditMode="relative" rAng="0" ptsTypes="AA">
                                      <p:cBhvr>
                                        <p:cTn id="24" dur="700" spd="-100000" fill="hold"/>
                                        <p:tgtEl>
                                          <p:spTgt spid="3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9" grpId="0" animBg="1"/>
      <p:bldP spid="29" grpId="1" animBg="1"/>
      <p:bldP spid="30" grpId="0" animBg="1"/>
      <p:bldP spid="30" grpId="1" animBg="1"/>
      <p:bldP spid="31" grpId="0" animBg="1"/>
      <p:bldP spid="31"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09ECE-16E8-4F74-07A4-85CB2C8335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699E66-8519-0A12-8FF6-2AEAC991A7F0}"/>
              </a:ext>
            </a:extLst>
          </p:cNvPr>
          <p:cNvSpPr>
            <a:spLocks noGrp="1"/>
          </p:cNvSpPr>
          <p:nvPr>
            <p:ph type="title"/>
          </p:nvPr>
        </p:nvSpPr>
        <p:spPr/>
        <p:txBody>
          <a:bodyPr/>
          <a:lstStyle/>
          <a:p>
            <a:r>
              <a:rPr lang="en-US"/>
              <a:t>Azure AI Search:​</a:t>
            </a:r>
          </a:p>
        </p:txBody>
      </p:sp>
      <p:sp>
        <p:nvSpPr>
          <p:cNvPr id="4" name="Text Placeholder 3">
            <a:extLst>
              <a:ext uri="{FF2B5EF4-FFF2-40B4-BE49-F238E27FC236}">
                <a16:creationId xmlns:a16="http://schemas.microsoft.com/office/drawing/2014/main" id="{1CD84EBF-6C2C-02D5-A758-5340E4A707A2}"/>
              </a:ext>
            </a:extLst>
          </p:cNvPr>
          <p:cNvSpPr>
            <a:spLocks noGrp="1"/>
          </p:cNvSpPr>
          <p:nvPr>
            <p:ph type="body" sz="quarter" idx="12"/>
          </p:nvPr>
        </p:nvSpPr>
        <p:spPr/>
        <p:txBody>
          <a:bodyPr/>
          <a:lstStyle/>
          <a:p>
            <a:r>
              <a:rPr lang="en-US"/>
              <a:t>Seamless Data and Platform Integrations​</a:t>
            </a:r>
          </a:p>
        </p:txBody>
      </p:sp>
    </p:spTree>
    <p:extLst>
      <p:ext uri="{BB962C8B-B14F-4D97-AF65-F5344CB8AC3E}">
        <p14:creationId xmlns:p14="http://schemas.microsoft.com/office/powerpoint/2010/main" val="3767032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28191-4716-4338-E1EC-BA83FCB45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C4984D-892B-2743-9455-D4AFE699246F}"/>
              </a:ext>
            </a:extLst>
          </p:cNvPr>
          <p:cNvSpPr>
            <a:spLocks noGrp="1"/>
          </p:cNvSpPr>
          <p:nvPr>
            <p:ph type="title"/>
          </p:nvPr>
        </p:nvSpPr>
        <p:spPr/>
        <p:txBody>
          <a:bodyPr/>
          <a:lstStyle/>
          <a:p>
            <a:pPr algn="ctr"/>
            <a:r>
              <a:rPr lang="en-US"/>
              <a:t>Data preparation for RAG applications</a:t>
            </a:r>
          </a:p>
        </p:txBody>
      </p:sp>
      <p:sp>
        <p:nvSpPr>
          <p:cNvPr id="3" name="Content Placeholder 2">
            <a:extLst>
              <a:ext uri="{FF2B5EF4-FFF2-40B4-BE49-F238E27FC236}">
                <a16:creationId xmlns:a16="http://schemas.microsoft.com/office/drawing/2014/main" id="{D368410B-8654-8B97-C019-B559BDA8C7DE}"/>
              </a:ext>
            </a:extLst>
          </p:cNvPr>
          <p:cNvSpPr>
            <a:spLocks noGrp="1"/>
          </p:cNvSpPr>
          <p:nvPr>
            <p:ph sz="quarter" idx="10"/>
          </p:nvPr>
        </p:nvSpPr>
        <p:spPr>
          <a:xfrm>
            <a:off x="584200" y="1435100"/>
            <a:ext cx="6106886" cy="4075582"/>
          </a:xfrm>
        </p:spPr>
        <p:txBody>
          <a:bodyPr>
            <a:noAutofit/>
          </a:bodyPr>
          <a:lstStyle/>
          <a:p>
            <a:pPr marL="0" indent="0">
              <a:lnSpc>
                <a:spcPct val="110000"/>
              </a:lnSpc>
              <a:buNone/>
            </a:pPr>
            <a:r>
              <a:rPr lang="en-US" sz="1800" dirty="0"/>
              <a:t>Chunking</a:t>
            </a:r>
          </a:p>
          <a:p>
            <a:pPr marL="406400" lvl="1" indent="-177800"/>
            <a:r>
              <a:rPr lang="en-US" sz="1600" dirty="0"/>
              <a:t>Split long-form text into short passages</a:t>
            </a:r>
          </a:p>
          <a:p>
            <a:pPr marL="635000" lvl="2" indent="-177800"/>
            <a:r>
              <a:rPr lang="en-US" sz="1400" dirty="0">
                <a:sym typeface="Wingdings" panose="05000000000000000000" pitchFamily="2" charset="2"/>
              </a:rPr>
              <a:t>LLM context length limits</a:t>
            </a:r>
          </a:p>
          <a:p>
            <a:pPr marL="635000" lvl="2" indent="-177800"/>
            <a:r>
              <a:rPr lang="en-US" sz="1400" dirty="0">
                <a:sym typeface="Wingdings" panose="05000000000000000000" pitchFamily="2" charset="2"/>
              </a:rPr>
              <a:t>Focused subset of the content</a:t>
            </a:r>
          </a:p>
          <a:p>
            <a:pPr marL="635000" lvl="2" indent="-177800"/>
            <a:r>
              <a:rPr lang="en-US" sz="1400" dirty="0">
                <a:sym typeface="Wingdings" panose="05000000000000000000" pitchFamily="2" charset="2"/>
              </a:rPr>
              <a:t>Multiple independent passages</a:t>
            </a:r>
          </a:p>
          <a:p>
            <a:pPr marL="406400" lvl="1" indent="-177800"/>
            <a:r>
              <a:rPr lang="en-US" sz="1600" dirty="0">
                <a:sym typeface="Wingdings" panose="05000000000000000000" pitchFamily="2" charset="2"/>
              </a:rPr>
              <a:t>Basics</a:t>
            </a:r>
          </a:p>
          <a:p>
            <a:pPr marL="635000" lvl="2" indent="-177800"/>
            <a:r>
              <a:rPr lang="en-US" sz="1400" dirty="0">
                <a:sym typeface="Wingdings" panose="05000000000000000000" pitchFamily="2" charset="2"/>
              </a:rPr>
              <a:t>~200–500 tokens/passage</a:t>
            </a:r>
          </a:p>
          <a:p>
            <a:pPr marL="635000" lvl="2" indent="-177800"/>
            <a:r>
              <a:rPr lang="en-US" sz="1400" dirty="0">
                <a:sym typeface="Wingdings" panose="05000000000000000000" pitchFamily="2" charset="2"/>
              </a:rPr>
              <a:t>Maintain lexical boundaries</a:t>
            </a:r>
          </a:p>
          <a:p>
            <a:pPr marL="635000" lvl="2" indent="-177800"/>
            <a:r>
              <a:rPr lang="en-US" sz="1400" dirty="0">
                <a:sym typeface="Wingdings" panose="05000000000000000000" pitchFamily="2" charset="2"/>
              </a:rPr>
              <a:t>Introduce overlap</a:t>
            </a:r>
          </a:p>
          <a:p>
            <a:pPr marL="406400" lvl="1" indent="-177800"/>
            <a:r>
              <a:rPr lang="en-US" sz="1600" dirty="0">
                <a:sym typeface="Wingdings" panose="05000000000000000000" pitchFamily="2" charset="2"/>
              </a:rPr>
              <a:t>Layout</a:t>
            </a:r>
          </a:p>
          <a:p>
            <a:pPr marL="635000" lvl="2" indent="-177800"/>
            <a:r>
              <a:rPr lang="en-US" sz="1400" dirty="0">
                <a:sym typeface="Wingdings" panose="05000000000000000000" pitchFamily="2" charset="2"/>
              </a:rPr>
              <a:t>Layout information is valuable, e.g., tables</a:t>
            </a:r>
          </a:p>
          <a:p>
            <a:pPr marL="457200" lvl="2" indent="0">
              <a:buNone/>
            </a:pPr>
            <a:endParaRPr lang="en-US" sz="1200" dirty="0">
              <a:sym typeface="Wingdings" panose="05000000000000000000" pitchFamily="2" charset="2"/>
            </a:endParaRPr>
          </a:p>
          <a:p>
            <a:pPr marL="0" indent="0">
              <a:lnSpc>
                <a:spcPct val="110000"/>
              </a:lnSpc>
              <a:buNone/>
            </a:pPr>
            <a:r>
              <a:rPr lang="en-US" sz="1800" dirty="0">
                <a:sym typeface="Wingdings" panose="05000000000000000000" pitchFamily="2" charset="2"/>
              </a:rPr>
              <a:t>Vectorization</a:t>
            </a:r>
          </a:p>
          <a:p>
            <a:pPr marL="406400" lvl="1" indent="-177800"/>
            <a:r>
              <a:rPr lang="en-US" sz="1600" dirty="0">
                <a:sym typeface="Wingdings" panose="05000000000000000000" pitchFamily="2" charset="2"/>
              </a:rPr>
              <a:t>Indexing-time: convert passages to vectors</a:t>
            </a:r>
          </a:p>
        </p:txBody>
      </p:sp>
      <p:sp>
        <p:nvSpPr>
          <p:cNvPr id="4" name="TextBox 3">
            <a:extLst>
              <a:ext uri="{FF2B5EF4-FFF2-40B4-BE49-F238E27FC236}">
                <a16:creationId xmlns:a16="http://schemas.microsoft.com/office/drawing/2014/main" id="{7AB4D414-D4BF-11DA-76DC-F3A9C84B31B4}"/>
              </a:ext>
            </a:extLst>
          </p:cNvPr>
          <p:cNvSpPr txBox="1"/>
          <p:nvPr/>
        </p:nvSpPr>
        <p:spPr>
          <a:xfrm>
            <a:off x="584199" y="5700053"/>
            <a:ext cx="5647636" cy="307777"/>
          </a:xfrm>
          <a:prstGeom prst="rect">
            <a:avLst/>
          </a:prstGeom>
          <a:noFill/>
        </p:spPr>
        <p:txBody>
          <a:bodyPr wrap="square" lIns="0" tIns="0" rIns="0" bIns="0" rtlCol="0" anchor="t">
            <a:spAutoFit/>
          </a:bodyPr>
          <a:lstStyle/>
          <a:p>
            <a:r>
              <a:rPr lang="en-US" sz="2000" dirty="0">
                <a:hlinkClick r:id="rId3"/>
              </a:rPr>
              <a:t>🔗 Example: Data preparation process</a:t>
            </a:r>
            <a:endParaRPr lang="en-US" sz="2000" dirty="0"/>
          </a:p>
        </p:txBody>
      </p:sp>
      <p:sp>
        <p:nvSpPr>
          <p:cNvPr id="143" name="Rounded Rectangle 1">
            <a:extLst>
              <a:ext uri="{FF2B5EF4-FFF2-40B4-BE49-F238E27FC236}">
                <a16:creationId xmlns:a16="http://schemas.microsoft.com/office/drawing/2014/main" id="{5C9B3D5D-4E5D-9B28-D1F2-855BF38A0A67}"/>
              </a:ext>
              <a:ext uri="{C183D7F6-B498-43B3-948B-1728B52AA6E4}">
                <adec:decorative xmlns:adec="http://schemas.microsoft.com/office/drawing/2017/decorative" val="1"/>
              </a:ext>
            </a:extLst>
          </p:cNvPr>
          <p:cNvSpPr/>
          <p:nvPr/>
        </p:nvSpPr>
        <p:spPr bwMode="auto">
          <a:xfrm>
            <a:off x="7185429" y="1435100"/>
            <a:ext cx="4362722" cy="4833938"/>
          </a:xfrm>
          <a:prstGeom prst="roundRect">
            <a:avLst>
              <a:gd name="adj" fmla="val 2509"/>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144" name="Group 143">
            <a:extLst>
              <a:ext uri="{FF2B5EF4-FFF2-40B4-BE49-F238E27FC236}">
                <a16:creationId xmlns:a16="http://schemas.microsoft.com/office/drawing/2014/main" id="{CF8EFC18-2F2E-015C-1D23-5ED51B4522AD}"/>
              </a:ext>
            </a:extLst>
          </p:cNvPr>
          <p:cNvGrpSpPr/>
          <p:nvPr/>
        </p:nvGrpSpPr>
        <p:grpSpPr>
          <a:xfrm>
            <a:off x="7618812" y="2181621"/>
            <a:ext cx="3508376" cy="1034541"/>
            <a:chOff x="7485250" y="1791209"/>
            <a:chExt cx="3508376" cy="1034541"/>
          </a:xfrm>
        </p:grpSpPr>
        <p:cxnSp>
          <p:nvCxnSpPr>
            <p:cNvPr id="145" name="Straight Connector 144">
              <a:extLst>
                <a:ext uri="{FF2B5EF4-FFF2-40B4-BE49-F238E27FC236}">
                  <a16:creationId xmlns:a16="http://schemas.microsoft.com/office/drawing/2014/main" id="{B4CA7884-9097-0E26-B9C4-866B09AB4BD4}"/>
                </a:ext>
              </a:extLst>
            </p:cNvPr>
            <p:cNvCxnSpPr>
              <a:cxnSpLocks/>
            </p:cNvCxnSpPr>
            <p:nvPr/>
          </p:nvCxnSpPr>
          <p:spPr>
            <a:xfrm>
              <a:off x="7485250" y="1792033"/>
              <a:ext cx="412377" cy="0"/>
            </a:xfrm>
            <a:prstGeom prst="line">
              <a:avLst/>
            </a:prstGeom>
            <a:noFill/>
            <a:ln w="38100" cap="flat" cmpd="sng" algn="ctr">
              <a:solidFill>
                <a:srgbClr val="000000"/>
              </a:solidFill>
              <a:prstDash val="solid"/>
              <a:headEnd type="none" w="lg" len="med"/>
              <a:tailEnd type="none" w="lg" len="med"/>
            </a:ln>
            <a:effectLst/>
          </p:spPr>
        </p:cxnSp>
        <p:cxnSp>
          <p:nvCxnSpPr>
            <p:cNvPr id="146" name="Straight Connector 145">
              <a:extLst>
                <a:ext uri="{FF2B5EF4-FFF2-40B4-BE49-F238E27FC236}">
                  <a16:creationId xmlns:a16="http://schemas.microsoft.com/office/drawing/2014/main" id="{6ACDB446-571D-6881-0C14-07572882B631}"/>
                </a:ext>
              </a:extLst>
            </p:cNvPr>
            <p:cNvCxnSpPr>
              <a:cxnSpLocks/>
            </p:cNvCxnSpPr>
            <p:nvPr/>
          </p:nvCxnSpPr>
          <p:spPr>
            <a:xfrm>
              <a:off x="7931244" y="1792033"/>
              <a:ext cx="98612" cy="0"/>
            </a:xfrm>
            <a:prstGeom prst="line">
              <a:avLst/>
            </a:prstGeom>
            <a:noFill/>
            <a:ln w="38100" cap="flat" cmpd="sng" algn="ctr">
              <a:solidFill>
                <a:srgbClr val="000000"/>
              </a:solidFill>
              <a:prstDash val="solid"/>
              <a:headEnd type="none" w="lg" len="med"/>
              <a:tailEnd type="none" w="lg" len="med"/>
            </a:ln>
            <a:effectLst/>
          </p:spPr>
        </p:cxnSp>
        <p:cxnSp>
          <p:nvCxnSpPr>
            <p:cNvPr id="147" name="Straight Connector 146">
              <a:extLst>
                <a:ext uri="{FF2B5EF4-FFF2-40B4-BE49-F238E27FC236}">
                  <a16:creationId xmlns:a16="http://schemas.microsoft.com/office/drawing/2014/main" id="{E9001746-1ECB-B36F-18F4-2A676027FFB6}"/>
                </a:ext>
              </a:extLst>
            </p:cNvPr>
            <p:cNvCxnSpPr>
              <a:cxnSpLocks/>
            </p:cNvCxnSpPr>
            <p:nvPr/>
          </p:nvCxnSpPr>
          <p:spPr>
            <a:xfrm>
              <a:off x="8067115" y="1792033"/>
              <a:ext cx="177054" cy="0"/>
            </a:xfrm>
            <a:prstGeom prst="line">
              <a:avLst/>
            </a:prstGeom>
            <a:noFill/>
            <a:ln w="38100" cap="flat" cmpd="sng" algn="ctr">
              <a:solidFill>
                <a:srgbClr val="000000"/>
              </a:solidFill>
              <a:prstDash val="solid"/>
              <a:headEnd type="none" w="lg" len="med"/>
              <a:tailEnd type="none" w="lg" len="med"/>
            </a:ln>
            <a:effectLst/>
          </p:spPr>
        </p:cxnSp>
        <p:cxnSp>
          <p:nvCxnSpPr>
            <p:cNvPr id="148" name="Straight Connector 147">
              <a:extLst>
                <a:ext uri="{FF2B5EF4-FFF2-40B4-BE49-F238E27FC236}">
                  <a16:creationId xmlns:a16="http://schemas.microsoft.com/office/drawing/2014/main" id="{A422C33C-A4B4-F4FB-5F1A-037661B7DB05}"/>
                </a:ext>
              </a:extLst>
            </p:cNvPr>
            <p:cNvCxnSpPr>
              <a:cxnSpLocks/>
            </p:cNvCxnSpPr>
            <p:nvPr/>
          </p:nvCxnSpPr>
          <p:spPr>
            <a:xfrm>
              <a:off x="8281428" y="1792033"/>
              <a:ext cx="115141" cy="0"/>
            </a:xfrm>
            <a:prstGeom prst="line">
              <a:avLst/>
            </a:prstGeom>
            <a:noFill/>
            <a:ln w="38100" cap="flat" cmpd="sng" algn="ctr">
              <a:solidFill>
                <a:srgbClr val="000000"/>
              </a:solidFill>
              <a:prstDash val="solid"/>
              <a:headEnd type="none" w="lg" len="med"/>
              <a:tailEnd type="none" w="lg" len="med"/>
            </a:ln>
            <a:effectLst/>
          </p:spPr>
        </p:cxnSp>
        <p:cxnSp>
          <p:nvCxnSpPr>
            <p:cNvPr id="149" name="Straight Connector 148">
              <a:extLst>
                <a:ext uri="{FF2B5EF4-FFF2-40B4-BE49-F238E27FC236}">
                  <a16:creationId xmlns:a16="http://schemas.microsoft.com/office/drawing/2014/main" id="{7D82F3F2-D487-1D98-B8A1-781BCF5C8576}"/>
                </a:ext>
              </a:extLst>
            </p:cNvPr>
            <p:cNvCxnSpPr>
              <a:cxnSpLocks/>
            </p:cNvCxnSpPr>
            <p:nvPr/>
          </p:nvCxnSpPr>
          <p:spPr>
            <a:xfrm>
              <a:off x="8438590" y="1792033"/>
              <a:ext cx="219916" cy="0"/>
            </a:xfrm>
            <a:prstGeom prst="line">
              <a:avLst/>
            </a:prstGeom>
            <a:noFill/>
            <a:ln w="38100" cap="flat" cmpd="sng" algn="ctr">
              <a:solidFill>
                <a:srgbClr val="000000"/>
              </a:solidFill>
              <a:prstDash val="solid"/>
              <a:headEnd type="none" w="lg" len="med"/>
              <a:tailEnd type="none" w="lg" len="med"/>
            </a:ln>
            <a:effectLst/>
          </p:spPr>
        </p:cxnSp>
        <p:cxnSp>
          <p:nvCxnSpPr>
            <p:cNvPr id="150" name="Straight Connector 149">
              <a:extLst>
                <a:ext uri="{FF2B5EF4-FFF2-40B4-BE49-F238E27FC236}">
                  <a16:creationId xmlns:a16="http://schemas.microsoft.com/office/drawing/2014/main" id="{C4B451BF-5F81-591C-59F4-4390AF755B12}"/>
                </a:ext>
              </a:extLst>
            </p:cNvPr>
            <p:cNvCxnSpPr>
              <a:cxnSpLocks/>
            </p:cNvCxnSpPr>
            <p:nvPr/>
          </p:nvCxnSpPr>
          <p:spPr>
            <a:xfrm>
              <a:off x="9057154" y="1792033"/>
              <a:ext cx="331975" cy="0"/>
            </a:xfrm>
            <a:prstGeom prst="line">
              <a:avLst/>
            </a:prstGeom>
            <a:noFill/>
            <a:ln w="38100" cap="flat" cmpd="sng" algn="ctr">
              <a:solidFill>
                <a:srgbClr val="000000"/>
              </a:solidFill>
              <a:prstDash val="solid"/>
              <a:headEnd type="none" w="lg" len="med"/>
              <a:tailEnd type="none" w="lg" len="med"/>
            </a:ln>
            <a:effectLst/>
          </p:spPr>
        </p:cxnSp>
        <p:cxnSp>
          <p:nvCxnSpPr>
            <p:cNvPr id="151" name="Straight Connector 150">
              <a:extLst>
                <a:ext uri="{FF2B5EF4-FFF2-40B4-BE49-F238E27FC236}">
                  <a16:creationId xmlns:a16="http://schemas.microsoft.com/office/drawing/2014/main" id="{9909AC49-ADBE-4A30-BA52-5AB2514631A8}"/>
                </a:ext>
              </a:extLst>
            </p:cNvPr>
            <p:cNvCxnSpPr>
              <a:cxnSpLocks/>
            </p:cNvCxnSpPr>
            <p:nvPr/>
          </p:nvCxnSpPr>
          <p:spPr>
            <a:xfrm>
              <a:off x="9431711" y="1792033"/>
              <a:ext cx="98612" cy="0"/>
            </a:xfrm>
            <a:prstGeom prst="line">
              <a:avLst/>
            </a:prstGeom>
            <a:noFill/>
            <a:ln w="38100" cap="flat" cmpd="sng" algn="ctr">
              <a:solidFill>
                <a:srgbClr val="000000"/>
              </a:solidFill>
              <a:prstDash val="solid"/>
              <a:headEnd type="none" w="lg" len="med"/>
              <a:tailEnd type="none" w="lg" len="med"/>
            </a:ln>
            <a:effectLst/>
          </p:spPr>
        </p:cxnSp>
        <p:cxnSp>
          <p:nvCxnSpPr>
            <p:cNvPr id="152" name="Straight Connector 151">
              <a:extLst>
                <a:ext uri="{FF2B5EF4-FFF2-40B4-BE49-F238E27FC236}">
                  <a16:creationId xmlns:a16="http://schemas.microsoft.com/office/drawing/2014/main" id="{281CE83D-9312-0B74-E1E7-335D9D388AFC}"/>
                </a:ext>
              </a:extLst>
            </p:cNvPr>
            <p:cNvCxnSpPr>
              <a:cxnSpLocks/>
            </p:cNvCxnSpPr>
            <p:nvPr/>
          </p:nvCxnSpPr>
          <p:spPr>
            <a:xfrm>
              <a:off x="9567582" y="1792033"/>
              <a:ext cx="177054" cy="0"/>
            </a:xfrm>
            <a:prstGeom prst="line">
              <a:avLst/>
            </a:prstGeom>
            <a:noFill/>
            <a:ln w="38100" cap="flat" cmpd="sng" algn="ctr">
              <a:solidFill>
                <a:srgbClr val="000000"/>
              </a:solidFill>
              <a:prstDash val="solid"/>
              <a:headEnd type="none" w="lg" len="med"/>
              <a:tailEnd type="none" w="lg" len="med"/>
            </a:ln>
            <a:effectLst/>
          </p:spPr>
        </p:cxnSp>
        <p:cxnSp>
          <p:nvCxnSpPr>
            <p:cNvPr id="153" name="Straight Connector 152">
              <a:extLst>
                <a:ext uri="{FF2B5EF4-FFF2-40B4-BE49-F238E27FC236}">
                  <a16:creationId xmlns:a16="http://schemas.microsoft.com/office/drawing/2014/main" id="{43CF86C6-5EFB-8942-64E5-4F0D06FC7D2A}"/>
                </a:ext>
              </a:extLst>
            </p:cNvPr>
            <p:cNvCxnSpPr>
              <a:cxnSpLocks/>
            </p:cNvCxnSpPr>
            <p:nvPr/>
          </p:nvCxnSpPr>
          <p:spPr>
            <a:xfrm>
              <a:off x="9781895" y="1792033"/>
              <a:ext cx="115141" cy="0"/>
            </a:xfrm>
            <a:prstGeom prst="line">
              <a:avLst/>
            </a:prstGeom>
            <a:noFill/>
            <a:ln w="38100" cap="flat" cmpd="sng" algn="ctr">
              <a:solidFill>
                <a:srgbClr val="000000"/>
              </a:solidFill>
              <a:prstDash val="solid"/>
              <a:headEnd type="none" w="lg" len="med"/>
              <a:tailEnd type="none" w="lg" len="med"/>
            </a:ln>
            <a:effectLst/>
          </p:spPr>
        </p:cxnSp>
        <p:cxnSp>
          <p:nvCxnSpPr>
            <p:cNvPr id="154" name="Straight Connector 153">
              <a:extLst>
                <a:ext uri="{FF2B5EF4-FFF2-40B4-BE49-F238E27FC236}">
                  <a16:creationId xmlns:a16="http://schemas.microsoft.com/office/drawing/2014/main" id="{3F2312F9-CF13-937F-19EB-77FD0F75123F}"/>
                </a:ext>
              </a:extLst>
            </p:cNvPr>
            <p:cNvCxnSpPr>
              <a:cxnSpLocks/>
            </p:cNvCxnSpPr>
            <p:nvPr/>
          </p:nvCxnSpPr>
          <p:spPr>
            <a:xfrm>
              <a:off x="9939057" y="1792033"/>
              <a:ext cx="219916" cy="0"/>
            </a:xfrm>
            <a:prstGeom prst="line">
              <a:avLst/>
            </a:prstGeom>
            <a:noFill/>
            <a:ln w="38100" cap="flat" cmpd="sng" algn="ctr">
              <a:solidFill>
                <a:srgbClr val="000000"/>
              </a:solidFill>
              <a:prstDash val="solid"/>
              <a:headEnd type="none" w="lg" len="med"/>
              <a:tailEnd type="none" w="lg" len="med"/>
            </a:ln>
            <a:effectLst/>
          </p:spPr>
        </p:cxnSp>
        <p:cxnSp>
          <p:nvCxnSpPr>
            <p:cNvPr id="155" name="Straight Connector 154">
              <a:extLst>
                <a:ext uri="{FF2B5EF4-FFF2-40B4-BE49-F238E27FC236}">
                  <a16:creationId xmlns:a16="http://schemas.microsoft.com/office/drawing/2014/main" id="{0641B777-D36C-1722-0042-E4368F0B8F2A}"/>
                </a:ext>
              </a:extLst>
            </p:cNvPr>
            <p:cNvCxnSpPr>
              <a:cxnSpLocks/>
            </p:cNvCxnSpPr>
            <p:nvPr/>
          </p:nvCxnSpPr>
          <p:spPr>
            <a:xfrm>
              <a:off x="8718737" y="1792033"/>
              <a:ext cx="98612" cy="0"/>
            </a:xfrm>
            <a:prstGeom prst="line">
              <a:avLst/>
            </a:prstGeom>
            <a:noFill/>
            <a:ln w="38100" cap="flat" cmpd="sng" algn="ctr">
              <a:solidFill>
                <a:srgbClr val="000000"/>
              </a:solidFill>
              <a:prstDash val="solid"/>
              <a:headEnd type="none" w="lg" len="med"/>
              <a:tailEnd type="none" w="lg" len="med"/>
            </a:ln>
            <a:effectLst/>
          </p:spPr>
        </p:cxnSp>
        <p:cxnSp>
          <p:nvCxnSpPr>
            <p:cNvPr id="156" name="Straight Connector 155">
              <a:extLst>
                <a:ext uri="{FF2B5EF4-FFF2-40B4-BE49-F238E27FC236}">
                  <a16:creationId xmlns:a16="http://schemas.microsoft.com/office/drawing/2014/main" id="{A11D4A4D-500E-4B65-E823-0B157C227D32}"/>
                </a:ext>
              </a:extLst>
            </p:cNvPr>
            <p:cNvCxnSpPr>
              <a:cxnSpLocks/>
            </p:cNvCxnSpPr>
            <p:nvPr/>
          </p:nvCxnSpPr>
          <p:spPr>
            <a:xfrm>
              <a:off x="8854608" y="1792033"/>
              <a:ext cx="177054" cy="0"/>
            </a:xfrm>
            <a:prstGeom prst="line">
              <a:avLst/>
            </a:prstGeom>
            <a:noFill/>
            <a:ln w="38100" cap="flat" cmpd="sng" algn="ctr">
              <a:solidFill>
                <a:srgbClr val="000000"/>
              </a:solidFill>
              <a:prstDash val="solid"/>
              <a:headEnd type="none" w="lg" len="med"/>
              <a:tailEnd type="none" w="lg" len="med"/>
            </a:ln>
            <a:effectLst/>
          </p:spPr>
        </p:cxnSp>
        <p:sp>
          <p:nvSpPr>
            <p:cNvPr id="157" name="Oval 156">
              <a:extLst>
                <a:ext uri="{FF2B5EF4-FFF2-40B4-BE49-F238E27FC236}">
                  <a16:creationId xmlns:a16="http://schemas.microsoft.com/office/drawing/2014/main" id="{5E99A1C5-DFA2-CC15-76E6-7FB8DCB27A7B}"/>
                </a:ext>
              </a:extLst>
            </p:cNvPr>
            <p:cNvSpPr/>
            <p:nvPr/>
          </p:nvSpPr>
          <p:spPr bwMode="auto">
            <a:xfrm>
              <a:off x="8668366" y="1791209"/>
              <a:ext cx="18288" cy="18288"/>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58" name="Straight Connector 157">
              <a:extLst>
                <a:ext uri="{FF2B5EF4-FFF2-40B4-BE49-F238E27FC236}">
                  <a16:creationId xmlns:a16="http://schemas.microsoft.com/office/drawing/2014/main" id="{133ABB0A-C5BA-A682-9C0F-34403AD64836}"/>
                </a:ext>
              </a:extLst>
            </p:cNvPr>
            <p:cNvCxnSpPr>
              <a:cxnSpLocks/>
            </p:cNvCxnSpPr>
            <p:nvPr/>
          </p:nvCxnSpPr>
          <p:spPr>
            <a:xfrm>
              <a:off x="10199875" y="1792033"/>
              <a:ext cx="412377" cy="0"/>
            </a:xfrm>
            <a:prstGeom prst="line">
              <a:avLst/>
            </a:prstGeom>
            <a:noFill/>
            <a:ln w="38100" cap="flat" cmpd="sng" algn="ctr">
              <a:solidFill>
                <a:srgbClr val="000000"/>
              </a:solidFill>
              <a:prstDash val="solid"/>
              <a:headEnd type="none" w="lg" len="med"/>
              <a:tailEnd type="none" w="lg" len="med"/>
            </a:ln>
            <a:effectLst/>
          </p:spPr>
        </p:cxnSp>
        <p:cxnSp>
          <p:nvCxnSpPr>
            <p:cNvPr id="159" name="Straight Connector 158">
              <a:extLst>
                <a:ext uri="{FF2B5EF4-FFF2-40B4-BE49-F238E27FC236}">
                  <a16:creationId xmlns:a16="http://schemas.microsoft.com/office/drawing/2014/main" id="{21EC3CE5-3CCF-E657-B50B-0CE117377183}"/>
                </a:ext>
              </a:extLst>
            </p:cNvPr>
            <p:cNvCxnSpPr>
              <a:cxnSpLocks/>
            </p:cNvCxnSpPr>
            <p:nvPr/>
          </p:nvCxnSpPr>
          <p:spPr>
            <a:xfrm>
              <a:off x="10645869" y="1792033"/>
              <a:ext cx="98612" cy="0"/>
            </a:xfrm>
            <a:prstGeom prst="line">
              <a:avLst/>
            </a:prstGeom>
            <a:noFill/>
            <a:ln w="38100" cap="flat" cmpd="sng" algn="ctr">
              <a:solidFill>
                <a:srgbClr val="000000"/>
              </a:solidFill>
              <a:prstDash val="solid"/>
              <a:headEnd type="none" w="lg" len="med"/>
              <a:tailEnd type="none" w="lg" len="med"/>
            </a:ln>
            <a:effectLst/>
          </p:spPr>
        </p:cxnSp>
        <p:cxnSp>
          <p:nvCxnSpPr>
            <p:cNvPr id="160" name="Straight Connector 159">
              <a:extLst>
                <a:ext uri="{FF2B5EF4-FFF2-40B4-BE49-F238E27FC236}">
                  <a16:creationId xmlns:a16="http://schemas.microsoft.com/office/drawing/2014/main" id="{3CDAAD94-13FC-AD03-8F16-BED6CA582110}"/>
                </a:ext>
              </a:extLst>
            </p:cNvPr>
            <p:cNvCxnSpPr>
              <a:cxnSpLocks/>
            </p:cNvCxnSpPr>
            <p:nvPr/>
          </p:nvCxnSpPr>
          <p:spPr>
            <a:xfrm>
              <a:off x="10781740" y="1792033"/>
              <a:ext cx="177054" cy="0"/>
            </a:xfrm>
            <a:prstGeom prst="line">
              <a:avLst/>
            </a:prstGeom>
            <a:noFill/>
            <a:ln w="38100" cap="flat" cmpd="sng" algn="ctr">
              <a:solidFill>
                <a:srgbClr val="000000"/>
              </a:solidFill>
              <a:prstDash val="solid"/>
              <a:headEnd type="none" w="lg" len="med"/>
              <a:tailEnd type="none" w="lg" len="med"/>
            </a:ln>
            <a:effectLst/>
          </p:spPr>
        </p:cxnSp>
        <p:cxnSp>
          <p:nvCxnSpPr>
            <p:cNvPr id="161" name="Straight Connector 160">
              <a:extLst>
                <a:ext uri="{FF2B5EF4-FFF2-40B4-BE49-F238E27FC236}">
                  <a16:creationId xmlns:a16="http://schemas.microsoft.com/office/drawing/2014/main" id="{B59F8409-15B4-C950-A63D-1EEE4126B82E}"/>
                </a:ext>
              </a:extLst>
            </p:cNvPr>
            <p:cNvCxnSpPr>
              <a:cxnSpLocks/>
            </p:cNvCxnSpPr>
            <p:nvPr/>
          </p:nvCxnSpPr>
          <p:spPr>
            <a:xfrm>
              <a:off x="7495939" y="2098820"/>
              <a:ext cx="115141" cy="0"/>
            </a:xfrm>
            <a:prstGeom prst="line">
              <a:avLst/>
            </a:prstGeom>
            <a:noFill/>
            <a:ln w="38100" cap="flat" cmpd="sng" algn="ctr">
              <a:solidFill>
                <a:srgbClr val="000000"/>
              </a:solidFill>
              <a:prstDash val="solid"/>
              <a:headEnd type="none" w="lg" len="med"/>
              <a:tailEnd type="none" w="lg" len="med"/>
            </a:ln>
            <a:effectLst/>
          </p:spPr>
        </p:cxnSp>
        <p:cxnSp>
          <p:nvCxnSpPr>
            <p:cNvPr id="162" name="Straight Connector 161">
              <a:extLst>
                <a:ext uri="{FF2B5EF4-FFF2-40B4-BE49-F238E27FC236}">
                  <a16:creationId xmlns:a16="http://schemas.microsoft.com/office/drawing/2014/main" id="{D8EB6736-C6AF-80CB-2956-03DB803729AF}"/>
                </a:ext>
              </a:extLst>
            </p:cNvPr>
            <p:cNvCxnSpPr>
              <a:cxnSpLocks/>
            </p:cNvCxnSpPr>
            <p:nvPr/>
          </p:nvCxnSpPr>
          <p:spPr>
            <a:xfrm>
              <a:off x="7653101" y="2098820"/>
              <a:ext cx="219916" cy="0"/>
            </a:xfrm>
            <a:prstGeom prst="line">
              <a:avLst/>
            </a:prstGeom>
            <a:noFill/>
            <a:ln w="38100" cap="flat" cmpd="sng" algn="ctr">
              <a:solidFill>
                <a:srgbClr val="000000"/>
              </a:solidFill>
              <a:prstDash val="solid"/>
              <a:headEnd type="none" w="lg" len="med"/>
              <a:tailEnd type="none" w="lg" len="med"/>
            </a:ln>
            <a:effectLst/>
          </p:spPr>
        </p:cxnSp>
        <p:sp>
          <p:nvSpPr>
            <p:cNvPr id="163" name="Oval 162">
              <a:extLst>
                <a:ext uri="{FF2B5EF4-FFF2-40B4-BE49-F238E27FC236}">
                  <a16:creationId xmlns:a16="http://schemas.microsoft.com/office/drawing/2014/main" id="{559B2FBF-162C-4DB7-C540-A26E04E6DDE1}"/>
                </a:ext>
              </a:extLst>
            </p:cNvPr>
            <p:cNvSpPr/>
            <p:nvPr/>
          </p:nvSpPr>
          <p:spPr bwMode="auto">
            <a:xfrm>
              <a:off x="7880446" y="2096407"/>
              <a:ext cx="18288" cy="18288"/>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64" name="Straight Connector 163">
              <a:extLst>
                <a:ext uri="{FF2B5EF4-FFF2-40B4-BE49-F238E27FC236}">
                  <a16:creationId xmlns:a16="http://schemas.microsoft.com/office/drawing/2014/main" id="{33C3AD9A-D99A-39CB-3318-FC10A9FC1AE5}"/>
                </a:ext>
              </a:extLst>
            </p:cNvPr>
            <p:cNvCxnSpPr>
              <a:cxnSpLocks/>
            </p:cNvCxnSpPr>
            <p:nvPr/>
          </p:nvCxnSpPr>
          <p:spPr>
            <a:xfrm>
              <a:off x="7945993" y="2098820"/>
              <a:ext cx="98612" cy="0"/>
            </a:xfrm>
            <a:prstGeom prst="line">
              <a:avLst/>
            </a:prstGeom>
            <a:noFill/>
            <a:ln w="38100" cap="flat" cmpd="sng" algn="ctr">
              <a:solidFill>
                <a:srgbClr val="000000"/>
              </a:solidFill>
              <a:prstDash val="solid"/>
              <a:headEnd type="none" w="lg" len="med"/>
              <a:tailEnd type="none" w="lg" len="med"/>
            </a:ln>
            <a:effectLst/>
          </p:spPr>
        </p:cxnSp>
        <p:cxnSp>
          <p:nvCxnSpPr>
            <p:cNvPr id="165" name="Straight Connector 164">
              <a:extLst>
                <a:ext uri="{FF2B5EF4-FFF2-40B4-BE49-F238E27FC236}">
                  <a16:creationId xmlns:a16="http://schemas.microsoft.com/office/drawing/2014/main" id="{C9CB0C39-3BF8-556F-E4C8-F16D9DF70216}"/>
                </a:ext>
              </a:extLst>
            </p:cNvPr>
            <p:cNvCxnSpPr>
              <a:cxnSpLocks/>
            </p:cNvCxnSpPr>
            <p:nvPr/>
          </p:nvCxnSpPr>
          <p:spPr>
            <a:xfrm>
              <a:off x="8081864" y="2098820"/>
              <a:ext cx="177054" cy="0"/>
            </a:xfrm>
            <a:prstGeom prst="line">
              <a:avLst/>
            </a:prstGeom>
            <a:noFill/>
            <a:ln w="38100" cap="flat" cmpd="sng" algn="ctr">
              <a:solidFill>
                <a:srgbClr val="000000"/>
              </a:solidFill>
              <a:prstDash val="solid"/>
              <a:headEnd type="none" w="lg" len="med"/>
              <a:tailEnd type="none" w="lg" len="med"/>
            </a:ln>
            <a:effectLst/>
          </p:spPr>
        </p:cxnSp>
        <p:cxnSp>
          <p:nvCxnSpPr>
            <p:cNvPr id="166" name="Straight Connector 165">
              <a:extLst>
                <a:ext uri="{FF2B5EF4-FFF2-40B4-BE49-F238E27FC236}">
                  <a16:creationId xmlns:a16="http://schemas.microsoft.com/office/drawing/2014/main" id="{0492A897-5916-DE86-4560-0D4AC6198D24}"/>
                </a:ext>
              </a:extLst>
            </p:cNvPr>
            <p:cNvCxnSpPr>
              <a:cxnSpLocks/>
            </p:cNvCxnSpPr>
            <p:nvPr/>
          </p:nvCxnSpPr>
          <p:spPr>
            <a:xfrm>
              <a:off x="8296177" y="2098820"/>
              <a:ext cx="115141" cy="0"/>
            </a:xfrm>
            <a:prstGeom prst="line">
              <a:avLst/>
            </a:prstGeom>
            <a:noFill/>
            <a:ln w="38100" cap="flat" cmpd="sng" algn="ctr">
              <a:solidFill>
                <a:srgbClr val="000000"/>
              </a:solidFill>
              <a:prstDash val="solid"/>
              <a:headEnd type="none" w="lg" len="med"/>
              <a:tailEnd type="none" w="lg" len="med"/>
            </a:ln>
            <a:effectLst/>
          </p:spPr>
        </p:cxnSp>
        <p:cxnSp>
          <p:nvCxnSpPr>
            <p:cNvPr id="167" name="Straight Connector 166">
              <a:extLst>
                <a:ext uri="{FF2B5EF4-FFF2-40B4-BE49-F238E27FC236}">
                  <a16:creationId xmlns:a16="http://schemas.microsoft.com/office/drawing/2014/main" id="{A51D69D9-379A-9176-F747-DDD7DD157C2C}"/>
                </a:ext>
              </a:extLst>
            </p:cNvPr>
            <p:cNvCxnSpPr>
              <a:cxnSpLocks/>
            </p:cNvCxnSpPr>
            <p:nvPr/>
          </p:nvCxnSpPr>
          <p:spPr>
            <a:xfrm>
              <a:off x="8453339" y="2098820"/>
              <a:ext cx="219916" cy="0"/>
            </a:xfrm>
            <a:prstGeom prst="line">
              <a:avLst/>
            </a:prstGeom>
            <a:noFill/>
            <a:ln w="38100" cap="flat" cmpd="sng" algn="ctr">
              <a:solidFill>
                <a:srgbClr val="000000"/>
              </a:solidFill>
              <a:prstDash val="solid"/>
              <a:headEnd type="none" w="lg" len="med"/>
              <a:tailEnd type="none" w="lg" len="med"/>
            </a:ln>
            <a:effectLst/>
          </p:spPr>
        </p:cxnSp>
        <p:cxnSp>
          <p:nvCxnSpPr>
            <p:cNvPr id="168" name="Straight Connector 167">
              <a:extLst>
                <a:ext uri="{FF2B5EF4-FFF2-40B4-BE49-F238E27FC236}">
                  <a16:creationId xmlns:a16="http://schemas.microsoft.com/office/drawing/2014/main" id="{7707A49B-0763-8176-7FD2-BC11C10AE1C2}"/>
                </a:ext>
              </a:extLst>
            </p:cNvPr>
            <p:cNvCxnSpPr>
              <a:cxnSpLocks/>
            </p:cNvCxnSpPr>
            <p:nvPr/>
          </p:nvCxnSpPr>
          <p:spPr>
            <a:xfrm>
              <a:off x="8714157" y="2098820"/>
              <a:ext cx="412377" cy="0"/>
            </a:xfrm>
            <a:prstGeom prst="line">
              <a:avLst/>
            </a:prstGeom>
            <a:noFill/>
            <a:ln w="38100" cap="flat" cmpd="sng" algn="ctr">
              <a:solidFill>
                <a:srgbClr val="000000"/>
              </a:solidFill>
              <a:prstDash val="solid"/>
              <a:headEnd type="none" w="lg" len="med"/>
              <a:tailEnd type="none" w="lg" len="med"/>
            </a:ln>
            <a:effectLst/>
          </p:spPr>
        </p:cxnSp>
        <p:cxnSp>
          <p:nvCxnSpPr>
            <p:cNvPr id="169" name="Straight Connector 168">
              <a:extLst>
                <a:ext uri="{FF2B5EF4-FFF2-40B4-BE49-F238E27FC236}">
                  <a16:creationId xmlns:a16="http://schemas.microsoft.com/office/drawing/2014/main" id="{28140D38-3CAA-0B91-6762-9462568B4321}"/>
                </a:ext>
              </a:extLst>
            </p:cNvPr>
            <p:cNvCxnSpPr>
              <a:cxnSpLocks/>
            </p:cNvCxnSpPr>
            <p:nvPr/>
          </p:nvCxnSpPr>
          <p:spPr>
            <a:xfrm>
              <a:off x="9160151" y="2098820"/>
              <a:ext cx="98612" cy="0"/>
            </a:xfrm>
            <a:prstGeom prst="line">
              <a:avLst/>
            </a:prstGeom>
            <a:noFill/>
            <a:ln w="38100" cap="flat" cmpd="sng" algn="ctr">
              <a:solidFill>
                <a:srgbClr val="000000"/>
              </a:solidFill>
              <a:prstDash val="solid"/>
              <a:headEnd type="none" w="lg" len="med"/>
              <a:tailEnd type="none" w="lg" len="med"/>
            </a:ln>
            <a:effectLst/>
          </p:spPr>
        </p:cxnSp>
        <p:cxnSp>
          <p:nvCxnSpPr>
            <p:cNvPr id="170" name="Straight Connector 169">
              <a:extLst>
                <a:ext uri="{FF2B5EF4-FFF2-40B4-BE49-F238E27FC236}">
                  <a16:creationId xmlns:a16="http://schemas.microsoft.com/office/drawing/2014/main" id="{7BE0B40C-05CA-5685-0BC9-13659981A2A5}"/>
                </a:ext>
              </a:extLst>
            </p:cNvPr>
            <p:cNvCxnSpPr>
              <a:cxnSpLocks/>
            </p:cNvCxnSpPr>
            <p:nvPr/>
          </p:nvCxnSpPr>
          <p:spPr>
            <a:xfrm>
              <a:off x="9296022" y="2098820"/>
              <a:ext cx="177054" cy="0"/>
            </a:xfrm>
            <a:prstGeom prst="line">
              <a:avLst/>
            </a:prstGeom>
            <a:noFill/>
            <a:ln w="38100" cap="flat" cmpd="sng" algn="ctr">
              <a:solidFill>
                <a:srgbClr val="000000"/>
              </a:solidFill>
              <a:prstDash val="solid"/>
              <a:headEnd type="none" w="lg" len="med"/>
              <a:tailEnd type="none" w="lg" len="med"/>
            </a:ln>
            <a:effectLst/>
          </p:spPr>
        </p:cxnSp>
        <p:cxnSp>
          <p:nvCxnSpPr>
            <p:cNvPr id="171" name="Straight Connector 170">
              <a:extLst>
                <a:ext uri="{FF2B5EF4-FFF2-40B4-BE49-F238E27FC236}">
                  <a16:creationId xmlns:a16="http://schemas.microsoft.com/office/drawing/2014/main" id="{60E6B858-10DC-5A26-3D91-0713D2077353}"/>
                </a:ext>
              </a:extLst>
            </p:cNvPr>
            <p:cNvCxnSpPr>
              <a:cxnSpLocks/>
            </p:cNvCxnSpPr>
            <p:nvPr/>
          </p:nvCxnSpPr>
          <p:spPr>
            <a:xfrm>
              <a:off x="9878170" y="2098820"/>
              <a:ext cx="331975" cy="0"/>
            </a:xfrm>
            <a:prstGeom prst="line">
              <a:avLst/>
            </a:prstGeom>
            <a:noFill/>
            <a:ln w="38100" cap="flat" cmpd="sng" algn="ctr">
              <a:solidFill>
                <a:srgbClr val="000000"/>
              </a:solidFill>
              <a:prstDash val="solid"/>
              <a:headEnd type="none" w="lg" len="med"/>
              <a:tailEnd type="none" w="lg" len="med"/>
            </a:ln>
            <a:effectLst/>
          </p:spPr>
        </p:cxnSp>
        <p:cxnSp>
          <p:nvCxnSpPr>
            <p:cNvPr id="172" name="Straight Connector 171">
              <a:extLst>
                <a:ext uri="{FF2B5EF4-FFF2-40B4-BE49-F238E27FC236}">
                  <a16:creationId xmlns:a16="http://schemas.microsoft.com/office/drawing/2014/main" id="{4154CE5B-31DF-CFC4-F026-21C3B677793A}"/>
                </a:ext>
              </a:extLst>
            </p:cNvPr>
            <p:cNvCxnSpPr>
              <a:cxnSpLocks/>
            </p:cNvCxnSpPr>
            <p:nvPr/>
          </p:nvCxnSpPr>
          <p:spPr>
            <a:xfrm>
              <a:off x="10252727" y="2098820"/>
              <a:ext cx="98612" cy="0"/>
            </a:xfrm>
            <a:prstGeom prst="line">
              <a:avLst/>
            </a:prstGeom>
            <a:noFill/>
            <a:ln w="38100" cap="flat" cmpd="sng" algn="ctr">
              <a:solidFill>
                <a:srgbClr val="000000"/>
              </a:solidFill>
              <a:prstDash val="solid"/>
              <a:headEnd type="none" w="lg" len="med"/>
              <a:tailEnd type="none" w="lg" len="med"/>
            </a:ln>
            <a:effectLst/>
          </p:spPr>
        </p:cxnSp>
        <p:cxnSp>
          <p:nvCxnSpPr>
            <p:cNvPr id="173" name="Straight Connector 172">
              <a:extLst>
                <a:ext uri="{FF2B5EF4-FFF2-40B4-BE49-F238E27FC236}">
                  <a16:creationId xmlns:a16="http://schemas.microsoft.com/office/drawing/2014/main" id="{FEE1A087-E2BC-1FA4-23F6-C36A1E2F9EF6}"/>
                </a:ext>
              </a:extLst>
            </p:cNvPr>
            <p:cNvCxnSpPr>
              <a:cxnSpLocks/>
            </p:cNvCxnSpPr>
            <p:nvPr/>
          </p:nvCxnSpPr>
          <p:spPr>
            <a:xfrm>
              <a:off x="10388598" y="2098820"/>
              <a:ext cx="177054" cy="0"/>
            </a:xfrm>
            <a:prstGeom prst="line">
              <a:avLst/>
            </a:prstGeom>
            <a:noFill/>
            <a:ln w="38100" cap="flat" cmpd="sng" algn="ctr">
              <a:solidFill>
                <a:srgbClr val="000000"/>
              </a:solidFill>
              <a:prstDash val="solid"/>
              <a:headEnd type="none" w="lg" len="med"/>
              <a:tailEnd type="none" w="lg" len="med"/>
            </a:ln>
            <a:effectLst/>
          </p:spPr>
        </p:cxnSp>
        <p:cxnSp>
          <p:nvCxnSpPr>
            <p:cNvPr id="174" name="Straight Connector 173">
              <a:extLst>
                <a:ext uri="{FF2B5EF4-FFF2-40B4-BE49-F238E27FC236}">
                  <a16:creationId xmlns:a16="http://schemas.microsoft.com/office/drawing/2014/main" id="{1C15BF3B-9CEC-9AA2-F123-3C70E7539C48}"/>
                </a:ext>
              </a:extLst>
            </p:cNvPr>
            <p:cNvCxnSpPr>
              <a:cxnSpLocks/>
            </p:cNvCxnSpPr>
            <p:nvPr/>
          </p:nvCxnSpPr>
          <p:spPr>
            <a:xfrm>
              <a:off x="10602911" y="2098820"/>
              <a:ext cx="115141" cy="0"/>
            </a:xfrm>
            <a:prstGeom prst="line">
              <a:avLst/>
            </a:prstGeom>
            <a:noFill/>
            <a:ln w="38100" cap="flat" cmpd="sng" algn="ctr">
              <a:solidFill>
                <a:srgbClr val="000000"/>
              </a:solidFill>
              <a:prstDash val="solid"/>
              <a:headEnd type="none" w="lg" len="med"/>
              <a:tailEnd type="none" w="lg" len="med"/>
            </a:ln>
            <a:effectLst/>
          </p:spPr>
        </p:cxnSp>
        <p:cxnSp>
          <p:nvCxnSpPr>
            <p:cNvPr id="175" name="Straight Connector 174">
              <a:extLst>
                <a:ext uri="{FF2B5EF4-FFF2-40B4-BE49-F238E27FC236}">
                  <a16:creationId xmlns:a16="http://schemas.microsoft.com/office/drawing/2014/main" id="{18C4A323-FC10-E9A5-5D6E-20025C71E9EA}"/>
                </a:ext>
              </a:extLst>
            </p:cNvPr>
            <p:cNvCxnSpPr>
              <a:cxnSpLocks/>
            </p:cNvCxnSpPr>
            <p:nvPr/>
          </p:nvCxnSpPr>
          <p:spPr>
            <a:xfrm>
              <a:off x="10760073" y="2098820"/>
              <a:ext cx="219916" cy="0"/>
            </a:xfrm>
            <a:prstGeom prst="line">
              <a:avLst/>
            </a:prstGeom>
            <a:noFill/>
            <a:ln w="38100" cap="flat" cmpd="sng" algn="ctr">
              <a:solidFill>
                <a:srgbClr val="000000"/>
              </a:solidFill>
              <a:prstDash val="solid"/>
              <a:headEnd type="none" w="lg" len="med"/>
              <a:tailEnd type="none" w="lg" len="med"/>
            </a:ln>
            <a:effectLst/>
          </p:spPr>
        </p:cxnSp>
        <p:cxnSp>
          <p:nvCxnSpPr>
            <p:cNvPr id="176" name="Straight Connector 175">
              <a:extLst>
                <a:ext uri="{FF2B5EF4-FFF2-40B4-BE49-F238E27FC236}">
                  <a16:creationId xmlns:a16="http://schemas.microsoft.com/office/drawing/2014/main" id="{1976593D-6E80-00C8-8896-3F3D54CC63D4}"/>
                </a:ext>
              </a:extLst>
            </p:cNvPr>
            <p:cNvCxnSpPr>
              <a:cxnSpLocks/>
            </p:cNvCxnSpPr>
            <p:nvPr/>
          </p:nvCxnSpPr>
          <p:spPr>
            <a:xfrm>
              <a:off x="9501651" y="2098820"/>
              <a:ext cx="98612" cy="0"/>
            </a:xfrm>
            <a:prstGeom prst="line">
              <a:avLst/>
            </a:prstGeom>
            <a:noFill/>
            <a:ln w="38100" cap="flat" cmpd="sng" algn="ctr">
              <a:solidFill>
                <a:srgbClr val="000000"/>
              </a:solidFill>
              <a:prstDash val="solid"/>
              <a:headEnd type="none" w="lg" len="med"/>
              <a:tailEnd type="none" w="lg" len="med"/>
            </a:ln>
            <a:effectLst/>
          </p:spPr>
        </p:cxnSp>
        <p:cxnSp>
          <p:nvCxnSpPr>
            <p:cNvPr id="177" name="Straight Connector 176">
              <a:extLst>
                <a:ext uri="{FF2B5EF4-FFF2-40B4-BE49-F238E27FC236}">
                  <a16:creationId xmlns:a16="http://schemas.microsoft.com/office/drawing/2014/main" id="{066235A1-1F86-C49C-69B3-AAC610950B27}"/>
                </a:ext>
              </a:extLst>
            </p:cNvPr>
            <p:cNvCxnSpPr>
              <a:cxnSpLocks/>
            </p:cNvCxnSpPr>
            <p:nvPr/>
          </p:nvCxnSpPr>
          <p:spPr>
            <a:xfrm>
              <a:off x="9675624" y="2098820"/>
              <a:ext cx="177054" cy="0"/>
            </a:xfrm>
            <a:prstGeom prst="line">
              <a:avLst/>
            </a:prstGeom>
            <a:noFill/>
            <a:ln w="38100" cap="flat" cmpd="sng" algn="ctr">
              <a:solidFill>
                <a:srgbClr val="000000"/>
              </a:solidFill>
              <a:prstDash val="solid"/>
              <a:headEnd type="none" w="lg" len="med"/>
              <a:tailEnd type="none" w="lg" len="med"/>
            </a:ln>
            <a:effectLst/>
          </p:spPr>
        </p:cxnSp>
        <p:cxnSp>
          <p:nvCxnSpPr>
            <p:cNvPr id="178" name="Straight Connector 177">
              <a:extLst>
                <a:ext uri="{FF2B5EF4-FFF2-40B4-BE49-F238E27FC236}">
                  <a16:creationId xmlns:a16="http://schemas.microsoft.com/office/drawing/2014/main" id="{922202C0-EB81-683E-FACD-7202A317ABBC}"/>
                </a:ext>
              </a:extLst>
            </p:cNvPr>
            <p:cNvCxnSpPr>
              <a:cxnSpLocks/>
            </p:cNvCxnSpPr>
            <p:nvPr/>
          </p:nvCxnSpPr>
          <p:spPr>
            <a:xfrm>
              <a:off x="7486983" y="2405607"/>
              <a:ext cx="412377" cy="0"/>
            </a:xfrm>
            <a:prstGeom prst="line">
              <a:avLst/>
            </a:prstGeom>
            <a:noFill/>
            <a:ln w="38100" cap="flat" cmpd="sng" algn="ctr">
              <a:solidFill>
                <a:srgbClr val="000000"/>
              </a:solidFill>
              <a:prstDash val="solid"/>
              <a:headEnd type="none" w="lg" len="med"/>
              <a:tailEnd type="none" w="lg" len="med"/>
            </a:ln>
            <a:effectLst/>
          </p:spPr>
        </p:cxnSp>
        <p:cxnSp>
          <p:nvCxnSpPr>
            <p:cNvPr id="179" name="Straight Connector 178">
              <a:extLst>
                <a:ext uri="{FF2B5EF4-FFF2-40B4-BE49-F238E27FC236}">
                  <a16:creationId xmlns:a16="http://schemas.microsoft.com/office/drawing/2014/main" id="{7577CE01-0C42-E7B8-6F37-57B68B4FFF9F}"/>
                </a:ext>
              </a:extLst>
            </p:cNvPr>
            <p:cNvCxnSpPr>
              <a:cxnSpLocks/>
            </p:cNvCxnSpPr>
            <p:nvPr/>
          </p:nvCxnSpPr>
          <p:spPr>
            <a:xfrm>
              <a:off x="7932977" y="2405607"/>
              <a:ext cx="98612" cy="0"/>
            </a:xfrm>
            <a:prstGeom prst="line">
              <a:avLst/>
            </a:prstGeom>
            <a:noFill/>
            <a:ln w="38100" cap="flat" cmpd="sng" algn="ctr">
              <a:solidFill>
                <a:srgbClr val="000000"/>
              </a:solidFill>
              <a:prstDash val="solid"/>
              <a:headEnd type="none" w="lg" len="med"/>
              <a:tailEnd type="none" w="lg" len="med"/>
            </a:ln>
            <a:effectLst/>
          </p:spPr>
        </p:cxnSp>
        <p:cxnSp>
          <p:nvCxnSpPr>
            <p:cNvPr id="180" name="Straight Connector 179">
              <a:extLst>
                <a:ext uri="{FF2B5EF4-FFF2-40B4-BE49-F238E27FC236}">
                  <a16:creationId xmlns:a16="http://schemas.microsoft.com/office/drawing/2014/main" id="{1C9B8B21-3BAD-C187-A299-43AB77E0DD28}"/>
                </a:ext>
              </a:extLst>
            </p:cNvPr>
            <p:cNvCxnSpPr>
              <a:cxnSpLocks/>
            </p:cNvCxnSpPr>
            <p:nvPr/>
          </p:nvCxnSpPr>
          <p:spPr>
            <a:xfrm>
              <a:off x="8068848" y="2405607"/>
              <a:ext cx="177054" cy="0"/>
            </a:xfrm>
            <a:prstGeom prst="line">
              <a:avLst/>
            </a:prstGeom>
            <a:noFill/>
            <a:ln w="38100" cap="flat" cmpd="sng" algn="ctr">
              <a:solidFill>
                <a:srgbClr val="000000"/>
              </a:solidFill>
              <a:prstDash val="solid"/>
              <a:headEnd type="none" w="lg" len="med"/>
              <a:tailEnd type="none" w="lg" len="med"/>
            </a:ln>
            <a:effectLst/>
          </p:spPr>
        </p:cxnSp>
        <p:sp>
          <p:nvSpPr>
            <p:cNvPr id="181" name="Oval 180">
              <a:extLst>
                <a:ext uri="{FF2B5EF4-FFF2-40B4-BE49-F238E27FC236}">
                  <a16:creationId xmlns:a16="http://schemas.microsoft.com/office/drawing/2014/main" id="{E442A542-726A-8AB7-536C-4304D175414D}"/>
                </a:ext>
              </a:extLst>
            </p:cNvPr>
            <p:cNvSpPr/>
            <p:nvPr/>
          </p:nvSpPr>
          <p:spPr bwMode="auto">
            <a:xfrm>
              <a:off x="8265132" y="2406369"/>
              <a:ext cx="18288" cy="18288"/>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815BC71D-EBC2-8938-065F-524735F7F22B}"/>
                </a:ext>
              </a:extLst>
            </p:cNvPr>
            <p:cNvCxnSpPr>
              <a:cxnSpLocks/>
            </p:cNvCxnSpPr>
            <p:nvPr/>
          </p:nvCxnSpPr>
          <p:spPr>
            <a:xfrm>
              <a:off x="8312618" y="2405607"/>
              <a:ext cx="98612" cy="0"/>
            </a:xfrm>
            <a:prstGeom prst="line">
              <a:avLst/>
            </a:prstGeom>
            <a:noFill/>
            <a:ln w="38100" cap="flat" cmpd="sng" algn="ctr">
              <a:solidFill>
                <a:srgbClr val="000000"/>
              </a:solidFill>
              <a:prstDash val="solid"/>
              <a:headEnd type="none" w="lg" len="med"/>
              <a:tailEnd type="none" w="lg" len="med"/>
            </a:ln>
            <a:effectLst/>
          </p:spPr>
        </p:cxnSp>
        <p:cxnSp>
          <p:nvCxnSpPr>
            <p:cNvPr id="183" name="Straight Connector 182">
              <a:extLst>
                <a:ext uri="{FF2B5EF4-FFF2-40B4-BE49-F238E27FC236}">
                  <a16:creationId xmlns:a16="http://schemas.microsoft.com/office/drawing/2014/main" id="{2E2D74A9-8700-F517-7B21-5BD53B1FB7F1}"/>
                </a:ext>
              </a:extLst>
            </p:cNvPr>
            <p:cNvCxnSpPr>
              <a:cxnSpLocks/>
            </p:cNvCxnSpPr>
            <p:nvPr/>
          </p:nvCxnSpPr>
          <p:spPr>
            <a:xfrm>
              <a:off x="8448489" y="2405607"/>
              <a:ext cx="177054" cy="0"/>
            </a:xfrm>
            <a:prstGeom prst="line">
              <a:avLst/>
            </a:prstGeom>
            <a:noFill/>
            <a:ln w="38100" cap="flat" cmpd="sng" algn="ctr">
              <a:solidFill>
                <a:srgbClr val="000000"/>
              </a:solidFill>
              <a:prstDash val="solid"/>
              <a:headEnd type="none" w="lg" len="med"/>
              <a:tailEnd type="none" w="lg" len="med"/>
            </a:ln>
            <a:effectLst/>
          </p:spPr>
        </p:cxnSp>
        <p:cxnSp>
          <p:nvCxnSpPr>
            <p:cNvPr id="184" name="Straight Connector 183">
              <a:extLst>
                <a:ext uri="{FF2B5EF4-FFF2-40B4-BE49-F238E27FC236}">
                  <a16:creationId xmlns:a16="http://schemas.microsoft.com/office/drawing/2014/main" id="{F7C71162-BDFD-5F98-FC14-ADABEDC0B574}"/>
                </a:ext>
              </a:extLst>
            </p:cNvPr>
            <p:cNvCxnSpPr>
              <a:cxnSpLocks/>
            </p:cNvCxnSpPr>
            <p:nvPr/>
          </p:nvCxnSpPr>
          <p:spPr>
            <a:xfrm>
              <a:off x="8662802" y="2405607"/>
              <a:ext cx="115141" cy="0"/>
            </a:xfrm>
            <a:prstGeom prst="line">
              <a:avLst/>
            </a:prstGeom>
            <a:noFill/>
            <a:ln w="38100" cap="flat" cmpd="sng" algn="ctr">
              <a:solidFill>
                <a:srgbClr val="000000"/>
              </a:solidFill>
              <a:prstDash val="solid"/>
              <a:headEnd type="none" w="lg" len="med"/>
              <a:tailEnd type="none" w="lg" len="med"/>
            </a:ln>
            <a:effectLst/>
          </p:spPr>
        </p:cxnSp>
        <p:cxnSp>
          <p:nvCxnSpPr>
            <p:cNvPr id="185" name="Straight Connector 184">
              <a:extLst>
                <a:ext uri="{FF2B5EF4-FFF2-40B4-BE49-F238E27FC236}">
                  <a16:creationId xmlns:a16="http://schemas.microsoft.com/office/drawing/2014/main" id="{C05F4AAF-F344-D77A-EDC1-E0979B54CF60}"/>
                </a:ext>
              </a:extLst>
            </p:cNvPr>
            <p:cNvCxnSpPr>
              <a:cxnSpLocks/>
            </p:cNvCxnSpPr>
            <p:nvPr/>
          </p:nvCxnSpPr>
          <p:spPr>
            <a:xfrm>
              <a:off x="8819964" y="2405607"/>
              <a:ext cx="219916" cy="0"/>
            </a:xfrm>
            <a:prstGeom prst="line">
              <a:avLst/>
            </a:prstGeom>
            <a:noFill/>
            <a:ln w="38100" cap="flat" cmpd="sng" algn="ctr">
              <a:solidFill>
                <a:srgbClr val="000000"/>
              </a:solidFill>
              <a:prstDash val="solid"/>
              <a:headEnd type="none" w="lg" len="med"/>
              <a:tailEnd type="none" w="lg" len="med"/>
            </a:ln>
            <a:effectLst/>
          </p:spPr>
        </p:cxnSp>
        <p:cxnSp>
          <p:nvCxnSpPr>
            <p:cNvPr id="186" name="Straight Connector 185">
              <a:extLst>
                <a:ext uri="{FF2B5EF4-FFF2-40B4-BE49-F238E27FC236}">
                  <a16:creationId xmlns:a16="http://schemas.microsoft.com/office/drawing/2014/main" id="{6AFD3ED0-F9AD-4D90-97B9-20125BA12939}"/>
                </a:ext>
              </a:extLst>
            </p:cNvPr>
            <p:cNvCxnSpPr>
              <a:cxnSpLocks/>
            </p:cNvCxnSpPr>
            <p:nvPr/>
          </p:nvCxnSpPr>
          <p:spPr>
            <a:xfrm>
              <a:off x="9438528" y="2405607"/>
              <a:ext cx="331975" cy="0"/>
            </a:xfrm>
            <a:prstGeom prst="line">
              <a:avLst/>
            </a:prstGeom>
            <a:noFill/>
            <a:ln w="38100" cap="flat" cmpd="sng" algn="ctr">
              <a:solidFill>
                <a:srgbClr val="000000"/>
              </a:solidFill>
              <a:prstDash val="solid"/>
              <a:headEnd type="none" w="lg" len="med"/>
              <a:tailEnd type="none" w="lg" len="med"/>
            </a:ln>
            <a:effectLst/>
          </p:spPr>
        </p:cxnSp>
        <p:cxnSp>
          <p:nvCxnSpPr>
            <p:cNvPr id="187" name="Straight Connector 186">
              <a:extLst>
                <a:ext uri="{FF2B5EF4-FFF2-40B4-BE49-F238E27FC236}">
                  <a16:creationId xmlns:a16="http://schemas.microsoft.com/office/drawing/2014/main" id="{B7A7F34C-F1FD-95BA-C2BB-B9C406277DD8}"/>
                </a:ext>
              </a:extLst>
            </p:cNvPr>
            <p:cNvCxnSpPr>
              <a:cxnSpLocks/>
            </p:cNvCxnSpPr>
            <p:nvPr/>
          </p:nvCxnSpPr>
          <p:spPr>
            <a:xfrm>
              <a:off x="9813085" y="2405607"/>
              <a:ext cx="98612" cy="0"/>
            </a:xfrm>
            <a:prstGeom prst="line">
              <a:avLst/>
            </a:prstGeom>
            <a:noFill/>
            <a:ln w="38100" cap="flat" cmpd="sng" algn="ctr">
              <a:solidFill>
                <a:srgbClr val="000000"/>
              </a:solidFill>
              <a:prstDash val="solid"/>
              <a:headEnd type="none" w="lg" len="med"/>
              <a:tailEnd type="none" w="lg" len="med"/>
            </a:ln>
            <a:effectLst/>
          </p:spPr>
        </p:cxnSp>
        <p:cxnSp>
          <p:nvCxnSpPr>
            <p:cNvPr id="188" name="Straight Connector 187">
              <a:extLst>
                <a:ext uri="{FF2B5EF4-FFF2-40B4-BE49-F238E27FC236}">
                  <a16:creationId xmlns:a16="http://schemas.microsoft.com/office/drawing/2014/main" id="{1A9982B2-1D2F-B67A-7832-13F15EEC292F}"/>
                </a:ext>
              </a:extLst>
            </p:cNvPr>
            <p:cNvCxnSpPr>
              <a:cxnSpLocks/>
            </p:cNvCxnSpPr>
            <p:nvPr/>
          </p:nvCxnSpPr>
          <p:spPr>
            <a:xfrm>
              <a:off x="9948956" y="2405607"/>
              <a:ext cx="177054" cy="0"/>
            </a:xfrm>
            <a:prstGeom prst="line">
              <a:avLst/>
            </a:prstGeom>
            <a:noFill/>
            <a:ln w="38100" cap="flat" cmpd="sng" algn="ctr">
              <a:solidFill>
                <a:srgbClr val="000000"/>
              </a:solidFill>
              <a:prstDash val="solid"/>
              <a:headEnd type="none" w="lg" len="med"/>
              <a:tailEnd type="none" w="lg" len="med"/>
            </a:ln>
            <a:effectLst/>
          </p:spPr>
        </p:cxnSp>
        <p:cxnSp>
          <p:nvCxnSpPr>
            <p:cNvPr id="189" name="Straight Connector 188">
              <a:extLst>
                <a:ext uri="{FF2B5EF4-FFF2-40B4-BE49-F238E27FC236}">
                  <a16:creationId xmlns:a16="http://schemas.microsoft.com/office/drawing/2014/main" id="{FA9BC417-DBF7-D956-D44C-1DE631A1EBEB}"/>
                </a:ext>
              </a:extLst>
            </p:cNvPr>
            <p:cNvCxnSpPr>
              <a:cxnSpLocks/>
            </p:cNvCxnSpPr>
            <p:nvPr/>
          </p:nvCxnSpPr>
          <p:spPr>
            <a:xfrm>
              <a:off x="10163269" y="2405607"/>
              <a:ext cx="115141" cy="0"/>
            </a:xfrm>
            <a:prstGeom prst="line">
              <a:avLst/>
            </a:prstGeom>
            <a:noFill/>
            <a:ln w="38100" cap="flat" cmpd="sng" algn="ctr">
              <a:solidFill>
                <a:srgbClr val="000000"/>
              </a:solidFill>
              <a:prstDash val="solid"/>
              <a:headEnd type="none" w="lg" len="med"/>
              <a:tailEnd type="none" w="lg" len="med"/>
            </a:ln>
            <a:effectLst/>
          </p:spPr>
        </p:cxnSp>
        <p:cxnSp>
          <p:nvCxnSpPr>
            <p:cNvPr id="190" name="Straight Connector 189">
              <a:extLst>
                <a:ext uri="{FF2B5EF4-FFF2-40B4-BE49-F238E27FC236}">
                  <a16:creationId xmlns:a16="http://schemas.microsoft.com/office/drawing/2014/main" id="{1A92A323-4BE9-1295-97AE-A7394BE9EC23}"/>
                </a:ext>
              </a:extLst>
            </p:cNvPr>
            <p:cNvCxnSpPr>
              <a:cxnSpLocks/>
            </p:cNvCxnSpPr>
            <p:nvPr/>
          </p:nvCxnSpPr>
          <p:spPr>
            <a:xfrm>
              <a:off x="10320431" y="2405607"/>
              <a:ext cx="219916" cy="0"/>
            </a:xfrm>
            <a:prstGeom prst="line">
              <a:avLst/>
            </a:prstGeom>
            <a:noFill/>
            <a:ln w="38100" cap="flat" cmpd="sng" algn="ctr">
              <a:solidFill>
                <a:srgbClr val="000000"/>
              </a:solidFill>
              <a:prstDash val="solid"/>
              <a:headEnd type="none" w="lg" len="med"/>
              <a:tailEnd type="none" w="lg" len="med"/>
            </a:ln>
            <a:effectLst/>
          </p:spPr>
        </p:cxnSp>
        <p:cxnSp>
          <p:nvCxnSpPr>
            <p:cNvPr id="191" name="Straight Connector 190">
              <a:extLst>
                <a:ext uri="{FF2B5EF4-FFF2-40B4-BE49-F238E27FC236}">
                  <a16:creationId xmlns:a16="http://schemas.microsoft.com/office/drawing/2014/main" id="{CE028D4D-1EAE-C8AE-7665-0B27C6AFDFC4}"/>
                </a:ext>
              </a:extLst>
            </p:cNvPr>
            <p:cNvCxnSpPr>
              <a:cxnSpLocks/>
            </p:cNvCxnSpPr>
            <p:nvPr/>
          </p:nvCxnSpPr>
          <p:spPr>
            <a:xfrm>
              <a:off x="9100111" y="2405607"/>
              <a:ext cx="98612" cy="0"/>
            </a:xfrm>
            <a:prstGeom prst="line">
              <a:avLst/>
            </a:prstGeom>
            <a:noFill/>
            <a:ln w="38100" cap="flat" cmpd="sng" algn="ctr">
              <a:solidFill>
                <a:srgbClr val="000000"/>
              </a:solidFill>
              <a:prstDash val="solid"/>
              <a:headEnd type="none" w="lg" len="med"/>
              <a:tailEnd type="none" w="lg" len="med"/>
            </a:ln>
            <a:effectLst/>
          </p:spPr>
        </p:cxnSp>
        <p:cxnSp>
          <p:nvCxnSpPr>
            <p:cNvPr id="192" name="Straight Connector 191">
              <a:extLst>
                <a:ext uri="{FF2B5EF4-FFF2-40B4-BE49-F238E27FC236}">
                  <a16:creationId xmlns:a16="http://schemas.microsoft.com/office/drawing/2014/main" id="{1B3D0374-B382-D047-F2D7-93D6CC40E3AA}"/>
                </a:ext>
              </a:extLst>
            </p:cNvPr>
            <p:cNvCxnSpPr>
              <a:cxnSpLocks/>
            </p:cNvCxnSpPr>
            <p:nvPr/>
          </p:nvCxnSpPr>
          <p:spPr>
            <a:xfrm>
              <a:off x="9235982" y="2405607"/>
              <a:ext cx="177054" cy="0"/>
            </a:xfrm>
            <a:prstGeom prst="line">
              <a:avLst/>
            </a:prstGeom>
            <a:noFill/>
            <a:ln w="38100" cap="flat" cmpd="sng" algn="ctr">
              <a:solidFill>
                <a:srgbClr val="000000"/>
              </a:solidFill>
              <a:prstDash val="solid"/>
              <a:headEnd type="none" w="lg" len="med"/>
              <a:tailEnd type="none" w="lg" len="med"/>
            </a:ln>
            <a:effectLst/>
          </p:spPr>
        </p:cxnSp>
        <p:sp>
          <p:nvSpPr>
            <p:cNvPr id="193" name="Oval 192">
              <a:extLst>
                <a:ext uri="{FF2B5EF4-FFF2-40B4-BE49-F238E27FC236}">
                  <a16:creationId xmlns:a16="http://schemas.microsoft.com/office/drawing/2014/main" id="{4AEFFE26-21A1-7A19-0F90-EEB356219CF3}"/>
                </a:ext>
              </a:extLst>
            </p:cNvPr>
            <p:cNvSpPr/>
            <p:nvPr/>
          </p:nvSpPr>
          <p:spPr bwMode="auto">
            <a:xfrm>
              <a:off x="9056090" y="2406369"/>
              <a:ext cx="18288" cy="18288"/>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94" name="Straight Connector 193">
              <a:extLst>
                <a:ext uri="{FF2B5EF4-FFF2-40B4-BE49-F238E27FC236}">
                  <a16:creationId xmlns:a16="http://schemas.microsoft.com/office/drawing/2014/main" id="{80A17857-6908-7EF3-D43F-F7890A5A8DD2}"/>
                </a:ext>
              </a:extLst>
            </p:cNvPr>
            <p:cNvCxnSpPr>
              <a:cxnSpLocks/>
            </p:cNvCxnSpPr>
            <p:nvPr/>
          </p:nvCxnSpPr>
          <p:spPr>
            <a:xfrm>
              <a:off x="10581249" y="2405607"/>
              <a:ext cx="412377" cy="0"/>
            </a:xfrm>
            <a:prstGeom prst="line">
              <a:avLst/>
            </a:prstGeom>
            <a:noFill/>
            <a:ln w="38100" cap="flat" cmpd="sng" algn="ctr">
              <a:solidFill>
                <a:srgbClr val="000000"/>
              </a:solidFill>
              <a:prstDash val="solid"/>
              <a:headEnd type="none" w="lg" len="med"/>
              <a:tailEnd type="none" w="lg" len="med"/>
            </a:ln>
            <a:effectLst/>
          </p:spPr>
        </p:cxnSp>
        <p:cxnSp>
          <p:nvCxnSpPr>
            <p:cNvPr id="195" name="Straight Connector 194">
              <a:extLst>
                <a:ext uri="{FF2B5EF4-FFF2-40B4-BE49-F238E27FC236}">
                  <a16:creationId xmlns:a16="http://schemas.microsoft.com/office/drawing/2014/main" id="{0004B7CF-861F-71E3-72B1-6BBF608A5B3B}"/>
                </a:ext>
              </a:extLst>
            </p:cNvPr>
            <p:cNvCxnSpPr>
              <a:cxnSpLocks/>
            </p:cNvCxnSpPr>
            <p:nvPr/>
          </p:nvCxnSpPr>
          <p:spPr>
            <a:xfrm>
              <a:off x="7497434" y="2710805"/>
              <a:ext cx="98612" cy="0"/>
            </a:xfrm>
            <a:prstGeom prst="line">
              <a:avLst/>
            </a:prstGeom>
            <a:noFill/>
            <a:ln w="38100" cap="flat" cmpd="sng" algn="ctr">
              <a:solidFill>
                <a:srgbClr val="000000"/>
              </a:solidFill>
              <a:prstDash val="solid"/>
              <a:headEnd type="none" w="lg" len="med"/>
              <a:tailEnd type="none" w="lg" len="med"/>
            </a:ln>
            <a:effectLst/>
          </p:spPr>
        </p:cxnSp>
        <p:cxnSp>
          <p:nvCxnSpPr>
            <p:cNvPr id="196" name="Straight Connector 195">
              <a:extLst>
                <a:ext uri="{FF2B5EF4-FFF2-40B4-BE49-F238E27FC236}">
                  <a16:creationId xmlns:a16="http://schemas.microsoft.com/office/drawing/2014/main" id="{76A4D7F6-3D6E-2142-FB13-6CEBDC79CCA7}"/>
                </a:ext>
              </a:extLst>
            </p:cNvPr>
            <p:cNvCxnSpPr>
              <a:cxnSpLocks/>
            </p:cNvCxnSpPr>
            <p:nvPr/>
          </p:nvCxnSpPr>
          <p:spPr>
            <a:xfrm>
              <a:off x="7633305" y="2710805"/>
              <a:ext cx="177054" cy="0"/>
            </a:xfrm>
            <a:prstGeom prst="line">
              <a:avLst/>
            </a:prstGeom>
            <a:noFill/>
            <a:ln w="38100" cap="flat" cmpd="sng" algn="ctr">
              <a:solidFill>
                <a:srgbClr val="000000"/>
              </a:solidFill>
              <a:prstDash val="solid"/>
              <a:headEnd type="none" w="lg" len="med"/>
              <a:tailEnd type="none" w="lg" len="med"/>
            </a:ln>
            <a:effectLst/>
          </p:spPr>
        </p:cxnSp>
        <p:sp>
          <p:nvSpPr>
            <p:cNvPr id="197" name="Oval 196">
              <a:extLst>
                <a:ext uri="{FF2B5EF4-FFF2-40B4-BE49-F238E27FC236}">
                  <a16:creationId xmlns:a16="http://schemas.microsoft.com/office/drawing/2014/main" id="{D1BB3E4F-FB8D-8EAD-CE33-B9E12330BBD9}"/>
                </a:ext>
              </a:extLst>
            </p:cNvPr>
            <p:cNvSpPr/>
            <p:nvPr/>
          </p:nvSpPr>
          <p:spPr bwMode="auto">
            <a:xfrm>
              <a:off x="9609880" y="2096407"/>
              <a:ext cx="18288" cy="18288"/>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9B4548F7-EF5B-3331-F994-FDA5BE1EDA80}"/>
                </a:ext>
              </a:extLst>
            </p:cNvPr>
            <p:cNvSpPr/>
            <p:nvPr/>
          </p:nvSpPr>
          <p:spPr bwMode="auto">
            <a:xfrm>
              <a:off x="7830365" y="2708937"/>
              <a:ext cx="18288" cy="18288"/>
            </a:xfrm>
            <a:prstGeom prst="ellipse">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99" name="Straight Connector 198">
              <a:extLst>
                <a:ext uri="{FF2B5EF4-FFF2-40B4-BE49-F238E27FC236}">
                  <a16:creationId xmlns:a16="http://schemas.microsoft.com/office/drawing/2014/main" id="{BE26C6F7-FFF3-5345-C2C7-19854FD99860}"/>
                </a:ext>
              </a:extLst>
            </p:cNvPr>
            <p:cNvCxnSpPr>
              <a:cxnSpLocks/>
            </p:cNvCxnSpPr>
            <p:nvPr/>
          </p:nvCxnSpPr>
          <p:spPr>
            <a:xfrm>
              <a:off x="7485250" y="1892300"/>
              <a:ext cx="3473544" cy="0"/>
            </a:xfrm>
            <a:prstGeom prst="line">
              <a:avLst/>
            </a:prstGeom>
            <a:noFill/>
            <a:ln w="9525" cap="flat" cmpd="sng" algn="ctr">
              <a:solidFill>
                <a:srgbClr val="C03BC4"/>
              </a:solidFill>
              <a:prstDash val="solid"/>
              <a:headEnd type="none" w="lg" len="med"/>
              <a:tailEnd type="none" w="lg" len="med"/>
            </a:ln>
            <a:effectLst/>
          </p:spPr>
        </p:cxnSp>
        <p:cxnSp>
          <p:nvCxnSpPr>
            <p:cNvPr id="200" name="Straight Connector 199">
              <a:extLst>
                <a:ext uri="{FF2B5EF4-FFF2-40B4-BE49-F238E27FC236}">
                  <a16:creationId xmlns:a16="http://schemas.microsoft.com/office/drawing/2014/main" id="{52B3D16F-B1DE-AD70-B118-41E203E73BED}"/>
                </a:ext>
              </a:extLst>
            </p:cNvPr>
            <p:cNvCxnSpPr>
              <a:cxnSpLocks/>
            </p:cNvCxnSpPr>
            <p:nvPr/>
          </p:nvCxnSpPr>
          <p:spPr>
            <a:xfrm>
              <a:off x="7499343" y="2203450"/>
              <a:ext cx="2110537" cy="0"/>
            </a:xfrm>
            <a:prstGeom prst="line">
              <a:avLst/>
            </a:prstGeom>
            <a:noFill/>
            <a:ln w="9525" cap="flat" cmpd="sng" algn="ctr">
              <a:solidFill>
                <a:srgbClr val="C03BC4"/>
              </a:solidFill>
              <a:prstDash val="solid"/>
              <a:headEnd type="none" w="lg" len="med"/>
              <a:tailEnd type="none" w="lg" len="med"/>
            </a:ln>
            <a:effectLst/>
          </p:spPr>
        </p:cxnSp>
        <p:cxnSp>
          <p:nvCxnSpPr>
            <p:cNvPr id="201" name="Straight Connector 200">
              <a:extLst>
                <a:ext uri="{FF2B5EF4-FFF2-40B4-BE49-F238E27FC236}">
                  <a16:creationId xmlns:a16="http://schemas.microsoft.com/office/drawing/2014/main" id="{5B991D64-462F-CE06-DF8F-11FA36162706}"/>
                </a:ext>
              </a:extLst>
            </p:cNvPr>
            <p:cNvCxnSpPr>
              <a:cxnSpLocks/>
            </p:cNvCxnSpPr>
            <p:nvPr/>
          </p:nvCxnSpPr>
          <p:spPr>
            <a:xfrm>
              <a:off x="9675624" y="2203450"/>
              <a:ext cx="1304365" cy="0"/>
            </a:xfrm>
            <a:prstGeom prst="line">
              <a:avLst/>
            </a:prstGeom>
            <a:noFill/>
            <a:ln w="9525" cap="flat" cmpd="sng" algn="ctr">
              <a:solidFill>
                <a:srgbClr val="FFA38B"/>
              </a:solidFill>
              <a:prstDash val="solid"/>
              <a:headEnd type="none" w="lg" len="med"/>
              <a:tailEnd type="none" w="lg" len="med"/>
            </a:ln>
            <a:effectLst/>
          </p:spPr>
        </p:cxnSp>
        <p:cxnSp>
          <p:nvCxnSpPr>
            <p:cNvPr id="202" name="Straight Connector 201">
              <a:extLst>
                <a:ext uri="{FF2B5EF4-FFF2-40B4-BE49-F238E27FC236}">
                  <a16:creationId xmlns:a16="http://schemas.microsoft.com/office/drawing/2014/main" id="{268D0A1C-8576-3D35-F797-84035FB428CA}"/>
                </a:ext>
              </a:extLst>
            </p:cNvPr>
            <p:cNvCxnSpPr>
              <a:cxnSpLocks/>
            </p:cNvCxnSpPr>
            <p:nvPr/>
          </p:nvCxnSpPr>
          <p:spPr>
            <a:xfrm>
              <a:off x="7485250" y="2514600"/>
              <a:ext cx="3508376" cy="0"/>
            </a:xfrm>
            <a:prstGeom prst="line">
              <a:avLst/>
            </a:prstGeom>
            <a:noFill/>
            <a:ln w="9525" cap="flat" cmpd="sng" algn="ctr">
              <a:solidFill>
                <a:srgbClr val="FFA38B"/>
              </a:solidFill>
              <a:prstDash val="solid"/>
              <a:headEnd type="none" w="lg" len="med"/>
              <a:tailEnd type="none" w="lg" len="med"/>
            </a:ln>
            <a:effectLst/>
          </p:spPr>
        </p:cxnSp>
        <p:cxnSp>
          <p:nvCxnSpPr>
            <p:cNvPr id="203" name="Straight Connector 202">
              <a:extLst>
                <a:ext uri="{FF2B5EF4-FFF2-40B4-BE49-F238E27FC236}">
                  <a16:creationId xmlns:a16="http://schemas.microsoft.com/office/drawing/2014/main" id="{42C1B656-1FFB-E95C-BCFD-8F3199E0772F}"/>
                </a:ext>
              </a:extLst>
            </p:cNvPr>
            <p:cNvCxnSpPr>
              <a:cxnSpLocks/>
            </p:cNvCxnSpPr>
            <p:nvPr/>
          </p:nvCxnSpPr>
          <p:spPr>
            <a:xfrm>
              <a:off x="7503459" y="2825750"/>
              <a:ext cx="326906" cy="0"/>
            </a:xfrm>
            <a:prstGeom prst="line">
              <a:avLst/>
            </a:prstGeom>
            <a:noFill/>
            <a:ln w="9525" cap="flat" cmpd="sng" algn="ctr">
              <a:solidFill>
                <a:srgbClr val="FFA38B"/>
              </a:solidFill>
              <a:prstDash val="solid"/>
              <a:headEnd type="none" w="lg" len="med"/>
              <a:tailEnd type="none" w="lg" len="med"/>
            </a:ln>
            <a:effectLst/>
          </p:spPr>
        </p:cxnSp>
      </p:grpSp>
      <p:pic>
        <p:nvPicPr>
          <p:cNvPr id="204" name="Graphic 203" descr="Document outline">
            <a:extLst>
              <a:ext uri="{FF2B5EF4-FFF2-40B4-BE49-F238E27FC236}">
                <a16:creationId xmlns:a16="http://schemas.microsoft.com/office/drawing/2014/main" id="{D120B484-9524-AEAD-4263-E3C917A4DF0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t="40142" b="11260"/>
          <a:stretch/>
        </p:blipFill>
        <p:spPr>
          <a:xfrm>
            <a:off x="8335999" y="3930062"/>
            <a:ext cx="889122" cy="432097"/>
          </a:xfrm>
          <a:prstGeom prst="rect">
            <a:avLst/>
          </a:prstGeom>
        </p:spPr>
      </p:pic>
      <p:pic>
        <p:nvPicPr>
          <p:cNvPr id="205" name="Graphic 204" descr="Document outline">
            <a:extLst>
              <a:ext uri="{FF2B5EF4-FFF2-40B4-BE49-F238E27FC236}">
                <a16:creationId xmlns:a16="http://schemas.microsoft.com/office/drawing/2014/main" id="{A8DE2732-2B57-C358-094C-D12F65C3F83E}"/>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40142" b="11260"/>
          <a:stretch/>
        </p:blipFill>
        <p:spPr>
          <a:xfrm>
            <a:off x="9663885" y="3930062"/>
            <a:ext cx="889122" cy="432097"/>
          </a:xfrm>
          <a:prstGeom prst="rect">
            <a:avLst/>
          </a:prstGeom>
        </p:spPr>
      </p:pic>
      <p:sp>
        <p:nvSpPr>
          <p:cNvPr id="206" name="Graphic 34">
            <a:extLst>
              <a:ext uri="{FF2B5EF4-FFF2-40B4-BE49-F238E27FC236}">
                <a16:creationId xmlns:a16="http://schemas.microsoft.com/office/drawing/2014/main" id="{E2BE58E7-2C81-5975-BF30-1682FE2BA13E}"/>
              </a:ext>
            </a:extLst>
          </p:cNvPr>
          <p:cNvSpPr/>
          <p:nvPr/>
        </p:nvSpPr>
        <p:spPr>
          <a:xfrm rot="16200000">
            <a:off x="8607861" y="5085809"/>
            <a:ext cx="424710" cy="425035"/>
          </a:xfrm>
          <a:custGeom>
            <a:avLst/>
            <a:gdLst>
              <a:gd name="connsiteX0" fmla="*/ 328753 w 424710"/>
              <a:gd name="connsiteY0" fmla="*/ 6824 h 425035"/>
              <a:gd name="connsiteX1" fmla="*/ 297145 w 424710"/>
              <a:gd name="connsiteY1" fmla="*/ 6275 h 425035"/>
              <a:gd name="connsiteX2" fmla="*/ 296595 w 424710"/>
              <a:gd name="connsiteY2" fmla="*/ 37882 h 425035"/>
              <a:gd name="connsiteX3" fmla="*/ 297145 w 424710"/>
              <a:gd name="connsiteY3" fmla="*/ 38432 h 425035"/>
              <a:gd name="connsiteX4" fmla="*/ 348423 w 424710"/>
              <a:gd name="connsiteY4" fmla="*/ 89710 h 425035"/>
              <a:gd name="connsiteX5" fmla="*/ 190006 w 424710"/>
              <a:gd name="connsiteY5" fmla="*/ 89710 h 425035"/>
              <a:gd name="connsiteX6" fmla="*/ 89417 w 424710"/>
              <a:gd name="connsiteY6" fmla="*/ 190299 h 425035"/>
              <a:gd name="connsiteX7" fmla="*/ 89417 w 424710"/>
              <a:gd name="connsiteY7" fmla="*/ 348694 h 425035"/>
              <a:gd name="connsiteX8" fmla="*/ 38161 w 424710"/>
              <a:gd name="connsiteY8" fmla="*/ 297438 h 425035"/>
              <a:gd name="connsiteX9" fmla="*/ 6543 w 424710"/>
              <a:gd name="connsiteY9" fmla="*/ 297449 h 425035"/>
              <a:gd name="connsiteX10" fmla="*/ 6554 w 424710"/>
              <a:gd name="connsiteY10" fmla="*/ 329067 h 425035"/>
              <a:gd name="connsiteX11" fmla="*/ 95967 w 424710"/>
              <a:gd name="connsiteY11" fmla="*/ 418480 h 425035"/>
              <a:gd name="connsiteX12" fmla="*/ 127579 w 424710"/>
              <a:gd name="connsiteY12" fmla="*/ 418498 h 425035"/>
              <a:gd name="connsiteX13" fmla="*/ 127596 w 424710"/>
              <a:gd name="connsiteY13" fmla="*/ 418480 h 425035"/>
              <a:gd name="connsiteX14" fmla="*/ 217009 w 424710"/>
              <a:gd name="connsiteY14" fmla="*/ 329067 h 425035"/>
              <a:gd name="connsiteX15" fmla="*/ 217009 w 424710"/>
              <a:gd name="connsiteY15" fmla="*/ 297438 h 425035"/>
              <a:gd name="connsiteX16" fmla="*/ 185379 w 424710"/>
              <a:gd name="connsiteY16" fmla="*/ 297438 h 425035"/>
              <a:gd name="connsiteX17" fmla="*/ 134124 w 424710"/>
              <a:gd name="connsiteY17" fmla="*/ 348694 h 425035"/>
              <a:gd name="connsiteX18" fmla="*/ 134124 w 424710"/>
              <a:gd name="connsiteY18" fmla="*/ 190299 h 425035"/>
              <a:gd name="connsiteX19" fmla="*/ 190006 w 424710"/>
              <a:gd name="connsiteY19" fmla="*/ 134416 h 425035"/>
              <a:gd name="connsiteX20" fmla="*/ 348401 w 424710"/>
              <a:gd name="connsiteY20" fmla="*/ 134416 h 425035"/>
              <a:gd name="connsiteX21" fmla="*/ 297145 w 424710"/>
              <a:gd name="connsiteY21" fmla="*/ 185672 h 425035"/>
              <a:gd name="connsiteX22" fmla="*/ 296595 w 424710"/>
              <a:gd name="connsiteY22" fmla="*/ 217279 h 425035"/>
              <a:gd name="connsiteX23" fmla="*/ 328203 w 424710"/>
              <a:gd name="connsiteY23" fmla="*/ 217829 h 425035"/>
              <a:gd name="connsiteX24" fmla="*/ 328753 w 424710"/>
              <a:gd name="connsiteY24" fmla="*/ 217279 h 425035"/>
              <a:gd name="connsiteX25" fmla="*/ 418165 w 424710"/>
              <a:gd name="connsiteY25" fmla="*/ 127867 h 425035"/>
              <a:gd name="connsiteX26" fmla="*/ 418165 w 424710"/>
              <a:gd name="connsiteY26" fmla="*/ 96259 h 425035"/>
              <a:gd name="connsiteX27" fmla="*/ 328753 w 424710"/>
              <a:gd name="connsiteY27" fmla="*/ 6824 h 4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4710" h="425035">
                <a:moveTo>
                  <a:pt x="328753" y="6824"/>
                </a:moveTo>
                <a:cubicBezTo>
                  <a:pt x="320176" y="-2056"/>
                  <a:pt x="306026" y="-2302"/>
                  <a:pt x="297145" y="6275"/>
                </a:cubicBezTo>
                <a:cubicBezTo>
                  <a:pt x="288264" y="14851"/>
                  <a:pt x="288018" y="29002"/>
                  <a:pt x="296595" y="37882"/>
                </a:cubicBezTo>
                <a:cubicBezTo>
                  <a:pt x="296776" y="38069"/>
                  <a:pt x="296960" y="38252"/>
                  <a:pt x="297145" y="38432"/>
                </a:cubicBezTo>
                <a:lnTo>
                  <a:pt x="348423" y="89710"/>
                </a:lnTo>
                <a:lnTo>
                  <a:pt x="190006" y="89710"/>
                </a:lnTo>
                <a:cubicBezTo>
                  <a:pt x="134453" y="89710"/>
                  <a:pt x="89417" y="134745"/>
                  <a:pt x="89417" y="190299"/>
                </a:cubicBezTo>
                <a:lnTo>
                  <a:pt x="89417" y="348694"/>
                </a:lnTo>
                <a:lnTo>
                  <a:pt x="38161" y="297438"/>
                </a:lnTo>
                <a:cubicBezTo>
                  <a:pt x="29427" y="288709"/>
                  <a:pt x="15271" y="288716"/>
                  <a:pt x="6543" y="297449"/>
                </a:cubicBezTo>
                <a:cubicBezTo>
                  <a:pt x="-2185" y="306182"/>
                  <a:pt x="-2180" y="320339"/>
                  <a:pt x="6554" y="329067"/>
                </a:cubicBezTo>
                <a:lnTo>
                  <a:pt x="95967" y="418480"/>
                </a:lnTo>
                <a:cubicBezTo>
                  <a:pt x="104691" y="427214"/>
                  <a:pt x="118845" y="427222"/>
                  <a:pt x="127579" y="418498"/>
                </a:cubicBezTo>
                <a:cubicBezTo>
                  <a:pt x="127585" y="418491"/>
                  <a:pt x="127591" y="418487"/>
                  <a:pt x="127596" y="418480"/>
                </a:cubicBezTo>
                <a:lnTo>
                  <a:pt x="217009" y="329067"/>
                </a:lnTo>
                <a:cubicBezTo>
                  <a:pt x="225742" y="320334"/>
                  <a:pt x="225742" y="306171"/>
                  <a:pt x="217009" y="297438"/>
                </a:cubicBezTo>
                <a:cubicBezTo>
                  <a:pt x="208276" y="288704"/>
                  <a:pt x="194113" y="288704"/>
                  <a:pt x="185379" y="297438"/>
                </a:cubicBezTo>
                <a:lnTo>
                  <a:pt x="134124" y="348694"/>
                </a:lnTo>
                <a:lnTo>
                  <a:pt x="134124" y="190299"/>
                </a:lnTo>
                <a:cubicBezTo>
                  <a:pt x="134124" y="159436"/>
                  <a:pt x="159143" y="134416"/>
                  <a:pt x="190006" y="134416"/>
                </a:cubicBezTo>
                <a:lnTo>
                  <a:pt x="348401" y="134416"/>
                </a:lnTo>
                <a:lnTo>
                  <a:pt x="297145" y="185672"/>
                </a:lnTo>
                <a:cubicBezTo>
                  <a:pt x="288264" y="194249"/>
                  <a:pt x="288018" y="208398"/>
                  <a:pt x="296595" y="217279"/>
                </a:cubicBezTo>
                <a:cubicBezTo>
                  <a:pt x="305172" y="226160"/>
                  <a:pt x="319324" y="226406"/>
                  <a:pt x="328203" y="217829"/>
                </a:cubicBezTo>
                <a:cubicBezTo>
                  <a:pt x="328390" y="217648"/>
                  <a:pt x="328572" y="217465"/>
                  <a:pt x="328753" y="217279"/>
                </a:cubicBezTo>
                <a:lnTo>
                  <a:pt x="418165" y="127867"/>
                </a:lnTo>
                <a:cubicBezTo>
                  <a:pt x="426892" y="119138"/>
                  <a:pt x="426892" y="104988"/>
                  <a:pt x="418165" y="96259"/>
                </a:cubicBezTo>
                <a:lnTo>
                  <a:pt x="328753" y="6824"/>
                </a:lnTo>
                <a:close/>
              </a:path>
            </a:pathLst>
          </a:custGeom>
          <a:solidFill>
            <a:srgbClr val="C03BC4"/>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07" name="Graphic 34">
            <a:extLst>
              <a:ext uri="{FF2B5EF4-FFF2-40B4-BE49-F238E27FC236}">
                <a16:creationId xmlns:a16="http://schemas.microsoft.com/office/drawing/2014/main" id="{D83CF685-9BA6-284E-C05F-F32A09BACAB0}"/>
              </a:ext>
            </a:extLst>
          </p:cNvPr>
          <p:cNvSpPr/>
          <p:nvPr/>
        </p:nvSpPr>
        <p:spPr>
          <a:xfrm rot="16200000">
            <a:off x="9908565" y="5094086"/>
            <a:ext cx="424710" cy="425035"/>
          </a:xfrm>
          <a:custGeom>
            <a:avLst/>
            <a:gdLst>
              <a:gd name="connsiteX0" fmla="*/ 328753 w 424710"/>
              <a:gd name="connsiteY0" fmla="*/ 6824 h 425035"/>
              <a:gd name="connsiteX1" fmla="*/ 297145 w 424710"/>
              <a:gd name="connsiteY1" fmla="*/ 6275 h 425035"/>
              <a:gd name="connsiteX2" fmla="*/ 296595 w 424710"/>
              <a:gd name="connsiteY2" fmla="*/ 37882 h 425035"/>
              <a:gd name="connsiteX3" fmla="*/ 297145 w 424710"/>
              <a:gd name="connsiteY3" fmla="*/ 38432 h 425035"/>
              <a:gd name="connsiteX4" fmla="*/ 348423 w 424710"/>
              <a:gd name="connsiteY4" fmla="*/ 89710 h 425035"/>
              <a:gd name="connsiteX5" fmla="*/ 190006 w 424710"/>
              <a:gd name="connsiteY5" fmla="*/ 89710 h 425035"/>
              <a:gd name="connsiteX6" fmla="*/ 89417 w 424710"/>
              <a:gd name="connsiteY6" fmla="*/ 190299 h 425035"/>
              <a:gd name="connsiteX7" fmla="*/ 89417 w 424710"/>
              <a:gd name="connsiteY7" fmla="*/ 348694 h 425035"/>
              <a:gd name="connsiteX8" fmla="*/ 38161 w 424710"/>
              <a:gd name="connsiteY8" fmla="*/ 297438 h 425035"/>
              <a:gd name="connsiteX9" fmla="*/ 6543 w 424710"/>
              <a:gd name="connsiteY9" fmla="*/ 297449 h 425035"/>
              <a:gd name="connsiteX10" fmla="*/ 6554 w 424710"/>
              <a:gd name="connsiteY10" fmla="*/ 329067 h 425035"/>
              <a:gd name="connsiteX11" fmla="*/ 95967 w 424710"/>
              <a:gd name="connsiteY11" fmla="*/ 418480 h 425035"/>
              <a:gd name="connsiteX12" fmla="*/ 127579 w 424710"/>
              <a:gd name="connsiteY12" fmla="*/ 418498 h 425035"/>
              <a:gd name="connsiteX13" fmla="*/ 127596 w 424710"/>
              <a:gd name="connsiteY13" fmla="*/ 418480 h 425035"/>
              <a:gd name="connsiteX14" fmla="*/ 217009 w 424710"/>
              <a:gd name="connsiteY14" fmla="*/ 329067 h 425035"/>
              <a:gd name="connsiteX15" fmla="*/ 217009 w 424710"/>
              <a:gd name="connsiteY15" fmla="*/ 297438 h 425035"/>
              <a:gd name="connsiteX16" fmla="*/ 185379 w 424710"/>
              <a:gd name="connsiteY16" fmla="*/ 297438 h 425035"/>
              <a:gd name="connsiteX17" fmla="*/ 134124 w 424710"/>
              <a:gd name="connsiteY17" fmla="*/ 348694 h 425035"/>
              <a:gd name="connsiteX18" fmla="*/ 134124 w 424710"/>
              <a:gd name="connsiteY18" fmla="*/ 190299 h 425035"/>
              <a:gd name="connsiteX19" fmla="*/ 190006 w 424710"/>
              <a:gd name="connsiteY19" fmla="*/ 134416 h 425035"/>
              <a:gd name="connsiteX20" fmla="*/ 348401 w 424710"/>
              <a:gd name="connsiteY20" fmla="*/ 134416 h 425035"/>
              <a:gd name="connsiteX21" fmla="*/ 297145 w 424710"/>
              <a:gd name="connsiteY21" fmla="*/ 185672 h 425035"/>
              <a:gd name="connsiteX22" fmla="*/ 296595 w 424710"/>
              <a:gd name="connsiteY22" fmla="*/ 217279 h 425035"/>
              <a:gd name="connsiteX23" fmla="*/ 328203 w 424710"/>
              <a:gd name="connsiteY23" fmla="*/ 217829 h 425035"/>
              <a:gd name="connsiteX24" fmla="*/ 328753 w 424710"/>
              <a:gd name="connsiteY24" fmla="*/ 217279 h 425035"/>
              <a:gd name="connsiteX25" fmla="*/ 418165 w 424710"/>
              <a:gd name="connsiteY25" fmla="*/ 127867 h 425035"/>
              <a:gd name="connsiteX26" fmla="*/ 418165 w 424710"/>
              <a:gd name="connsiteY26" fmla="*/ 96259 h 425035"/>
              <a:gd name="connsiteX27" fmla="*/ 328753 w 424710"/>
              <a:gd name="connsiteY27" fmla="*/ 6824 h 4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4710" h="425035">
                <a:moveTo>
                  <a:pt x="328753" y="6824"/>
                </a:moveTo>
                <a:cubicBezTo>
                  <a:pt x="320176" y="-2056"/>
                  <a:pt x="306026" y="-2302"/>
                  <a:pt x="297145" y="6275"/>
                </a:cubicBezTo>
                <a:cubicBezTo>
                  <a:pt x="288264" y="14851"/>
                  <a:pt x="288018" y="29002"/>
                  <a:pt x="296595" y="37882"/>
                </a:cubicBezTo>
                <a:cubicBezTo>
                  <a:pt x="296776" y="38069"/>
                  <a:pt x="296960" y="38252"/>
                  <a:pt x="297145" y="38432"/>
                </a:cubicBezTo>
                <a:lnTo>
                  <a:pt x="348423" y="89710"/>
                </a:lnTo>
                <a:lnTo>
                  <a:pt x="190006" y="89710"/>
                </a:lnTo>
                <a:cubicBezTo>
                  <a:pt x="134453" y="89710"/>
                  <a:pt x="89417" y="134745"/>
                  <a:pt x="89417" y="190299"/>
                </a:cubicBezTo>
                <a:lnTo>
                  <a:pt x="89417" y="348694"/>
                </a:lnTo>
                <a:lnTo>
                  <a:pt x="38161" y="297438"/>
                </a:lnTo>
                <a:cubicBezTo>
                  <a:pt x="29427" y="288709"/>
                  <a:pt x="15271" y="288716"/>
                  <a:pt x="6543" y="297449"/>
                </a:cubicBezTo>
                <a:cubicBezTo>
                  <a:pt x="-2185" y="306182"/>
                  <a:pt x="-2180" y="320339"/>
                  <a:pt x="6554" y="329067"/>
                </a:cubicBezTo>
                <a:lnTo>
                  <a:pt x="95967" y="418480"/>
                </a:lnTo>
                <a:cubicBezTo>
                  <a:pt x="104691" y="427214"/>
                  <a:pt x="118845" y="427222"/>
                  <a:pt x="127579" y="418498"/>
                </a:cubicBezTo>
                <a:cubicBezTo>
                  <a:pt x="127585" y="418491"/>
                  <a:pt x="127591" y="418487"/>
                  <a:pt x="127596" y="418480"/>
                </a:cubicBezTo>
                <a:lnTo>
                  <a:pt x="217009" y="329067"/>
                </a:lnTo>
                <a:cubicBezTo>
                  <a:pt x="225742" y="320334"/>
                  <a:pt x="225742" y="306171"/>
                  <a:pt x="217009" y="297438"/>
                </a:cubicBezTo>
                <a:cubicBezTo>
                  <a:pt x="208276" y="288704"/>
                  <a:pt x="194113" y="288704"/>
                  <a:pt x="185379" y="297438"/>
                </a:cubicBezTo>
                <a:lnTo>
                  <a:pt x="134124" y="348694"/>
                </a:lnTo>
                <a:lnTo>
                  <a:pt x="134124" y="190299"/>
                </a:lnTo>
                <a:cubicBezTo>
                  <a:pt x="134124" y="159436"/>
                  <a:pt x="159143" y="134416"/>
                  <a:pt x="190006" y="134416"/>
                </a:cubicBezTo>
                <a:lnTo>
                  <a:pt x="348401" y="134416"/>
                </a:lnTo>
                <a:lnTo>
                  <a:pt x="297145" y="185672"/>
                </a:lnTo>
                <a:cubicBezTo>
                  <a:pt x="288264" y="194249"/>
                  <a:pt x="288018" y="208398"/>
                  <a:pt x="296595" y="217279"/>
                </a:cubicBezTo>
                <a:cubicBezTo>
                  <a:pt x="305172" y="226160"/>
                  <a:pt x="319324" y="226406"/>
                  <a:pt x="328203" y="217829"/>
                </a:cubicBezTo>
                <a:cubicBezTo>
                  <a:pt x="328390" y="217648"/>
                  <a:pt x="328572" y="217465"/>
                  <a:pt x="328753" y="217279"/>
                </a:cubicBezTo>
                <a:lnTo>
                  <a:pt x="418165" y="127867"/>
                </a:lnTo>
                <a:cubicBezTo>
                  <a:pt x="426892" y="119138"/>
                  <a:pt x="426892" y="104988"/>
                  <a:pt x="418165" y="96259"/>
                </a:cubicBezTo>
                <a:lnTo>
                  <a:pt x="328753" y="6824"/>
                </a:lnTo>
                <a:close/>
              </a:path>
            </a:pathLst>
          </a:custGeom>
          <a:solidFill>
            <a:srgbClr val="FFA38B"/>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71910">
                    <a:srgbClr val="000000"/>
                  </a:gs>
                  <a:gs pos="53933">
                    <a:srgbClr val="000000"/>
                  </a:gs>
                </a:gsLst>
                <a:path path="circle">
                  <a:fillToRect l="100000" b="100000"/>
                </a:path>
              </a:gradFill>
              <a:effectLst/>
              <a:uLnTx/>
              <a:uFillTx/>
              <a:latin typeface="Segoe UI Semibold"/>
              <a:ea typeface="+mn-ea"/>
              <a:cs typeface="Segoe UI" pitchFamily="34" charset="0"/>
            </a:endParaRPr>
          </a:p>
        </p:txBody>
      </p:sp>
      <p:cxnSp>
        <p:nvCxnSpPr>
          <p:cNvPr id="208" name="Straight Arrow Connector 94">
            <a:extLst>
              <a:ext uri="{FF2B5EF4-FFF2-40B4-BE49-F238E27FC236}">
                <a16:creationId xmlns:a16="http://schemas.microsoft.com/office/drawing/2014/main" id="{354726FA-143B-C1F9-DB0E-1041B7427400}"/>
              </a:ext>
            </a:extLst>
          </p:cNvPr>
          <p:cNvCxnSpPr>
            <a:endCxn id="204" idx="0"/>
          </p:cNvCxnSpPr>
          <p:nvPr/>
        </p:nvCxnSpPr>
        <p:spPr>
          <a:xfrm rot="5400000">
            <a:off x="8251377" y="2811895"/>
            <a:ext cx="1647350" cy="588984"/>
          </a:xfrm>
          <a:prstGeom prst="curvedConnector3">
            <a:avLst>
              <a:gd name="adj1" fmla="val 50000"/>
            </a:avLst>
          </a:prstGeom>
          <a:noFill/>
          <a:ln w="12700" cap="flat" cmpd="sng" algn="ctr">
            <a:solidFill>
              <a:srgbClr val="C03BC4"/>
            </a:solidFill>
            <a:prstDash val="solid"/>
            <a:headEnd type="none" w="lg" len="med"/>
            <a:tailEnd type="triangle"/>
          </a:ln>
          <a:effectLst/>
        </p:spPr>
      </p:cxnSp>
      <p:cxnSp>
        <p:nvCxnSpPr>
          <p:cNvPr id="209" name="Straight Arrow Connector 94">
            <a:extLst>
              <a:ext uri="{FF2B5EF4-FFF2-40B4-BE49-F238E27FC236}">
                <a16:creationId xmlns:a16="http://schemas.microsoft.com/office/drawing/2014/main" id="{8455B0A2-5534-A3FA-3A06-59226C0E7E7F}"/>
              </a:ext>
            </a:extLst>
          </p:cNvPr>
          <p:cNvCxnSpPr>
            <a:cxnSpLocks/>
            <a:endCxn id="205" idx="0"/>
          </p:cNvCxnSpPr>
          <p:nvPr/>
        </p:nvCxnSpPr>
        <p:spPr>
          <a:xfrm rot="16200000" flipH="1">
            <a:off x="9333410" y="3155026"/>
            <a:ext cx="1025050" cy="525022"/>
          </a:xfrm>
          <a:prstGeom prst="curvedConnector3">
            <a:avLst>
              <a:gd name="adj1" fmla="val 50000"/>
            </a:avLst>
          </a:prstGeom>
          <a:noFill/>
          <a:ln w="12700" cap="flat" cmpd="sng" algn="ctr">
            <a:solidFill>
              <a:srgbClr val="FFA38B"/>
            </a:solidFill>
            <a:prstDash val="solid"/>
            <a:headEnd type="none" w="lg" len="med"/>
            <a:tailEnd type="triangle"/>
          </a:ln>
          <a:effectLst/>
        </p:spPr>
      </p:cxnSp>
      <p:cxnSp>
        <p:nvCxnSpPr>
          <p:cNvPr id="210" name="Straight Arrow Connector 94">
            <a:extLst>
              <a:ext uri="{FF2B5EF4-FFF2-40B4-BE49-F238E27FC236}">
                <a16:creationId xmlns:a16="http://schemas.microsoft.com/office/drawing/2014/main" id="{8A8374DE-89ED-545F-FCE0-35348CFAA7DA}"/>
              </a:ext>
            </a:extLst>
          </p:cNvPr>
          <p:cNvCxnSpPr>
            <a:cxnSpLocks/>
            <a:stCxn id="204" idx="2"/>
          </p:cNvCxnSpPr>
          <p:nvPr/>
        </p:nvCxnSpPr>
        <p:spPr>
          <a:xfrm flipH="1">
            <a:off x="8774211" y="4362159"/>
            <a:ext cx="6349" cy="689152"/>
          </a:xfrm>
          <a:prstGeom prst="straightConnector1">
            <a:avLst/>
          </a:prstGeom>
          <a:noFill/>
          <a:ln w="12700" cap="flat" cmpd="sng" algn="ctr">
            <a:solidFill>
              <a:srgbClr val="C03BC4"/>
            </a:solidFill>
            <a:prstDash val="solid"/>
            <a:headEnd type="none" w="lg" len="med"/>
            <a:tailEnd type="triangle"/>
          </a:ln>
          <a:effectLst/>
        </p:spPr>
      </p:cxnSp>
      <p:cxnSp>
        <p:nvCxnSpPr>
          <p:cNvPr id="211" name="Straight Arrow Connector 94">
            <a:extLst>
              <a:ext uri="{FF2B5EF4-FFF2-40B4-BE49-F238E27FC236}">
                <a16:creationId xmlns:a16="http://schemas.microsoft.com/office/drawing/2014/main" id="{DBEE8889-6CF3-6C8D-BF03-F871A4740D6E}"/>
              </a:ext>
            </a:extLst>
          </p:cNvPr>
          <p:cNvCxnSpPr>
            <a:cxnSpLocks/>
            <a:stCxn id="205" idx="2"/>
          </p:cNvCxnSpPr>
          <p:nvPr/>
        </p:nvCxnSpPr>
        <p:spPr>
          <a:xfrm>
            <a:off x="10108446" y="4362159"/>
            <a:ext cx="17786" cy="682802"/>
          </a:xfrm>
          <a:prstGeom prst="straightConnector1">
            <a:avLst/>
          </a:prstGeom>
          <a:noFill/>
          <a:ln w="12700" cap="flat" cmpd="sng" algn="ctr">
            <a:solidFill>
              <a:srgbClr val="FFA38B"/>
            </a:solidFill>
            <a:prstDash val="solid"/>
            <a:headEnd type="none" w="lg" len="med"/>
            <a:tailEnd type="triangle"/>
          </a:ln>
          <a:effectLst/>
        </p:spPr>
      </p:cxnSp>
    </p:spTree>
    <p:extLst>
      <p:ext uri="{BB962C8B-B14F-4D97-AF65-F5344CB8AC3E}">
        <p14:creationId xmlns:p14="http://schemas.microsoft.com/office/powerpoint/2010/main" val="6881438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1">
            <a:extLst>
              <a:ext uri="{FF2B5EF4-FFF2-40B4-BE49-F238E27FC236}">
                <a16:creationId xmlns:a16="http://schemas.microsoft.com/office/drawing/2014/main" id="{B505A015-CA37-3CF5-C8F4-B587C1E98A2B}"/>
              </a:ext>
              <a:ext uri="{C183D7F6-B498-43B3-948B-1728B52AA6E4}">
                <adec:decorative xmlns:adec="http://schemas.microsoft.com/office/drawing/2017/decorative" val="1"/>
              </a:ext>
            </a:extLst>
          </p:cNvPr>
          <p:cNvSpPr/>
          <p:nvPr/>
        </p:nvSpPr>
        <p:spPr bwMode="auto">
          <a:xfrm>
            <a:off x="590560" y="2019300"/>
            <a:ext cx="3291840" cy="3931920"/>
          </a:xfrm>
          <a:prstGeom prst="roundRect">
            <a:avLst>
              <a:gd name="adj" fmla="val 2824"/>
            </a:avLst>
          </a:pr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2F2F2"/>
              </a:solidFill>
              <a:latin typeface="Segoe UI"/>
              <a:cs typeface="Segoe UI" pitchFamily="34" charset="0"/>
            </a:endParaRPr>
          </a:p>
        </p:txBody>
      </p:sp>
      <p:sp>
        <p:nvSpPr>
          <p:cNvPr id="8" name="Rounded Rectangle 299">
            <a:extLst>
              <a:ext uri="{FF2B5EF4-FFF2-40B4-BE49-F238E27FC236}">
                <a16:creationId xmlns:a16="http://schemas.microsoft.com/office/drawing/2014/main" id="{B2F54202-E0B7-F265-85F3-BBD7381F0DC8}"/>
              </a:ext>
              <a:ext uri="{C183D7F6-B498-43B3-948B-1728B52AA6E4}">
                <adec:decorative xmlns:adec="http://schemas.microsoft.com/office/drawing/2017/decorative" val="1"/>
              </a:ext>
            </a:extLst>
          </p:cNvPr>
          <p:cNvSpPr/>
          <p:nvPr/>
        </p:nvSpPr>
        <p:spPr bwMode="auto">
          <a:xfrm>
            <a:off x="4453954" y="2019300"/>
            <a:ext cx="3291840" cy="3931920"/>
          </a:xfrm>
          <a:prstGeom prst="roundRect">
            <a:avLst>
              <a:gd name="adj" fmla="val 2893"/>
            </a:avLst>
          </a:pr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2F2F2"/>
              </a:solidFill>
              <a:latin typeface="Segoe UI"/>
              <a:cs typeface="Segoe UI" pitchFamily="34" charset="0"/>
            </a:endParaRPr>
          </a:p>
        </p:txBody>
      </p:sp>
      <p:sp>
        <p:nvSpPr>
          <p:cNvPr id="9" name="Rounded Rectangle 300">
            <a:extLst>
              <a:ext uri="{FF2B5EF4-FFF2-40B4-BE49-F238E27FC236}">
                <a16:creationId xmlns:a16="http://schemas.microsoft.com/office/drawing/2014/main" id="{B1361FDD-4748-6E89-073E-3F6EBB5A996A}"/>
              </a:ext>
              <a:ext uri="{C183D7F6-B498-43B3-948B-1728B52AA6E4}">
                <adec:decorative xmlns:adec="http://schemas.microsoft.com/office/drawing/2017/decorative" val="1"/>
              </a:ext>
            </a:extLst>
          </p:cNvPr>
          <p:cNvSpPr/>
          <p:nvPr/>
        </p:nvSpPr>
        <p:spPr bwMode="auto">
          <a:xfrm>
            <a:off x="8317349" y="2019300"/>
            <a:ext cx="3291840" cy="3931920"/>
          </a:xfrm>
          <a:prstGeom prst="roundRect">
            <a:avLst>
              <a:gd name="adj" fmla="val 2707"/>
            </a:avLst>
          </a:pr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2F2F2"/>
              </a:solidFill>
              <a:latin typeface="Segoe UI"/>
              <a:cs typeface="Segoe UI" pitchFamily="34" charset="0"/>
            </a:endParaRPr>
          </a:p>
        </p:txBody>
      </p:sp>
      <p:sp>
        <p:nvSpPr>
          <p:cNvPr id="2" name="Title 1">
            <a:extLst>
              <a:ext uri="{FF2B5EF4-FFF2-40B4-BE49-F238E27FC236}">
                <a16:creationId xmlns:a16="http://schemas.microsoft.com/office/drawing/2014/main" id="{5B9B8B0E-38F9-E460-22B7-2DF3B32B811E}"/>
              </a:ext>
            </a:extLst>
          </p:cNvPr>
          <p:cNvSpPr>
            <a:spLocks noGrp="1"/>
          </p:cNvSpPr>
          <p:nvPr>
            <p:ph type="title"/>
          </p:nvPr>
        </p:nvSpPr>
        <p:spPr/>
        <p:txBody>
          <a:bodyPr wrap="square" anchor="t">
            <a:normAutofit/>
          </a:bodyPr>
          <a:lstStyle/>
          <a:p>
            <a:pPr algn="ctr"/>
            <a:r>
              <a:rPr lang="en-US"/>
              <a:t>Incorporating domain knowledge</a:t>
            </a:r>
          </a:p>
        </p:txBody>
      </p:sp>
      <p:sp>
        <p:nvSpPr>
          <p:cNvPr id="3" name="TextBox 2">
            <a:extLst>
              <a:ext uri="{FF2B5EF4-FFF2-40B4-BE49-F238E27FC236}">
                <a16:creationId xmlns:a16="http://schemas.microsoft.com/office/drawing/2014/main" id="{154C6649-6941-41B5-E5EB-7C7C40057A99}"/>
              </a:ext>
            </a:extLst>
          </p:cNvPr>
          <p:cNvSpPr txBox="1"/>
          <p:nvPr/>
        </p:nvSpPr>
        <p:spPr>
          <a:xfrm>
            <a:off x="590560" y="4145783"/>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solidFill>
                  <a:schemeClr val="bg1"/>
                </a:solidFill>
                <a:latin typeface="Segoe UI Semibold"/>
              </a:rPr>
              <a:t>Prompt</a:t>
            </a:r>
            <a:br>
              <a:rPr lang="en-US" sz="2400">
                <a:solidFill>
                  <a:schemeClr val="bg1"/>
                </a:solidFill>
                <a:latin typeface="Segoe UI Semibold"/>
              </a:rPr>
            </a:br>
            <a:r>
              <a:rPr lang="en-US" sz="2400">
                <a:solidFill>
                  <a:schemeClr val="bg1"/>
                </a:solidFill>
                <a:latin typeface="Segoe UI Semibold"/>
              </a:rPr>
              <a:t>engineering</a:t>
            </a:r>
          </a:p>
        </p:txBody>
      </p:sp>
      <p:sp>
        <p:nvSpPr>
          <p:cNvPr id="4" name="TextBox 3">
            <a:extLst>
              <a:ext uri="{FF2B5EF4-FFF2-40B4-BE49-F238E27FC236}">
                <a16:creationId xmlns:a16="http://schemas.microsoft.com/office/drawing/2014/main" id="{91F0FE1B-09A4-5EAF-4672-4D9970936751}"/>
              </a:ext>
            </a:extLst>
          </p:cNvPr>
          <p:cNvSpPr txBox="1"/>
          <p:nvPr/>
        </p:nvSpPr>
        <p:spPr>
          <a:xfrm>
            <a:off x="4453954" y="4145783"/>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solidFill>
                  <a:schemeClr val="bg1"/>
                </a:solidFill>
                <a:latin typeface="Segoe UI Semibold"/>
              </a:rPr>
              <a:t>Fine</a:t>
            </a:r>
            <a:br>
              <a:rPr lang="en-US" sz="2400">
                <a:solidFill>
                  <a:schemeClr val="bg1"/>
                </a:solidFill>
                <a:latin typeface="Segoe UI Semibold"/>
              </a:rPr>
            </a:br>
            <a:r>
              <a:rPr lang="en-US" sz="2400">
                <a:solidFill>
                  <a:schemeClr val="bg1"/>
                </a:solidFill>
                <a:latin typeface="Segoe UI Semibold"/>
              </a:rPr>
              <a:t>tuning</a:t>
            </a:r>
          </a:p>
        </p:txBody>
      </p:sp>
      <p:sp>
        <p:nvSpPr>
          <p:cNvPr id="6" name="TextBox 5">
            <a:extLst>
              <a:ext uri="{FF2B5EF4-FFF2-40B4-BE49-F238E27FC236}">
                <a16:creationId xmlns:a16="http://schemas.microsoft.com/office/drawing/2014/main" id="{B0DC43D9-B570-94A4-AB85-334FEFB5B4FB}"/>
              </a:ext>
            </a:extLst>
          </p:cNvPr>
          <p:cNvSpPr txBox="1"/>
          <p:nvPr/>
        </p:nvSpPr>
        <p:spPr>
          <a:xfrm>
            <a:off x="8317349" y="4145783"/>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solidFill>
                  <a:schemeClr val="bg1"/>
                </a:solidFill>
                <a:latin typeface="Segoe UI Semibold"/>
              </a:rPr>
              <a:t>Retrieval</a:t>
            </a:r>
            <a:br>
              <a:rPr lang="en-US" sz="2400">
                <a:solidFill>
                  <a:schemeClr val="bg1"/>
                </a:solidFill>
                <a:latin typeface="Segoe UI Semibold"/>
              </a:rPr>
            </a:br>
            <a:r>
              <a:rPr lang="en-US" sz="2400">
                <a:solidFill>
                  <a:schemeClr val="bg1"/>
                </a:solidFill>
                <a:latin typeface="Segoe UI Semibold"/>
              </a:rPr>
              <a:t>augmentation</a:t>
            </a:r>
          </a:p>
        </p:txBody>
      </p:sp>
      <p:sp>
        <p:nvSpPr>
          <p:cNvPr id="10" name="TextBox 9">
            <a:extLst>
              <a:ext uri="{FF2B5EF4-FFF2-40B4-BE49-F238E27FC236}">
                <a16:creationId xmlns:a16="http://schemas.microsoft.com/office/drawing/2014/main" id="{F5109C43-6590-376F-E6EC-87CF683D9D4B}"/>
              </a:ext>
            </a:extLst>
          </p:cNvPr>
          <p:cNvSpPr txBox="1"/>
          <p:nvPr/>
        </p:nvSpPr>
        <p:spPr>
          <a:xfrm>
            <a:off x="590560" y="4939715"/>
            <a:ext cx="3291840" cy="249299"/>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solidFill>
                  <a:schemeClr val="bg1"/>
                </a:solidFill>
              </a:rPr>
              <a:t>In-context learning</a:t>
            </a:r>
          </a:p>
        </p:txBody>
      </p:sp>
      <p:sp>
        <p:nvSpPr>
          <p:cNvPr id="11" name="TextBox 10">
            <a:extLst>
              <a:ext uri="{FF2B5EF4-FFF2-40B4-BE49-F238E27FC236}">
                <a16:creationId xmlns:a16="http://schemas.microsoft.com/office/drawing/2014/main" id="{33586446-7A6D-ADFA-498D-A2886788676D}"/>
              </a:ext>
            </a:extLst>
          </p:cNvPr>
          <p:cNvSpPr txBox="1"/>
          <p:nvPr/>
        </p:nvSpPr>
        <p:spPr>
          <a:xfrm>
            <a:off x="4453954" y="4939715"/>
            <a:ext cx="3291840"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solidFill>
                  <a:schemeClr val="bg1"/>
                </a:solidFill>
              </a:rPr>
              <a:t>Learn new skills</a:t>
            </a:r>
          </a:p>
          <a:p>
            <a:pPr lvl="0" algn="ctr" defTabSz="932304" fontAlgn="base">
              <a:lnSpc>
                <a:spcPct val="90000"/>
              </a:lnSpc>
              <a:spcBef>
                <a:spcPct val="0"/>
              </a:spcBef>
              <a:spcAft>
                <a:spcPct val="0"/>
              </a:spcAft>
              <a:defRPr/>
            </a:pPr>
            <a:r>
              <a:rPr lang="en-US" sz="1800">
                <a:solidFill>
                  <a:schemeClr val="bg1"/>
                </a:solidFill>
              </a:rPr>
              <a:t>(permanently)</a:t>
            </a:r>
          </a:p>
        </p:txBody>
      </p:sp>
      <p:sp>
        <p:nvSpPr>
          <p:cNvPr id="12" name="TextBox 11">
            <a:extLst>
              <a:ext uri="{FF2B5EF4-FFF2-40B4-BE49-F238E27FC236}">
                <a16:creationId xmlns:a16="http://schemas.microsoft.com/office/drawing/2014/main" id="{1EBF2F15-BC6D-693C-B214-525DAF1D464C}"/>
              </a:ext>
            </a:extLst>
          </p:cNvPr>
          <p:cNvSpPr txBox="1"/>
          <p:nvPr/>
        </p:nvSpPr>
        <p:spPr>
          <a:xfrm>
            <a:off x="8317349" y="4939715"/>
            <a:ext cx="3291840"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solidFill>
                  <a:schemeClr val="bg1"/>
                </a:solidFill>
              </a:rPr>
              <a:t>Learn new facts</a:t>
            </a:r>
          </a:p>
          <a:p>
            <a:pPr lvl="0" algn="ctr" defTabSz="932304" fontAlgn="base">
              <a:lnSpc>
                <a:spcPct val="90000"/>
              </a:lnSpc>
              <a:spcBef>
                <a:spcPct val="0"/>
              </a:spcBef>
              <a:spcAft>
                <a:spcPct val="0"/>
              </a:spcAft>
              <a:defRPr/>
            </a:pPr>
            <a:r>
              <a:rPr lang="en-US" sz="1800">
                <a:solidFill>
                  <a:schemeClr val="bg1"/>
                </a:solidFill>
              </a:rPr>
              <a:t>(temporarily)</a:t>
            </a:r>
          </a:p>
        </p:txBody>
      </p:sp>
      <p:sp>
        <p:nvSpPr>
          <p:cNvPr id="20" name="Graphic 13">
            <a:extLst>
              <a:ext uri="{FF2B5EF4-FFF2-40B4-BE49-F238E27FC236}">
                <a16:creationId xmlns:a16="http://schemas.microsoft.com/office/drawing/2014/main" id="{5D8E2E9E-6143-9973-A3F7-F22BC81E55C4}"/>
              </a:ext>
            </a:extLst>
          </p:cNvPr>
          <p:cNvSpPr/>
          <p:nvPr/>
        </p:nvSpPr>
        <p:spPr>
          <a:xfrm>
            <a:off x="2004713" y="3206546"/>
            <a:ext cx="482444" cy="477972"/>
          </a:xfrm>
          <a:custGeom>
            <a:avLst/>
            <a:gdLst>
              <a:gd name="connsiteX0" fmla="*/ 231767 w 482444"/>
              <a:gd name="connsiteY0" fmla="*/ 0 h 477972"/>
              <a:gd name="connsiteX1" fmla="*/ 463534 w 482444"/>
              <a:gd name="connsiteY1" fmla="*/ 231767 h 477972"/>
              <a:gd name="connsiteX2" fmla="*/ 462838 w 482444"/>
              <a:gd name="connsiteY2" fmla="*/ 249844 h 477972"/>
              <a:gd name="connsiteX3" fmla="*/ 249845 w 482444"/>
              <a:gd name="connsiteY3" fmla="*/ 254700 h 477972"/>
              <a:gd name="connsiteX4" fmla="*/ 249845 w 482444"/>
              <a:gd name="connsiteY4" fmla="*/ 462838 h 477972"/>
              <a:gd name="connsiteX5" fmla="*/ 124111 w 482444"/>
              <a:gd name="connsiteY5" fmla="*/ 437066 h 477972"/>
              <a:gd name="connsiteX6" fmla="*/ 24683 w 482444"/>
              <a:gd name="connsiteY6" fmla="*/ 462954 h 477972"/>
              <a:gd name="connsiteX7" fmla="*/ 695 w 482444"/>
              <a:gd name="connsiteY7" fmla="*/ 448784 h 477972"/>
              <a:gd name="connsiteX8" fmla="*/ 695 w 482444"/>
              <a:gd name="connsiteY8" fmla="*/ 438966 h 477972"/>
              <a:gd name="connsiteX9" fmla="*/ 26561 w 482444"/>
              <a:gd name="connsiteY9" fmla="*/ 339561 h 477972"/>
              <a:gd name="connsiteX10" fmla="*/ 0 w 482444"/>
              <a:gd name="connsiteY10" fmla="*/ 231767 h 477972"/>
              <a:gd name="connsiteX11" fmla="*/ 231767 w 482444"/>
              <a:gd name="connsiteY11" fmla="*/ 0 h 477972"/>
              <a:gd name="connsiteX12" fmla="*/ 284563 w 482444"/>
              <a:gd name="connsiteY12" fmla="*/ 277564 h 477972"/>
              <a:gd name="connsiteX13" fmla="*/ 252881 w 482444"/>
              <a:gd name="connsiteY13" fmla="*/ 334954 h 477972"/>
              <a:gd name="connsiteX14" fmla="*/ 251166 w 482444"/>
              <a:gd name="connsiteY14" fmla="*/ 335413 h 477972"/>
              <a:gd name="connsiteX15" fmla="*/ 237631 w 482444"/>
              <a:gd name="connsiteY15" fmla="*/ 338750 h 477972"/>
              <a:gd name="connsiteX16" fmla="*/ 237770 w 482444"/>
              <a:gd name="connsiteY16" fmla="*/ 380630 h 477972"/>
              <a:gd name="connsiteX17" fmla="*/ 250285 w 482444"/>
              <a:gd name="connsiteY17" fmla="*/ 383643 h 477972"/>
              <a:gd name="connsiteX18" fmla="*/ 284494 w 482444"/>
              <a:gd name="connsiteY18" fmla="*/ 439562 h 477972"/>
              <a:gd name="connsiteX19" fmla="*/ 283891 w 482444"/>
              <a:gd name="connsiteY19" fmla="*/ 441817 h 477972"/>
              <a:gd name="connsiteX20" fmla="*/ 279557 w 482444"/>
              <a:gd name="connsiteY20" fmla="*/ 456464 h 477972"/>
              <a:gd name="connsiteX21" fmla="*/ 313951 w 482444"/>
              <a:gd name="connsiteY21" fmla="*/ 477833 h 477972"/>
              <a:gd name="connsiteX22" fmla="*/ 325401 w 482444"/>
              <a:gd name="connsiteY22" fmla="*/ 465781 h 477972"/>
              <a:gd name="connsiteX23" fmla="*/ 390933 w 482444"/>
              <a:gd name="connsiteY23" fmla="*/ 464148 h 477972"/>
              <a:gd name="connsiteX24" fmla="*/ 392590 w 482444"/>
              <a:gd name="connsiteY24" fmla="*/ 465805 h 477972"/>
              <a:gd name="connsiteX25" fmla="*/ 404132 w 482444"/>
              <a:gd name="connsiteY25" fmla="*/ 477972 h 477972"/>
              <a:gd name="connsiteX26" fmla="*/ 438503 w 482444"/>
              <a:gd name="connsiteY26" fmla="*/ 456812 h 477972"/>
              <a:gd name="connsiteX27" fmla="*/ 433914 w 482444"/>
              <a:gd name="connsiteY27" fmla="*/ 440913 h 477972"/>
              <a:gd name="connsiteX28" fmla="*/ 465596 w 482444"/>
              <a:gd name="connsiteY28" fmla="*/ 383523 h 477972"/>
              <a:gd name="connsiteX29" fmla="*/ 467311 w 482444"/>
              <a:gd name="connsiteY29" fmla="*/ 383064 h 477972"/>
              <a:gd name="connsiteX30" fmla="*/ 480847 w 482444"/>
              <a:gd name="connsiteY30" fmla="*/ 379727 h 477972"/>
              <a:gd name="connsiteX31" fmla="*/ 480707 w 482444"/>
              <a:gd name="connsiteY31" fmla="*/ 337823 h 477972"/>
              <a:gd name="connsiteX32" fmla="*/ 468192 w 482444"/>
              <a:gd name="connsiteY32" fmla="*/ 334810 h 477972"/>
              <a:gd name="connsiteX33" fmla="*/ 433983 w 482444"/>
              <a:gd name="connsiteY33" fmla="*/ 278892 h 477972"/>
              <a:gd name="connsiteX34" fmla="*/ 434586 w 482444"/>
              <a:gd name="connsiteY34" fmla="*/ 276637 h 477972"/>
              <a:gd name="connsiteX35" fmla="*/ 438920 w 482444"/>
              <a:gd name="connsiteY35" fmla="*/ 262035 h 477972"/>
              <a:gd name="connsiteX36" fmla="*/ 404526 w 482444"/>
              <a:gd name="connsiteY36" fmla="*/ 240667 h 477972"/>
              <a:gd name="connsiteX37" fmla="*/ 393100 w 482444"/>
              <a:gd name="connsiteY37" fmla="*/ 252672 h 477972"/>
              <a:gd name="connsiteX38" fmla="*/ 327568 w 482444"/>
              <a:gd name="connsiteY38" fmla="*/ 254352 h 477972"/>
              <a:gd name="connsiteX39" fmla="*/ 325887 w 482444"/>
              <a:gd name="connsiteY39" fmla="*/ 252672 h 477972"/>
              <a:gd name="connsiteX40" fmla="*/ 314345 w 482444"/>
              <a:gd name="connsiteY40" fmla="*/ 240504 h 477972"/>
              <a:gd name="connsiteX41" fmla="*/ 279974 w 482444"/>
              <a:gd name="connsiteY41" fmla="*/ 261641 h 477972"/>
              <a:gd name="connsiteX42" fmla="*/ 284563 w 482444"/>
              <a:gd name="connsiteY42" fmla="*/ 277564 h 477972"/>
              <a:gd name="connsiteX43" fmla="*/ 359239 w 482444"/>
              <a:gd name="connsiteY43" fmla="*/ 324473 h 477972"/>
              <a:gd name="connsiteX44" fmla="*/ 392845 w 482444"/>
              <a:gd name="connsiteY44" fmla="*/ 359238 h 477972"/>
              <a:gd name="connsiteX45" fmla="*/ 359239 w 482444"/>
              <a:gd name="connsiteY45" fmla="*/ 394003 h 477972"/>
              <a:gd name="connsiteX46" fmla="*/ 325632 w 482444"/>
              <a:gd name="connsiteY46" fmla="*/ 359238 h 477972"/>
              <a:gd name="connsiteX47" fmla="*/ 359239 w 482444"/>
              <a:gd name="connsiteY47" fmla="*/ 324473 h 47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2444" h="477972">
                <a:moveTo>
                  <a:pt x="231767" y="0"/>
                </a:moveTo>
                <a:cubicBezTo>
                  <a:pt x="359772" y="0"/>
                  <a:pt x="463534" y="103762"/>
                  <a:pt x="463534" y="231767"/>
                </a:cubicBezTo>
                <a:cubicBezTo>
                  <a:pt x="463534" y="237862"/>
                  <a:pt x="463302" y="243888"/>
                  <a:pt x="462838" y="249844"/>
                </a:cubicBezTo>
                <a:cubicBezTo>
                  <a:pt x="402681" y="192369"/>
                  <a:pt x="307320" y="194543"/>
                  <a:pt x="249845" y="254700"/>
                </a:cubicBezTo>
                <a:cubicBezTo>
                  <a:pt x="194214" y="312927"/>
                  <a:pt x="194214" y="404611"/>
                  <a:pt x="249845" y="462838"/>
                </a:cubicBezTo>
                <a:cubicBezTo>
                  <a:pt x="206340" y="466305"/>
                  <a:pt x="162744" y="457368"/>
                  <a:pt x="124111" y="437066"/>
                </a:cubicBezTo>
                <a:lnTo>
                  <a:pt x="24683" y="462954"/>
                </a:lnTo>
                <a:cubicBezTo>
                  <a:pt x="14147" y="465666"/>
                  <a:pt x="3407" y="459322"/>
                  <a:pt x="695" y="448784"/>
                </a:cubicBezTo>
                <a:cubicBezTo>
                  <a:pt x="-133" y="445565"/>
                  <a:pt x="-133" y="442185"/>
                  <a:pt x="695" y="438966"/>
                </a:cubicBezTo>
                <a:lnTo>
                  <a:pt x="26561" y="339561"/>
                </a:lnTo>
                <a:cubicBezTo>
                  <a:pt x="9069" y="306326"/>
                  <a:pt x="-48" y="269324"/>
                  <a:pt x="0" y="231767"/>
                </a:cubicBezTo>
                <a:cubicBezTo>
                  <a:pt x="0" y="103762"/>
                  <a:pt x="103762" y="0"/>
                  <a:pt x="231767" y="0"/>
                </a:cubicBezTo>
                <a:close/>
                <a:moveTo>
                  <a:pt x="284563" y="277564"/>
                </a:moveTo>
                <a:cubicBezTo>
                  <a:pt x="291662" y="302161"/>
                  <a:pt x="277478" y="327855"/>
                  <a:pt x="252881" y="334954"/>
                </a:cubicBezTo>
                <a:cubicBezTo>
                  <a:pt x="252313" y="335116"/>
                  <a:pt x="251741" y="335271"/>
                  <a:pt x="251166" y="335413"/>
                </a:cubicBezTo>
                <a:lnTo>
                  <a:pt x="237631" y="338750"/>
                </a:lnTo>
                <a:cubicBezTo>
                  <a:pt x="235461" y="352631"/>
                  <a:pt x="235508" y="366766"/>
                  <a:pt x="237770" y="380630"/>
                </a:cubicBezTo>
                <a:lnTo>
                  <a:pt x="250285" y="383643"/>
                </a:lnTo>
                <a:cubicBezTo>
                  <a:pt x="275174" y="389639"/>
                  <a:pt x="290490" y="414675"/>
                  <a:pt x="284494" y="439562"/>
                </a:cubicBezTo>
                <a:cubicBezTo>
                  <a:pt x="284313" y="440320"/>
                  <a:pt x="284111" y="441071"/>
                  <a:pt x="283891" y="441817"/>
                </a:cubicBezTo>
                <a:lnTo>
                  <a:pt x="279557" y="456464"/>
                </a:lnTo>
                <a:cubicBezTo>
                  <a:pt x="289755" y="465411"/>
                  <a:pt x="301343" y="472665"/>
                  <a:pt x="313951" y="477833"/>
                </a:cubicBezTo>
                <a:lnTo>
                  <a:pt x="325401" y="465781"/>
                </a:lnTo>
                <a:cubicBezTo>
                  <a:pt x="343045" y="447233"/>
                  <a:pt x="372387" y="446503"/>
                  <a:pt x="390933" y="464148"/>
                </a:cubicBezTo>
                <a:cubicBezTo>
                  <a:pt x="391500" y="464685"/>
                  <a:pt x="392052" y="465239"/>
                  <a:pt x="392590" y="465805"/>
                </a:cubicBezTo>
                <a:lnTo>
                  <a:pt x="404132" y="477972"/>
                </a:lnTo>
                <a:cubicBezTo>
                  <a:pt x="416682" y="472869"/>
                  <a:pt x="428296" y="465719"/>
                  <a:pt x="438503" y="456812"/>
                </a:cubicBezTo>
                <a:lnTo>
                  <a:pt x="433914" y="440913"/>
                </a:lnTo>
                <a:cubicBezTo>
                  <a:pt x="426815" y="416316"/>
                  <a:pt x="440999" y="390622"/>
                  <a:pt x="465596" y="383523"/>
                </a:cubicBezTo>
                <a:cubicBezTo>
                  <a:pt x="466164" y="383361"/>
                  <a:pt x="466737" y="383205"/>
                  <a:pt x="467311" y="383064"/>
                </a:cubicBezTo>
                <a:lnTo>
                  <a:pt x="480847" y="379727"/>
                </a:lnTo>
                <a:cubicBezTo>
                  <a:pt x="483023" y="365839"/>
                  <a:pt x="482976" y="351694"/>
                  <a:pt x="480707" y="337823"/>
                </a:cubicBezTo>
                <a:lnTo>
                  <a:pt x="468192" y="334810"/>
                </a:lnTo>
                <a:cubicBezTo>
                  <a:pt x="443303" y="328814"/>
                  <a:pt x="427987" y="303779"/>
                  <a:pt x="433983" y="278892"/>
                </a:cubicBezTo>
                <a:cubicBezTo>
                  <a:pt x="434164" y="278134"/>
                  <a:pt x="434366" y="277383"/>
                  <a:pt x="434586" y="276637"/>
                </a:cubicBezTo>
                <a:lnTo>
                  <a:pt x="438920" y="262035"/>
                </a:lnTo>
                <a:cubicBezTo>
                  <a:pt x="428722" y="253052"/>
                  <a:pt x="417097" y="245830"/>
                  <a:pt x="404526" y="240667"/>
                </a:cubicBezTo>
                <a:lnTo>
                  <a:pt x="393100" y="252672"/>
                </a:lnTo>
                <a:cubicBezTo>
                  <a:pt x="375467" y="271232"/>
                  <a:pt x="346127" y="271985"/>
                  <a:pt x="327568" y="254352"/>
                </a:cubicBezTo>
                <a:cubicBezTo>
                  <a:pt x="326993" y="253808"/>
                  <a:pt x="326432" y="253247"/>
                  <a:pt x="325887" y="252672"/>
                </a:cubicBezTo>
                <a:lnTo>
                  <a:pt x="314345" y="240504"/>
                </a:lnTo>
                <a:cubicBezTo>
                  <a:pt x="301797" y="245599"/>
                  <a:pt x="290184" y="252742"/>
                  <a:pt x="279974" y="261641"/>
                </a:cubicBezTo>
                <a:lnTo>
                  <a:pt x="284563" y="277564"/>
                </a:lnTo>
                <a:close/>
                <a:moveTo>
                  <a:pt x="359239" y="324473"/>
                </a:moveTo>
                <a:cubicBezTo>
                  <a:pt x="377780" y="324473"/>
                  <a:pt x="392845" y="340048"/>
                  <a:pt x="392845" y="359238"/>
                </a:cubicBezTo>
                <a:cubicBezTo>
                  <a:pt x="392845" y="378429"/>
                  <a:pt x="377780" y="394003"/>
                  <a:pt x="359239" y="394003"/>
                </a:cubicBezTo>
                <a:cubicBezTo>
                  <a:pt x="340697" y="394003"/>
                  <a:pt x="325632" y="378429"/>
                  <a:pt x="325632" y="359238"/>
                </a:cubicBezTo>
                <a:cubicBezTo>
                  <a:pt x="325632" y="340048"/>
                  <a:pt x="340697" y="324473"/>
                  <a:pt x="359239" y="324473"/>
                </a:cubicBezTo>
                <a:close/>
              </a:path>
            </a:pathLst>
          </a:custGeom>
          <a:gradFill>
            <a:gsLst>
              <a:gs pos="35000">
                <a:srgbClr val="C03BC4"/>
              </a:gs>
              <a:gs pos="0">
                <a:srgbClr val="FF5C39"/>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21" name="Graphic 16">
            <a:extLst>
              <a:ext uri="{FF2B5EF4-FFF2-40B4-BE49-F238E27FC236}">
                <a16:creationId xmlns:a16="http://schemas.microsoft.com/office/drawing/2014/main" id="{9BB6D89C-578F-9531-D800-1280C62E48CD}"/>
              </a:ext>
            </a:extLst>
          </p:cNvPr>
          <p:cNvSpPr/>
          <p:nvPr/>
        </p:nvSpPr>
        <p:spPr>
          <a:xfrm>
            <a:off x="9754679" y="3206546"/>
            <a:ext cx="463532" cy="486709"/>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gradFill>
            <a:gsLst>
              <a:gs pos="35000">
                <a:srgbClr val="C03BC4"/>
              </a:gs>
              <a:gs pos="0">
                <a:srgbClr val="FF5C39"/>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22" name="Graphic 18">
            <a:extLst>
              <a:ext uri="{FF2B5EF4-FFF2-40B4-BE49-F238E27FC236}">
                <a16:creationId xmlns:a16="http://schemas.microsoft.com/office/drawing/2014/main" id="{DE9FA9BE-B5CA-8EED-4B1D-3722EE794A23}"/>
              </a:ext>
            </a:extLst>
          </p:cNvPr>
          <p:cNvSpPr/>
          <p:nvPr/>
        </p:nvSpPr>
        <p:spPr>
          <a:xfrm>
            <a:off x="5868108" y="3206684"/>
            <a:ext cx="463532" cy="463300"/>
          </a:xfrm>
          <a:custGeom>
            <a:avLst/>
            <a:gdLst>
              <a:gd name="connsiteX0" fmla="*/ 188658 w 463532"/>
              <a:gd name="connsiteY0" fmla="*/ 0 h 463300"/>
              <a:gd name="connsiteX1" fmla="*/ 214384 w 463532"/>
              <a:gd name="connsiteY1" fmla="*/ 32702 h 463300"/>
              <a:gd name="connsiteX2" fmla="*/ 214384 w 463532"/>
              <a:gd name="connsiteY2" fmla="*/ 133127 h 463300"/>
              <a:gd name="connsiteX3" fmla="*/ 193641 w 463532"/>
              <a:gd name="connsiteY3" fmla="*/ 133127 h 463300"/>
              <a:gd name="connsiteX4" fmla="*/ 133288 w 463532"/>
              <a:gd name="connsiteY4" fmla="*/ 107538 h 463300"/>
              <a:gd name="connsiteX5" fmla="*/ 107699 w 463532"/>
              <a:gd name="connsiteY5" fmla="*/ 167891 h 463300"/>
              <a:gd name="connsiteX6" fmla="*/ 168053 w 463532"/>
              <a:gd name="connsiteY6" fmla="*/ 193478 h 463300"/>
              <a:gd name="connsiteX7" fmla="*/ 193641 w 463532"/>
              <a:gd name="connsiteY7" fmla="*/ 167891 h 463300"/>
              <a:gd name="connsiteX8" fmla="*/ 214384 w 463532"/>
              <a:gd name="connsiteY8" fmla="*/ 167891 h 463300"/>
              <a:gd name="connsiteX9" fmla="*/ 214384 w 463532"/>
              <a:gd name="connsiteY9" fmla="*/ 420470 h 463300"/>
              <a:gd name="connsiteX10" fmla="*/ 196236 w 463532"/>
              <a:gd name="connsiteY10" fmla="*/ 454308 h 463300"/>
              <a:gd name="connsiteX11" fmla="*/ 160081 w 463532"/>
              <a:gd name="connsiteY11" fmla="*/ 463301 h 463300"/>
              <a:gd name="connsiteX12" fmla="*/ 82300 w 463532"/>
              <a:gd name="connsiteY12" fmla="*/ 424642 h 463300"/>
              <a:gd name="connsiteX13" fmla="*/ 58660 w 463532"/>
              <a:gd name="connsiteY13" fmla="*/ 375114 h 463300"/>
              <a:gd name="connsiteX14" fmla="*/ 29249 w 463532"/>
              <a:gd name="connsiteY14" fmla="*/ 359122 h 463300"/>
              <a:gd name="connsiteX15" fmla="*/ 0 w 463532"/>
              <a:gd name="connsiteY15" fmla="*/ 288781 h 463300"/>
              <a:gd name="connsiteX16" fmla="*/ 4404 w 463532"/>
              <a:gd name="connsiteY16" fmla="*/ 243216 h 463300"/>
              <a:gd name="connsiteX17" fmla="*/ 101977 w 463532"/>
              <a:gd name="connsiteY17" fmla="*/ 243216 h 463300"/>
              <a:gd name="connsiteX18" fmla="*/ 132918 w 463532"/>
              <a:gd name="connsiteY18" fmla="*/ 269892 h 463300"/>
              <a:gd name="connsiteX19" fmla="*/ 107805 w 463532"/>
              <a:gd name="connsiteY19" fmla="*/ 330445 h 463300"/>
              <a:gd name="connsiteX20" fmla="*/ 168358 w 463532"/>
              <a:gd name="connsiteY20" fmla="*/ 355557 h 463300"/>
              <a:gd name="connsiteX21" fmla="*/ 193472 w 463532"/>
              <a:gd name="connsiteY21" fmla="*/ 295004 h 463300"/>
              <a:gd name="connsiteX22" fmla="*/ 167845 w 463532"/>
              <a:gd name="connsiteY22" fmla="*/ 269683 h 463300"/>
              <a:gd name="connsiteX23" fmla="*/ 101977 w 463532"/>
              <a:gd name="connsiteY23" fmla="*/ 208451 h 463300"/>
              <a:gd name="connsiteX24" fmla="*/ 24104 w 463532"/>
              <a:gd name="connsiteY24" fmla="*/ 208451 h 463300"/>
              <a:gd name="connsiteX25" fmla="*/ 35576 w 463532"/>
              <a:gd name="connsiteY25" fmla="*/ 201451 h 463300"/>
              <a:gd name="connsiteX26" fmla="*/ 31451 w 463532"/>
              <a:gd name="connsiteY26" fmla="*/ 175331 h 463300"/>
              <a:gd name="connsiteX27" fmla="*/ 38288 w 463532"/>
              <a:gd name="connsiteY27" fmla="*/ 124783 h 463300"/>
              <a:gd name="connsiteX28" fmla="*/ 62345 w 463532"/>
              <a:gd name="connsiteY28" fmla="*/ 83668 h 463300"/>
              <a:gd name="connsiteX29" fmla="*/ 87747 w 463532"/>
              <a:gd name="connsiteY29" fmla="*/ 70526 h 463300"/>
              <a:gd name="connsiteX30" fmla="*/ 119105 w 463532"/>
              <a:gd name="connsiteY30" fmla="*/ 23316 h 463300"/>
              <a:gd name="connsiteX31" fmla="*/ 188635 w 463532"/>
              <a:gd name="connsiteY31" fmla="*/ 0 h 463300"/>
              <a:gd name="connsiteX32" fmla="*/ 249149 w 463532"/>
              <a:gd name="connsiteY32" fmla="*/ 347510 h 463300"/>
              <a:gd name="connsiteX33" fmla="*/ 287390 w 463532"/>
              <a:gd name="connsiteY33" fmla="*/ 347510 h 463300"/>
              <a:gd name="connsiteX34" fmla="*/ 353444 w 463532"/>
              <a:gd name="connsiteY34" fmla="*/ 281457 h 463300"/>
              <a:gd name="connsiteX35" fmla="*/ 353444 w 463532"/>
              <a:gd name="connsiteY35" fmla="*/ 239855 h 463300"/>
              <a:gd name="connsiteX36" fmla="*/ 379031 w 463532"/>
              <a:gd name="connsiteY36" fmla="*/ 179502 h 463300"/>
              <a:gd name="connsiteX37" fmla="*/ 318679 w 463532"/>
              <a:gd name="connsiteY37" fmla="*/ 153914 h 463300"/>
              <a:gd name="connsiteX38" fmla="*/ 293092 w 463532"/>
              <a:gd name="connsiteY38" fmla="*/ 214266 h 463300"/>
              <a:gd name="connsiteX39" fmla="*/ 318679 w 463532"/>
              <a:gd name="connsiteY39" fmla="*/ 239855 h 463300"/>
              <a:gd name="connsiteX40" fmla="*/ 318679 w 463532"/>
              <a:gd name="connsiteY40" fmla="*/ 281457 h 463300"/>
              <a:gd name="connsiteX41" fmla="*/ 287390 w 463532"/>
              <a:gd name="connsiteY41" fmla="*/ 312745 h 463300"/>
              <a:gd name="connsiteX42" fmla="*/ 249149 w 463532"/>
              <a:gd name="connsiteY42" fmla="*/ 312745 h 463300"/>
              <a:gd name="connsiteX43" fmla="*/ 249149 w 463532"/>
              <a:gd name="connsiteY43" fmla="*/ 32702 h 463300"/>
              <a:gd name="connsiteX44" fmla="*/ 274875 w 463532"/>
              <a:gd name="connsiteY44" fmla="*/ 0 h 463300"/>
              <a:gd name="connsiteX45" fmla="*/ 344428 w 463532"/>
              <a:gd name="connsiteY45" fmla="*/ 23316 h 463300"/>
              <a:gd name="connsiteX46" fmla="*/ 375786 w 463532"/>
              <a:gd name="connsiteY46" fmla="*/ 70526 h 463300"/>
              <a:gd name="connsiteX47" fmla="*/ 401187 w 463532"/>
              <a:gd name="connsiteY47" fmla="*/ 83668 h 463300"/>
              <a:gd name="connsiteX48" fmla="*/ 425245 w 463532"/>
              <a:gd name="connsiteY48" fmla="*/ 124783 h 463300"/>
              <a:gd name="connsiteX49" fmla="*/ 432082 w 463532"/>
              <a:gd name="connsiteY49" fmla="*/ 175331 h 463300"/>
              <a:gd name="connsiteX50" fmla="*/ 427956 w 463532"/>
              <a:gd name="connsiteY50" fmla="*/ 201451 h 463300"/>
              <a:gd name="connsiteX51" fmla="*/ 429486 w 463532"/>
              <a:gd name="connsiteY51" fmla="*/ 202147 h 463300"/>
              <a:gd name="connsiteX52" fmla="*/ 450206 w 463532"/>
              <a:gd name="connsiteY52" fmla="*/ 220920 h 463300"/>
              <a:gd name="connsiteX53" fmla="*/ 463533 w 463532"/>
              <a:gd name="connsiteY53" fmla="*/ 288781 h 463300"/>
              <a:gd name="connsiteX54" fmla="*/ 434284 w 463532"/>
              <a:gd name="connsiteY54" fmla="*/ 359122 h 463300"/>
              <a:gd name="connsiteX55" fmla="*/ 404849 w 463532"/>
              <a:gd name="connsiteY55" fmla="*/ 375114 h 463300"/>
              <a:gd name="connsiteX56" fmla="*/ 381232 w 463532"/>
              <a:gd name="connsiteY56" fmla="*/ 424642 h 463300"/>
              <a:gd name="connsiteX57" fmla="*/ 303428 w 463532"/>
              <a:gd name="connsiteY57" fmla="*/ 463301 h 463300"/>
              <a:gd name="connsiteX58" fmla="*/ 267273 w 463532"/>
              <a:gd name="connsiteY58" fmla="*/ 454331 h 463300"/>
              <a:gd name="connsiteX59" fmla="*/ 249149 w 463532"/>
              <a:gd name="connsiteY59" fmla="*/ 420470 h 463300"/>
              <a:gd name="connsiteX60" fmla="*/ 249149 w 463532"/>
              <a:gd name="connsiteY60" fmla="*/ 347510 h 463300"/>
              <a:gd name="connsiteX61" fmla="*/ 139060 w 463532"/>
              <a:gd name="connsiteY61" fmla="*/ 150509 h 463300"/>
              <a:gd name="connsiteX62" fmla="*/ 150648 w 463532"/>
              <a:gd name="connsiteY62" fmla="*/ 138921 h 463300"/>
              <a:gd name="connsiteX63" fmla="*/ 162236 w 463532"/>
              <a:gd name="connsiteY63" fmla="*/ 150509 h 463300"/>
              <a:gd name="connsiteX64" fmla="*/ 150648 w 463532"/>
              <a:gd name="connsiteY64" fmla="*/ 162097 h 463300"/>
              <a:gd name="connsiteX65" fmla="*/ 139060 w 463532"/>
              <a:gd name="connsiteY65" fmla="*/ 150509 h 463300"/>
              <a:gd name="connsiteX66" fmla="*/ 150648 w 463532"/>
              <a:gd name="connsiteY66" fmla="*/ 301157 h 463300"/>
              <a:gd name="connsiteX67" fmla="*/ 139060 w 463532"/>
              <a:gd name="connsiteY67" fmla="*/ 312745 h 463300"/>
              <a:gd name="connsiteX68" fmla="*/ 150648 w 463532"/>
              <a:gd name="connsiteY68" fmla="*/ 324334 h 463300"/>
              <a:gd name="connsiteX69" fmla="*/ 162236 w 463532"/>
              <a:gd name="connsiteY69" fmla="*/ 312745 h 463300"/>
              <a:gd name="connsiteX70" fmla="*/ 150648 w 463532"/>
              <a:gd name="connsiteY70" fmla="*/ 301157 h 463300"/>
              <a:gd name="connsiteX71" fmla="*/ 324473 w 463532"/>
              <a:gd name="connsiteY71" fmla="*/ 196862 h 463300"/>
              <a:gd name="connsiteX72" fmla="*/ 336061 w 463532"/>
              <a:gd name="connsiteY72" fmla="*/ 208451 h 463300"/>
              <a:gd name="connsiteX73" fmla="*/ 347649 w 463532"/>
              <a:gd name="connsiteY73" fmla="*/ 196862 h 463300"/>
              <a:gd name="connsiteX74" fmla="*/ 336061 w 463532"/>
              <a:gd name="connsiteY74" fmla="*/ 185274 h 463300"/>
              <a:gd name="connsiteX75" fmla="*/ 324473 w 463532"/>
              <a:gd name="connsiteY75" fmla="*/ 196862 h 46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3532" h="463300">
                <a:moveTo>
                  <a:pt x="188658" y="0"/>
                </a:moveTo>
                <a:cubicBezTo>
                  <a:pt x="205044" y="0"/>
                  <a:pt x="214384" y="16316"/>
                  <a:pt x="214384" y="32702"/>
                </a:cubicBezTo>
                <a:lnTo>
                  <a:pt x="214384" y="133127"/>
                </a:lnTo>
                <a:lnTo>
                  <a:pt x="193641" y="133127"/>
                </a:lnTo>
                <a:cubicBezTo>
                  <a:pt x="184041" y="109395"/>
                  <a:pt x="157020" y="97938"/>
                  <a:pt x="133288" y="107538"/>
                </a:cubicBezTo>
                <a:cubicBezTo>
                  <a:pt x="109556" y="117138"/>
                  <a:pt x="98099" y="144160"/>
                  <a:pt x="107699" y="167891"/>
                </a:cubicBezTo>
                <a:cubicBezTo>
                  <a:pt x="117299" y="191624"/>
                  <a:pt x="144321" y="203081"/>
                  <a:pt x="168053" y="193478"/>
                </a:cubicBezTo>
                <a:cubicBezTo>
                  <a:pt x="179696" y="188769"/>
                  <a:pt x="188931" y="179535"/>
                  <a:pt x="193641" y="167891"/>
                </a:cubicBezTo>
                <a:lnTo>
                  <a:pt x="214384" y="167891"/>
                </a:lnTo>
                <a:lnTo>
                  <a:pt x="214384" y="420470"/>
                </a:lnTo>
                <a:cubicBezTo>
                  <a:pt x="214384" y="434284"/>
                  <a:pt x="208543" y="448027"/>
                  <a:pt x="196236" y="454308"/>
                </a:cubicBezTo>
                <a:cubicBezTo>
                  <a:pt x="185077" y="460153"/>
                  <a:pt x="172678" y="463238"/>
                  <a:pt x="160081" y="463301"/>
                </a:cubicBezTo>
                <a:cubicBezTo>
                  <a:pt x="125084" y="463301"/>
                  <a:pt x="99057" y="445594"/>
                  <a:pt x="82300" y="424642"/>
                </a:cubicBezTo>
                <a:cubicBezTo>
                  <a:pt x="70695" y="410185"/>
                  <a:pt x="62603" y="393229"/>
                  <a:pt x="58660" y="375114"/>
                </a:cubicBezTo>
                <a:cubicBezTo>
                  <a:pt x="47837" y="371920"/>
                  <a:pt x="37813" y="366469"/>
                  <a:pt x="29249" y="359122"/>
                </a:cubicBezTo>
                <a:cubicBezTo>
                  <a:pt x="12793" y="344961"/>
                  <a:pt x="0" y="322248"/>
                  <a:pt x="0" y="288781"/>
                </a:cubicBezTo>
                <a:cubicBezTo>
                  <a:pt x="0" y="271282"/>
                  <a:pt x="1252" y="256032"/>
                  <a:pt x="4404" y="243216"/>
                </a:cubicBezTo>
                <a:lnTo>
                  <a:pt x="101977" y="243216"/>
                </a:lnTo>
                <a:cubicBezTo>
                  <a:pt x="117691" y="243216"/>
                  <a:pt x="130716" y="254804"/>
                  <a:pt x="132918" y="269892"/>
                </a:cubicBezTo>
                <a:cubicBezTo>
                  <a:pt x="109262" y="279679"/>
                  <a:pt x="98019" y="306789"/>
                  <a:pt x="107805" y="330445"/>
                </a:cubicBezTo>
                <a:cubicBezTo>
                  <a:pt x="117592" y="354099"/>
                  <a:pt x="144702" y="365342"/>
                  <a:pt x="168358" y="355557"/>
                </a:cubicBezTo>
                <a:cubicBezTo>
                  <a:pt x="192014" y="345770"/>
                  <a:pt x="203257" y="318660"/>
                  <a:pt x="193472" y="295004"/>
                </a:cubicBezTo>
                <a:cubicBezTo>
                  <a:pt x="188693" y="283455"/>
                  <a:pt x="179452" y="274323"/>
                  <a:pt x="167845" y="269683"/>
                </a:cubicBezTo>
                <a:cubicBezTo>
                  <a:pt x="165320" y="235169"/>
                  <a:pt x="136584" y="208455"/>
                  <a:pt x="101977" y="208451"/>
                </a:cubicBezTo>
                <a:lnTo>
                  <a:pt x="24104" y="208451"/>
                </a:lnTo>
                <a:cubicBezTo>
                  <a:pt x="27574" y="205581"/>
                  <a:pt x="31438" y="203224"/>
                  <a:pt x="35576" y="201451"/>
                </a:cubicBezTo>
                <a:cubicBezTo>
                  <a:pt x="33187" y="192936"/>
                  <a:pt x="31803" y="184169"/>
                  <a:pt x="31451" y="175331"/>
                </a:cubicBezTo>
                <a:cubicBezTo>
                  <a:pt x="30686" y="158296"/>
                  <a:pt x="33235" y="140566"/>
                  <a:pt x="38288" y="124783"/>
                </a:cubicBezTo>
                <a:cubicBezTo>
                  <a:pt x="43294" y="109255"/>
                  <a:pt x="51220" y="94120"/>
                  <a:pt x="62345" y="83668"/>
                </a:cubicBezTo>
                <a:cubicBezTo>
                  <a:pt x="69324" y="76868"/>
                  <a:pt x="78165" y="72294"/>
                  <a:pt x="87747" y="70526"/>
                </a:cubicBezTo>
                <a:cubicBezTo>
                  <a:pt x="92359" y="51058"/>
                  <a:pt x="104109" y="34974"/>
                  <a:pt x="119105" y="23316"/>
                </a:cubicBezTo>
                <a:cubicBezTo>
                  <a:pt x="138364" y="8297"/>
                  <a:pt x="163604" y="0"/>
                  <a:pt x="188635" y="0"/>
                </a:cubicBezTo>
                <a:close/>
                <a:moveTo>
                  <a:pt x="249149" y="347510"/>
                </a:moveTo>
                <a:lnTo>
                  <a:pt x="287390" y="347510"/>
                </a:lnTo>
                <a:cubicBezTo>
                  <a:pt x="323870" y="347510"/>
                  <a:pt x="353444" y="317937"/>
                  <a:pt x="353444" y="281457"/>
                </a:cubicBezTo>
                <a:lnTo>
                  <a:pt x="353444" y="239855"/>
                </a:lnTo>
                <a:cubicBezTo>
                  <a:pt x="377176" y="230255"/>
                  <a:pt x="388633" y="203234"/>
                  <a:pt x="379031" y="179502"/>
                </a:cubicBezTo>
                <a:cubicBezTo>
                  <a:pt x="369431" y="155770"/>
                  <a:pt x="342411" y="144314"/>
                  <a:pt x="318679" y="153914"/>
                </a:cubicBezTo>
                <a:cubicBezTo>
                  <a:pt x="294946" y="163514"/>
                  <a:pt x="283490" y="190535"/>
                  <a:pt x="293092" y="214266"/>
                </a:cubicBezTo>
                <a:cubicBezTo>
                  <a:pt x="297801" y="225912"/>
                  <a:pt x="307035" y="235145"/>
                  <a:pt x="318679" y="239855"/>
                </a:cubicBezTo>
                <a:lnTo>
                  <a:pt x="318679" y="281457"/>
                </a:lnTo>
                <a:cubicBezTo>
                  <a:pt x="318679" y="298737"/>
                  <a:pt x="304671" y="312745"/>
                  <a:pt x="287390" y="312745"/>
                </a:cubicBezTo>
                <a:lnTo>
                  <a:pt x="249149" y="312745"/>
                </a:lnTo>
                <a:lnTo>
                  <a:pt x="249149" y="32702"/>
                </a:lnTo>
                <a:cubicBezTo>
                  <a:pt x="249149" y="16316"/>
                  <a:pt x="258489" y="0"/>
                  <a:pt x="274875" y="0"/>
                </a:cubicBezTo>
                <a:cubicBezTo>
                  <a:pt x="299952" y="0"/>
                  <a:pt x="325168" y="8297"/>
                  <a:pt x="344428" y="23316"/>
                </a:cubicBezTo>
                <a:cubicBezTo>
                  <a:pt x="359423" y="34974"/>
                  <a:pt x="371174" y="51081"/>
                  <a:pt x="375786" y="70526"/>
                </a:cubicBezTo>
                <a:cubicBezTo>
                  <a:pt x="385520" y="72149"/>
                  <a:pt x="394188" y="77109"/>
                  <a:pt x="401187" y="83668"/>
                </a:cubicBezTo>
                <a:cubicBezTo>
                  <a:pt x="412312" y="94120"/>
                  <a:pt x="420239" y="109231"/>
                  <a:pt x="425245" y="124783"/>
                </a:cubicBezTo>
                <a:cubicBezTo>
                  <a:pt x="430297" y="140566"/>
                  <a:pt x="432847" y="158296"/>
                  <a:pt x="432082" y="175331"/>
                </a:cubicBezTo>
                <a:cubicBezTo>
                  <a:pt x="431688" y="184046"/>
                  <a:pt x="430413" y="192945"/>
                  <a:pt x="427956" y="201451"/>
                </a:cubicBezTo>
                <a:lnTo>
                  <a:pt x="429486" y="202147"/>
                </a:lnTo>
                <a:cubicBezTo>
                  <a:pt x="438061" y="206179"/>
                  <a:pt x="445014" y="212506"/>
                  <a:pt x="450206" y="220920"/>
                </a:cubicBezTo>
                <a:cubicBezTo>
                  <a:pt x="460056" y="236796"/>
                  <a:pt x="463533" y="259648"/>
                  <a:pt x="463533" y="288781"/>
                </a:cubicBezTo>
                <a:cubicBezTo>
                  <a:pt x="463533" y="322271"/>
                  <a:pt x="450739" y="345007"/>
                  <a:pt x="434284" y="359122"/>
                </a:cubicBezTo>
                <a:cubicBezTo>
                  <a:pt x="425713" y="366473"/>
                  <a:pt x="415680" y="371922"/>
                  <a:pt x="404849" y="375114"/>
                </a:cubicBezTo>
                <a:cubicBezTo>
                  <a:pt x="400912" y="393226"/>
                  <a:pt x="392828" y="410180"/>
                  <a:pt x="381232" y="424642"/>
                </a:cubicBezTo>
                <a:cubicBezTo>
                  <a:pt x="364476" y="445594"/>
                  <a:pt x="338448" y="463301"/>
                  <a:pt x="303428" y="463301"/>
                </a:cubicBezTo>
                <a:cubicBezTo>
                  <a:pt x="290832" y="463245"/>
                  <a:pt x="278435" y="460170"/>
                  <a:pt x="267273" y="454331"/>
                </a:cubicBezTo>
                <a:cubicBezTo>
                  <a:pt x="254989" y="448027"/>
                  <a:pt x="249149" y="434284"/>
                  <a:pt x="249149" y="420470"/>
                </a:cubicBezTo>
                <a:lnTo>
                  <a:pt x="249149" y="347510"/>
                </a:lnTo>
                <a:close/>
                <a:moveTo>
                  <a:pt x="139060" y="150509"/>
                </a:moveTo>
                <a:cubicBezTo>
                  <a:pt x="139060" y="144109"/>
                  <a:pt x="144248" y="138921"/>
                  <a:pt x="150648" y="138921"/>
                </a:cubicBezTo>
                <a:cubicBezTo>
                  <a:pt x="157048" y="138921"/>
                  <a:pt x="162236" y="144109"/>
                  <a:pt x="162236" y="150509"/>
                </a:cubicBezTo>
                <a:cubicBezTo>
                  <a:pt x="162236" y="156909"/>
                  <a:pt x="157048" y="162097"/>
                  <a:pt x="150648" y="162097"/>
                </a:cubicBezTo>
                <a:cubicBezTo>
                  <a:pt x="144248" y="162097"/>
                  <a:pt x="139060" y="156909"/>
                  <a:pt x="139060" y="150509"/>
                </a:cubicBezTo>
                <a:close/>
                <a:moveTo>
                  <a:pt x="150648" y="301157"/>
                </a:moveTo>
                <a:cubicBezTo>
                  <a:pt x="144248" y="301157"/>
                  <a:pt x="139060" y="306346"/>
                  <a:pt x="139060" y="312745"/>
                </a:cubicBezTo>
                <a:cubicBezTo>
                  <a:pt x="139060" y="319144"/>
                  <a:pt x="144248" y="324334"/>
                  <a:pt x="150648" y="324334"/>
                </a:cubicBezTo>
                <a:cubicBezTo>
                  <a:pt x="157048" y="324334"/>
                  <a:pt x="162236" y="319144"/>
                  <a:pt x="162236" y="312745"/>
                </a:cubicBezTo>
                <a:cubicBezTo>
                  <a:pt x="162236" y="306346"/>
                  <a:pt x="157048" y="301157"/>
                  <a:pt x="150648" y="301157"/>
                </a:cubicBezTo>
                <a:close/>
                <a:moveTo>
                  <a:pt x="324473" y="196862"/>
                </a:moveTo>
                <a:cubicBezTo>
                  <a:pt x="324473" y="203261"/>
                  <a:pt x="329662" y="208451"/>
                  <a:pt x="336061" y="208451"/>
                </a:cubicBezTo>
                <a:cubicBezTo>
                  <a:pt x="342460" y="208451"/>
                  <a:pt x="347649" y="203261"/>
                  <a:pt x="347649" y="196862"/>
                </a:cubicBezTo>
                <a:cubicBezTo>
                  <a:pt x="347649" y="190463"/>
                  <a:pt x="342460" y="185274"/>
                  <a:pt x="336061" y="185274"/>
                </a:cubicBezTo>
                <a:cubicBezTo>
                  <a:pt x="329662" y="185274"/>
                  <a:pt x="324473" y="190463"/>
                  <a:pt x="324473" y="196862"/>
                </a:cubicBezTo>
                <a:close/>
              </a:path>
            </a:pathLst>
          </a:custGeom>
          <a:gradFill>
            <a:gsLst>
              <a:gs pos="35000">
                <a:srgbClr val="C03BC4"/>
              </a:gs>
              <a:gs pos="0">
                <a:srgbClr val="FF5C39"/>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Tree>
    <p:extLst>
      <p:ext uri="{BB962C8B-B14F-4D97-AF65-F5344CB8AC3E}">
        <p14:creationId xmlns:p14="http://schemas.microsoft.com/office/powerpoint/2010/main" val="1999529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54167E-6 7.40741E-7 L -3.54167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3.54167E-6 7.40741E-7 L -3.54167E-6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path" presetSubtype="0" decel="100000" fill="hold" grpId="1" nodeType="withEffect">
                                  <p:stCondLst>
                                    <p:cond delay="0"/>
                                  </p:stCondLst>
                                  <p:childTnLst>
                                    <p:animMotion origin="layout" path="M -3.54167E-6 7.40741E-7 L -3.54167E-6 0.03542 " pathEditMode="relative" rAng="0" ptsTypes="AA">
                                      <p:cBhvr>
                                        <p:cTn id="19" dur="700" spd="-100000" fill="hold"/>
                                        <p:tgtEl>
                                          <p:spTgt spid="20"/>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0"/>
                                  </p:stCondLst>
                                  <p:childTnLst>
                                    <p:animMotion origin="layout" path="M -3.54167E-6 7.40741E-7 L -3.54167E-6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100"/>
                                  </p:stCondLst>
                                  <p:childTnLst>
                                    <p:animMotion origin="layout" path="M -3.54167E-6 7.40741E-7 L -3.54167E-6 0.03542 " pathEditMode="relative" rAng="0" ptsTypes="AA">
                                      <p:cBhvr>
                                        <p:cTn id="29" dur="700" spd="-100000" fill="hold"/>
                                        <p:tgtEl>
                                          <p:spTgt spid="8"/>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42" presetClass="path" presetSubtype="0" decel="100000" fill="hold" grpId="1" nodeType="withEffect">
                                  <p:stCondLst>
                                    <p:cond delay="100"/>
                                  </p:stCondLst>
                                  <p:childTnLst>
                                    <p:animMotion origin="layout" path="M -3.54167E-6 7.40741E-7 L -3.54167E-6 0.03542 " pathEditMode="relative" rAng="0" ptsTypes="AA">
                                      <p:cBhvr>
                                        <p:cTn id="34" dur="700" spd="-100000" fill="hold"/>
                                        <p:tgtEl>
                                          <p:spTgt spid="22"/>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grpId="1" nodeType="withEffect">
                                  <p:stCondLst>
                                    <p:cond delay="100"/>
                                  </p:stCondLst>
                                  <p:childTnLst>
                                    <p:animMotion origin="layout" path="M -3.54167E-6 7.40741E-7 L -3.54167E-6 0.03542 " pathEditMode="relative" rAng="0" ptsTypes="AA">
                                      <p:cBhvr>
                                        <p:cTn id="39" dur="700" spd="-100000" fill="hold"/>
                                        <p:tgtEl>
                                          <p:spTgt spid="4"/>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100"/>
                                  </p:stCondLst>
                                  <p:childTnLst>
                                    <p:animMotion origin="layout" path="M -4.16667E-7 -2.96296E-6 L -4.16667E-7 0.03542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par>
                                <p:cTn id="48" presetID="42" presetClass="path" presetSubtype="0" decel="100000" fill="hold" grpId="1" nodeType="withEffect">
                                  <p:stCondLst>
                                    <p:cond delay="200"/>
                                  </p:stCondLst>
                                  <p:childTnLst>
                                    <p:animMotion origin="layout" path="M -3.54167E-6 7.40741E-7 L -3.54167E-6 0.03542 " pathEditMode="relative" rAng="0" ptsTypes="AA">
                                      <p:cBhvr>
                                        <p:cTn id="49" dur="700" spd="-100000" fill="hold"/>
                                        <p:tgtEl>
                                          <p:spTgt spid="9"/>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42" presetClass="path" presetSubtype="0" decel="100000" fill="hold" grpId="1" nodeType="withEffect">
                                  <p:stCondLst>
                                    <p:cond delay="200"/>
                                  </p:stCondLst>
                                  <p:childTnLst>
                                    <p:animMotion origin="layout" path="M -3.54167E-6 7.40741E-7 L -3.54167E-6 0.03542 " pathEditMode="relative" rAng="0" ptsTypes="AA">
                                      <p:cBhvr>
                                        <p:cTn id="54" dur="700" spd="-100000" fill="hold"/>
                                        <p:tgtEl>
                                          <p:spTgt spid="21"/>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par>
                                <p:cTn id="58" presetID="42" presetClass="path" presetSubtype="0" decel="100000" fill="hold" grpId="1" nodeType="withEffect">
                                  <p:stCondLst>
                                    <p:cond delay="200"/>
                                  </p:stCondLst>
                                  <p:childTnLst>
                                    <p:animMotion origin="layout" path="M -3.54167E-6 7.40741E-7 L -3.54167E-6 0.03542 " pathEditMode="relative" rAng="0" ptsTypes="AA">
                                      <p:cBhvr>
                                        <p:cTn id="59" dur="700" spd="-100000" fill="hold"/>
                                        <p:tgtEl>
                                          <p:spTgt spid="6"/>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par>
                                <p:cTn id="63" presetID="42" presetClass="path" presetSubtype="0" decel="100000" fill="hold" grpId="1" nodeType="withEffect">
                                  <p:stCondLst>
                                    <p:cond delay="200"/>
                                  </p:stCondLst>
                                  <p:childTnLst>
                                    <p:animMotion origin="layout" path="M 2.5E-6 -2.96296E-6 L 2.5E-6 0.03542 " pathEditMode="relative" rAng="0" ptsTypes="AA">
                                      <p:cBhvr>
                                        <p:cTn id="64"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3" grpId="0"/>
      <p:bldP spid="3" grpId="1"/>
      <p:bldP spid="4" grpId="0"/>
      <p:bldP spid="4" grpId="1"/>
      <p:bldP spid="6" grpId="0"/>
      <p:bldP spid="6" grpId="1"/>
      <p:bldP spid="10" grpId="0"/>
      <p:bldP spid="10" grpId="1"/>
      <p:bldP spid="11" grpId="0"/>
      <p:bldP spid="11" grpId="1"/>
      <p:bldP spid="12" grpId="0"/>
      <p:bldP spid="12" grpId="1"/>
      <p:bldP spid="20" grpId="0" animBg="1"/>
      <p:bldP spid="20" grpId="1" animBg="1"/>
      <p:bldP spid="21" grpId="0" animBg="1"/>
      <p:bldP spid="21" grpId="1" animBg="1"/>
      <p:bldP spid="22" grpId="0" animBg="1"/>
      <p:bldP spid="22" grpId="1"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28191-4716-4338-E1EC-BA83FCB45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C4984D-892B-2743-9455-D4AFE699246F}"/>
              </a:ext>
            </a:extLst>
          </p:cNvPr>
          <p:cNvSpPr>
            <a:spLocks noGrp="1"/>
          </p:cNvSpPr>
          <p:nvPr>
            <p:ph type="title"/>
          </p:nvPr>
        </p:nvSpPr>
        <p:spPr/>
        <p:txBody>
          <a:bodyPr/>
          <a:lstStyle/>
          <a:p>
            <a:pPr algn="ctr"/>
            <a:r>
              <a:rPr lang="en-US"/>
              <a:t>Data preparation for RAG applications</a:t>
            </a:r>
          </a:p>
        </p:txBody>
      </p:sp>
      <p:pic>
        <p:nvPicPr>
          <p:cNvPr id="7" name="Picture 6">
            <a:extLst>
              <a:ext uri="{FF2B5EF4-FFF2-40B4-BE49-F238E27FC236}">
                <a16:creationId xmlns:a16="http://schemas.microsoft.com/office/drawing/2014/main" id="{BE92E576-6779-0193-E9C7-FE354DF0C671}"/>
              </a:ext>
            </a:extLst>
          </p:cNvPr>
          <p:cNvPicPr>
            <a:picLocks noChangeAspect="1"/>
          </p:cNvPicPr>
          <p:nvPr/>
        </p:nvPicPr>
        <p:blipFill>
          <a:blip r:embed="rId3"/>
          <a:stretch>
            <a:fillRect/>
          </a:stretch>
        </p:blipFill>
        <p:spPr>
          <a:xfrm>
            <a:off x="2132330" y="1155796"/>
            <a:ext cx="7927340" cy="4821913"/>
          </a:xfrm>
          <a:prstGeom prst="rect">
            <a:avLst/>
          </a:prstGeom>
        </p:spPr>
      </p:pic>
      <p:sp>
        <p:nvSpPr>
          <p:cNvPr id="9" name="TextBox 8">
            <a:extLst>
              <a:ext uri="{FF2B5EF4-FFF2-40B4-BE49-F238E27FC236}">
                <a16:creationId xmlns:a16="http://schemas.microsoft.com/office/drawing/2014/main" id="{A8C7D705-5F45-5828-8C2F-729F7BCC8D33}"/>
              </a:ext>
            </a:extLst>
          </p:cNvPr>
          <p:cNvSpPr txBox="1"/>
          <p:nvPr/>
        </p:nvSpPr>
        <p:spPr>
          <a:xfrm>
            <a:off x="3395980" y="5977709"/>
            <a:ext cx="5128260" cy="461665"/>
          </a:xfrm>
          <a:prstGeom prst="rect">
            <a:avLst/>
          </a:prstGeom>
          <a:noFill/>
        </p:spPr>
        <p:txBody>
          <a:bodyPr wrap="square">
            <a:spAutoFit/>
          </a:bodyPr>
          <a:lstStyle/>
          <a:p>
            <a:r>
              <a:rPr lang="en-CH" sz="2400" dirty="0"/>
              <a:t>https://github.com/Azure-Samples/</a:t>
            </a:r>
          </a:p>
        </p:txBody>
      </p:sp>
    </p:spTree>
    <p:extLst>
      <p:ext uri="{BB962C8B-B14F-4D97-AF65-F5344CB8AC3E}">
        <p14:creationId xmlns:p14="http://schemas.microsoft.com/office/powerpoint/2010/main" val="170826598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DEFD3-61A4-933F-3882-95A2103454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CE959-F01C-A331-41A3-73A6BC97B164}"/>
              </a:ext>
            </a:extLst>
          </p:cNvPr>
          <p:cNvSpPr>
            <a:spLocks noGrp="1"/>
          </p:cNvSpPr>
          <p:nvPr>
            <p:ph type="title"/>
          </p:nvPr>
        </p:nvSpPr>
        <p:spPr>
          <a:xfrm>
            <a:off x="588263" y="457200"/>
            <a:ext cx="11018520" cy="923330"/>
          </a:xfrm>
        </p:spPr>
        <p:txBody>
          <a:bodyPr/>
          <a:lstStyle/>
          <a:p>
            <a:r>
              <a:rPr lang="en-US">
                <a:cs typeface="Segoe UI"/>
              </a:rPr>
              <a:t>Integrated vectorization</a:t>
            </a:r>
            <a:br>
              <a:rPr lang="en-US">
                <a:cs typeface="Segoe UI"/>
              </a:rPr>
            </a:br>
            <a:r>
              <a:rPr lang="en-US" sz="2400">
                <a:latin typeface="+mn-lt"/>
                <a:cs typeface="Segoe UI"/>
              </a:rPr>
              <a:t>End-to-end data processing tailored to RAG</a:t>
            </a:r>
            <a:endParaRPr lang="en-US">
              <a:latin typeface="+mn-lt"/>
              <a:cs typeface="Segoe UI"/>
            </a:endParaRPr>
          </a:p>
        </p:txBody>
      </p:sp>
      <p:grpSp>
        <p:nvGrpSpPr>
          <p:cNvPr id="25" name="Group 24">
            <a:extLst>
              <a:ext uri="{FF2B5EF4-FFF2-40B4-BE49-F238E27FC236}">
                <a16:creationId xmlns:a16="http://schemas.microsoft.com/office/drawing/2014/main" id="{F49949A5-AFE9-BEDD-9FAD-412F22C8E571}"/>
              </a:ext>
            </a:extLst>
          </p:cNvPr>
          <p:cNvGrpSpPr/>
          <p:nvPr/>
        </p:nvGrpSpPr>
        <p:grpSpPr>
          <a:xfrm>
            <a:off x="10257573" y="2178328"/>
            <a:ext cx="1052501" cy="1052501"/>
            <a:chOff x="7796965" y="1731015"/>
            <a:chExt cx="758014" cy="758014"/>
          </a:xfrm>
        </p:grpSpPr>
        <p:sp>
          <p:nvSpPr>
            <p:cNvPr id="26" name="Rectangle: Rounded Corners 25">
              <a:extLst>
                <a:ext uri="{FF2B5EF4-FFF2-40B4-BE49-F238E27FC236}">
                  <a16:creationId xmlns:a16="http://schemas.microsoft.com/office/drawing/2014/main" id="{424D5A85-1FF8-D4AE-0A0F-416DE23931BD}"/>
                </a:ext>
              </a:extLst>
            </p:cNvPr>
            <p:cNvSpPr/>
            <p:nvPr/>
          </p:nvSpPr>
          <p:spPr>
            <a:xfrm>
              <a:off x="7796965" y="1731015"/>
              <a:ext cx="758014" cy="758014"/>
            </a:xfrm>
            <a:prstGeom prst="round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437806336">
              <a:extLst>
                <a:ext uri="{FF2B5EF4-FFF2-40B4-BE49-F238E27FC236}">
                  <a16:creationId xmlns:a16="http://schemas.microsoft.com/office/drawing/2014/main" id="{653ACB93-D0C0-9299-91F3-E83A3BA1C4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6249" y="1789982"/>
              <a:ext cx="639445" cy="640080"/>
            </a:xfrm>
            <a:prstGeom prst="rect">
              <a:avLst/>
            </a:prstGeom>
          </p:spPr>
        </p:pic>
      </p:grpSp>
      <p:sp>
        <p:nvSpPr>
          <p:cNvPr id="10" name="Rounded Rectangle 1">
            <a:extLst>
              <a:ext uri="{FF2B5EF4-FFF2-40B4-BE49-F238E27FC236}">
                <a16:creationId xmlns:a16="http://schemas.microsoft.com/office/drawing/2014/main" id="{07918CD6-90A2-5A8E-2CB8-0D35852A2B22}"/>
              </a:ext>
              <a:ext uri="{C183D7F6-B498-43B3-948B-1728B52AA6E4}">
                <adec:decorative xmlns:adec="http://schemas.microsoft.com/office/drawing/2017/decorative" val="1"/>
              </a:ext>
            </a:extLst>
          </p:cNvPr>
          <p:cNvSpPr/>
          <p:nvPr/>
        </p:nvSpPr>
        <p:spPr bwMode="auto">
          <a:xfrm>
            <a:off x="588263" y="3413639"/>
            <a:ext cx="1645920" cy="2579628"/>
          </a:xfrm>
          <a:prstGeom prst="roundRect">
            <a:avLst>
              <a:gd name="adj" fmla="val 2509"/>
            </a:avLst>
          </a:pr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cs typeface="Segoe UI" pitchFamily="34" charset="0"/>
              </a:rPr>
              <a:t>Data source access</a:t>
            </a:r>
          </a:p>
          <a:p>
            <a:pPr defTabSz="932472" fontAlgn="base">
              <a:spcBef>
                <a:spcPct val="0"/>
              </a:spcBef>
              <a:spcAft>
                <a:spcPct val="0"/>
              </a:spcAft>
            </a:pPr>
            <a:endParaRPr lang="en-US" sz="1400">
              <a:solidFill>
                <a:schemeClr val="bg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bg1"/>
                </a:solidFill>
                <a:cs typeface="Segoe UI" pitchFamily="34" charset="0"/>
              </a:rPr>
              <a:t>Blob Storage</a:t>
            </a:r>
          </a:p>
          <a:p>
            <a:pPr marL="174625" indent="-174625" defTabSz="932472" fontAlgn="base">
              <a:spcBef>
                <a:spcPct val="0"/>
              </a:spcBef>
              <a:spcAft>
                <a:spcPct val="0"/>
              </a:spcAft>
              <a:buFont typeface="Arial" panose="020B0604020202020204" pitchFamily="34" charset="0"/>
              <a:buChar char="•"/>
            </a:pPr>
            <a:r>
              <a:rPr lang="en-US" sz="1200">
                <a:solidFill>
                  <a:schemeClr val="bg1"/>
                </a:solidFill>
                <a:cs typeface="Segoe UI" pitchFamily="34" charset="0"/>
              </a:rPr>
              <a:t>ADLSv2</a:t>
            </a:r>
          </a:p>
          <a:p>
            <a:pPr marL="174625" indent="-174625" defTabSz="932472" fontAlgn="base">
              <a:spcBef>
                <a:spcPct val="0"/>
              </a:spcBef>
              <a:spcAft>
                <a:spcPct val="0"/>
              </a:spcAft>
              <a:buFont typeface="Arial" panose="020B0604020202020204" pitchFamily="34" charset="0"/>
              <a:buChar char="•"/>
            </a:pPr>
            <a:r>
              <a:rPr lang="en-US" sz="1200">
                <a:solidFill>
                  <a:schemeClr val="bg1"/>
                </a:solidFill>
                <a:cs typeface="Segoe UI" pitchFamily="34" charset="0"/>
              </a:rPr>
              <a:t>SQL DB</a:t>
            </a:r>
          </a:p>
          <a:p>
            <a:pPr marL="174625" indent="-174625" defTabSz="932472" fontAlgn="base">
              <a:spcBef>
                <a:spcPct val="0"/>
              </a:spcBef>
              <a:spcAft>
                <a:spcPct val="0"/>
              </a:spcAft>
              <a:buFont typeface="Arial" panose="020B0604020202020204" pitchFamily="34" charset="0"/>
              <a:buChar char="•"/>
            </a:pPr>
            <a:r>
              <a:rPr lang="en-US" sz="1200" err="1">
                <a:solidFill>
                  <a:schemeClr val="bg1"/>
                </a:solidFill>
                <a:cs typeface="Segoe UI" pitchFamily="34" charset="0"/>
              </a:rPr>
              <a:t>CosmosDB</a:t>
            </a:r>
            <a:endParaRPr lang="en-US" sz="1200">
              <a:solidFill>
                <a:schemeClr val="bg1"/>
              </a:solidFill>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bg1"/>
                </a:solidFill>
                <a:cs typeface="Segoe UI" pitchFamily="34" charset="0"/>
              </a:rPr>
              <a:t>…</a:t>
            </a:r>
          </a:p>
          <a:p>
            <a:pPr marL="174625" indent="-174625" defTabSz="932472" fontAlgn="base">
              <a:spcBef>
                <a:spcPct val="0"/>
              </a:spcBef>
              <a:spcAft>
                <a:spcPct val="0"/>
              </a:spcAft>
              <a:buFont typeface="Arial" panose="020B0604020202020204" pitchFamily="34" charset="0"/>
              <a:buChar char="•"/>
            </a:pPr>
            <a:endParaRPr lang="en-US" sz="1200">
              <a:solidFill>
                <a:schemeClr val="bg1"/>
              </a:solidFill>
              <a:cs typeface="Segoe UI" pitchFamily="34" charset="0"/>
            </a:endParaRPr>
          </a:p>
          <a:p>
            <a:pPr marL="174625" indent="-174625" defTabSz="932472" fontAlgn="base">
              <a:spcBef>
                <a:spcPct val="0"/>
              </a:spcBef>
              <a:spcAft>
                <a:spcPct val="0"/>
              </a:spcAft>
              <a:buFont typeface="Segoe UI" panose="020B0502040204020203" pitchFamily="34" charset="0"/>
              <a:buChar char="+"/>
            </a:pPr>
            <a:r>
              <a:rPr lang="en-US" sz="1200">
                <a:solidFill>
                  <a:schemeClr val="bg1"/>
                </a:solidFill>
                <a:cs typeface="Segoe UI" pitchFamily="34" charset="0"/>
              </a:rPr>
              <a:t>Incremental change tracking</a:t>
            </a:r>
          </a:p>
        </p:txBody>
      </p:sp>
      <p:sp>
        <p:nvSpPr>
          <p:cNvPr id="14" name="Rounded Rectangle 1">
            <a:extLst>
              <a:ext uri="{FF2B5EF4-FFF2-40B4-BE49-F238E27FC236}">
                <a16:creationId xmlns:a16="http://schemas.microsoft.com/office/drawing/2014/main" id="{9AD22310-1FDC-3AFF-17D3-624A606BD3CD}"/>
              </a:ext>
              <a:ext uri="{C183D7F6-B498-43B3-948B-1728B52AA6E4}">
                <adec:decorative xmlns:adec="http://schemas.microsoft.com/office/drawing/2017/decorative" val="1"/>
              </a:ext>
            </a:extLst>
          </p:cNvPr>
          <p:cNvSpPr/>
          <p:nvPr/>
        </p:nvSpPr>
        <p:spPr bwMode="auto">
          <a:xfrm>
            <a:off x="2931413" y="3413639"/>
            <a:ext cx="1645920" cy="2579628"/>
          </a:xfrm>
          <a:prstGeom prst="roundRect">
            <a:avLst>
              <a:gd name="adj" fmla="val 2509"/>
            </a:avLst>
          </a:pr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cs typeface="Segoe UI" pitchFamily="34" charset="0"/>
              </a:rPr>
              <a:t>File format cracking</a:t>
            </a:r>
          </a:p>
          <a:p>
            <a:pPr defTabSz="932472" fontAlgn="base">
              <a:spcBef>
                <a:spcPct val="0"/>
              </a:spcBef>
              <a:spcAft>
                <a:spcPct val="0"/>
              </a:spcAft>
            </a:pPr>
            <a:endParaRPr lang="en-US" sz="1400">
              <a:solidFill>
                <a:schemeClr val="bg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fr-FR" sz="1200" err="1">
                <a:solidFill>
                  <a:schemeClr val="bg1"/>
                </a:solidFill>
                <a:cs typeface="Segoe UI" pitchFamily="34" charset="0"/>
              </a:rPr>
              <a:t>PDFs</a:t>
            </a:r>
            <a:endParaRPr lang="fr-FR" sz="1200">
              <a:solidFill>
                <a:schemeClr val="bg1"/>
              </a:solidFill>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fr-FR" sz="1200">
                <a:solidFill>
                  <a:schemeClr val="bg1"/>
                </a:solidFill>
                <a:cs typeface="Segoe UI" pitchFamily="34" charset="0"/>
              </a:rPr>
              <a:t>Office documents</a:t>
            </a:r>
          </a:p>
          <a:p>
            <a:pPr marL="174625" indent="-174625" defTabSz="932472" fontAlgn="base">
              <a:spcBef>
                <a:spcPct val="0"/>
              </a:spcBef>
              <a:spcAft>
                <a:spcPct val="0"/>
              </a:spcAft>
              <a:buFont typeface="Arial" panose="020B0604020202020204" pitchFamily="34" charset="0"/>
              <a:buChar char="•"/>
            </a:pPr>
            <a:r>
              <a:rPr lang="fr-FR" sz="1200">
                <a:solidFill>
                  <a:schemeClr val="bg1"/>
                </a:solidFill>
                <a:cs typeface="Segoe UI" pitchFamily="34" charset="0"/>
              </a:rPr>
              <a:t>JSON files</a:t>
            </a:r>
          </a:p>
          <a:p>
            <a:pPr marL="174625" indent="-174625" defTabSz="932472" fontAlgn="base">
              <a:spcBef>
                <a:spcPct val="0"/>
              </a:spcBef>
              <a:spcAft>
                <a:spcPct val="0"/>
              </a:spcAft>
              <a:buFont typeface="Arial" panose="020B0604020202020204" pitchFamily="34" charset="0"/>
              <a:buChar char="•"/>
            </a:pPr>
            <a:r>
              <a:rPr lang="fr-FR" sz="1200">
                <a:solidFill>
                  <a:schemeClr val="bg1"/>
                </a:solidFill>
                <a:cs typeface="Segoe UI" pitchFamily="34" charset="0"/>
              </a:rPr>
              <a:t>…</a:t>
            </a:r>
          </a:p>
          <a:p>
            <a:pPr marL="174625" indent="-174625" defTabSz="932472" fontAlgn="base">
              <a:spcBef>
                <a:spcPct val="0"/>
              </a:spcBef>
              <a:spcAft>
                <a:spcPct val="0"/>
              </a:spcAft>
              <a:buFont typeface="Arial" panose="020B0604020202020204" pitchFamily="34" charset="0"/>
              <a:buChar char="•"/>
            </a:pPr>
            <a:endParaRPr lang="en-US" sz="1200">
              <a:solidFill>
                <a:schemeClr val="bg1"/>
              </a:solidFill>
              <a:cs typeface="Segoe UI" pitchFamily="34" charset="0"/>
            </a:endParaRPr>
          </a:p>
          <a:p>
            <a:pPr marL="174625" indent="-174625" defTabSz="932472" fontAlgn="base">
              <a:spcBef>
                <a:spcPct val="0"/>
              </a:spcBef>
              <a:spcAft>
                <a:spcPct val="0"/>
              </a:spcAft>
              <a:buFont typeface="Segoe UI" panose="020B0502040204020203" pitchFamily="34" charset="0"/>
              <a:buChar char="+"/>
            </a:pPr>
            <a:r>
              <a:rPr lang="en-US" sz="1200">
                <a:solidFill>
                  <a:schemeClr val="bg1"/>
                </a:solidFill>
                <a:cs typeface="Segoe UI" pitchFamily="34" charset="0"/>
              </a:rPr>
              <a:t>Extract images and text, OCR as needed</a:t>
            </a:r>
          </a:p>
        </p:txBody>
      </p:sp>
      <p:sp>
        <p:nvSpPr>
          <p:cNvPr id="15" name="Rounded Rectangle 1">
            <a:extLst>
              <a:ext uri="{FF2B5EF4-FFF2-40B4-BE49-F238E27FC236}">
                <a16:creationId xmlns:a16="http://schemas.microsoft.com/office/drawing/2014/main" id="{A91A44AC-0905-BC9E-672D-BCDB893E3D18}"/>
              </a:ext>
              <a:ext uri="{C183D7F6-B498-43B3-948B-1728B52AA6E4}">
                <adec:decorative xmlns:adec="http://schemas.microsoft.com/office/drawing/2017/decorative" val="1"/>
              </a:ext>
            </a:extLst>
          </p:cNvPr>
          <p:cNvSpPr/>
          <p:nvPr/>
        </p:nvSpPr>
        <p:spPr bwMode="auto">
          <a:xfrm>
            <a:off x="5274563" y="3413639"/>
            <a:ext cx="1645920" cy="2579628"/>
          </a:xfrm>
          <a:prstGeom prst="roundRect">
            <a:avLst>
              <a:gd name="adj" fmla="val 2509"/>
            </a:avLst>
          </a:pr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cs typeface="Segoe UI" pitchFamily="34" charset="0"/>
              </a:rPr>
              <a:t>Chunking</a:t>
            </a:r>
            <a:br>
              <a:rPr lang="en-US" sz="1400">
                <a:solidFill>
                  <a:schemeClr val="bg1"/>
                </a:solidFill>
                <a:latin typeface="+mj-lt"/>
                <a:cs typeface="Segoe UI" pitchFamily="34" charset="0"/>
              </a:rPr>
            </a:br>
            <a:endParaRPr lang="en-US" sz="1400">
              <a:solidFill>
                <a:schemeClr val="bg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bg1"/>
                </a:solidFill>
                <a:cs typeface="Segoe UI" pitchFamily="34" charset="0"/>
              </a:rPr>
              <a:t>Split text</a:t>
            </a:r>
            <a:br>
              <a:rPr lang="en-US" sz="1200">
                <a:solidFill>
                  <a:schemeClr val="bg1"/>
                </a:solidFill>
                <a:cs typeface="Segoe UI" pitchFamily="34" charset="0"/>
              </a:rPr>
            </a:br>
            <a:r>
              <a:rPr lang="en-US" sz="1200">
                <a:solidFill>
                  <a:schemeClr val="bg1"/>
                </a:solidFill>
                <a:cs typeface="Segoe UI" pitchFamily="34" charset="0"/>
              </a:rPr>
              <a:t>into passages</a:t>
            </a:r>
          </a:p>
          <a:p>
            <a:pPr marL="174625" indent="-174625" defTabSz="932472" fontAlgn="base">
              <a:spcBef>
                <a:spcPct val="0"/>
              </a:spcBef>
              <a:spcAft>
                <a:spcPct val="0"/>
              </a:spcAft>
              <a:buFont typeface="Arial" panose="020B0604020202020204" pitchFamily="34" charset="0"/>
              <a:buChar char="•"/>
            </a:pPr>
            <a:r>
              <a:rPr lang="en-US" sz="1200">
                <a:solidFill>
                  <a:schemeClr val="bg1"/>
                </a:solidFill>
                <a:cs typeface="Segoe UI" pitchFamily="34" charset="0"/>
              </a:rPr>
              <a:t>Propagate document metadata</a:t>
            </a:r>
          </a:p>
          <a:p>
            <a:pPr marL="174625" indent="-174625" defTabSz="932472" fontAlgn="base">
              <a:spcBef>
                <a:spcPct val="0"/>
              </a:spcBef>
              <a:spcAft>
                <a:spcPct val="0"/>
              </a:spcAft>
              <a:buFont typeface="Segoe UI" panose="020B0502040204020203" pitchFamily="34" charset="0"/>
              <a:buChar char="+"/>
            </a:pPr>
            <a:endParaRPr lang="en-US" sz="1200">
              <a:solidFill>
                <a:schemeClr val="bg1"/>
              </a:solidFill>
              <a:cs typeface="Segoe UI" pitchFamily="34" charset="0"/>
            </a:endParaRPr>
          </a:p>
        </p:txBody>
      </p:sp>
      <p:sp>
        <p:nvSpPr>
          <p:cNvPr id="16" name="Rounded Rectangle 1">
            <a:extLst>
              <a:ext uri="{FF2B5EF4-FFF2-40B4-BE49-F238E27FC236}">
                <a16:creationId xmlns:a16="http://schemas.microsoft.com/office/drawing/2014/main" id="{E1D47602-8D71-9E14-7904-0B56659E36BA}"/>
              </a:ext>
              <a:ext uri="{C183D7F6-B498-43B3-948B-1728B52AA6E4}">
                <adec:decorative xmlns:adec="http://schemas.microsoft.com/office/drawing/2017/decorative" val="1"/>
              </a:ext>
            </a:extLst>
          </p:cNvPr>
          <p:cNvSpPr/>
          <p:nvPr/>
        </p:nvSpPr>
        <p:spPr bwMode="auto">
          <a:xfrm>
            <a:off x="7617713" y="3413639"/>
            <a:ext cx="1645920" cy="2579628"/>
          </a:xfrm>
          <a:prstGeom prst="roundRect">
            <a:avLst>
              <a:gd name="adj" fmla="val 2509"/>
            </a:avLst>
          </a:pr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cs typeface="Segoe UI" pitchFamily="34" charset="0"/>
              </a:rPr>
              <a:t>Vectorization</a:t>
            </a:r>
          </a:p>
          <a:p>
            <a:pPr algn="ctr" defTabSz="932472" fontAlgn="base">
              <a:spcBef>
                <a:spcPct val="0"/>
              </a:spcBef>
              <a:spcAft>
                <a:spcPct val="0"/>
              </a:spcAft>
            </a:pPr>
            <a:endParaRPr lang="en-US" sz="1400">
              <a:solidFill>
                <a:schemeClr val="bg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bg1"/>
                </a:solidFill>
                <a:cs typeface="Segoe UI" pitchFamily="34" charset="0"/>
              </a:rPr>
              <a:t>Turn chunks into vectors</a:t>
            </a:r>
          </a:p>
          <a:p>
            <a:pPr marL="174625" indent="-174625" defTabSz="932472" fontAlgn="base">
              <a:spcBef>
                <a:spcPct val="0"/>
              </a:spcBef>
              <a:spcAft>
                <a:spcPct val="0"/>
              </a:spcAft>
              <a:buFont typeface="Arial" panose="020B0604020202020204" pitchFamily="34" charset="0"/>
              <a:buChar char="•"/>
            </a:pPr>
            <a:r>
              <a:rPr lang="en-US" sz="1200">
                <a:solidFill>
                  <a:schemeClr val="bg1"/>
                </a:solidFill>
                <a:cs typeface="Segoe UI" pitchFamily="34" charset="0"/>
              </a:rPr>
              <a:t>OpenAI embeddings</a:t>
            </a:r>
            <a:br>
              <a:rPr lang="en-US" sz="1200">
                <a:solidFill>
                  <a:schemeClr val="bg1"/>
                </a:solidFill>
                <a:cs typeface="Segoe UI" pitchFamily="34" charset="0"/>
              </a:rPr>
            </a:br>
            <a:r>
              <a:rPr lang="en-US" sz="1200">
                <a:solidFill>
                  <a:schemeClr val="bg1"/>
                </a:solidFill>
                <a:cs typeface="Segoe UI" pitchFamily="34" charset="0"/>
              </a:rPr>
              <a:t>or your</a:t>
            </a:r>
            <a:br>
              <a:rPr lang="en-US" sz="1200">
                <a:solidFill>
                  <a:schemeClr val="bg1"/>
                </a:solidFill>
                <a:cs typeface="Segoe UI" pitchFamily="34" charset="0"/>
              </a:rPr>
            </a:br>
            <a:r>
              <a:rPr lang="en-US" sz="1200">
                <a:solidFill>
                  <a:schemeClr val="bg1"/>
                </a:solidFill>
                <a:cs typeface="Segoe UI" pitchFamily="34" charset="0"/>
              </a:rPr>
              <a:t>custom model</a:t>
            </a:r>
          </a:p>
          <a:p>
            <a:pPr marL="174625" indent="-174625" defTabSz="932472" fontAlgn="base">
              <a:spcBef>
                <a:spcPct val="0"/>
              </a:spcBef>
              <a:spcAft>
                <a:spcPct val="0"/>
              </a:spcAft>
              <a:buFont typeface="Segoe UI" panose="020B0502040204020203" pitchFamily="34" charset="0"/>
              <a:buChar char="+"/>
            </a:pPr>
            <a:endParaRPr lang="en-US" sz="1200">
              <a:solidFill>
                <a:schemeClr val="bg1"/>
              </a:solidFill>
              <a:cs typeface="Segoe UI" pitchFamily="34" charset="0"/>
            </a:endParaRPr>
          </a:p>
        </p:txBody>
      </p:sp>
      <p:sp>
        <p:nvSpPr>
          <p:cNvPr id="17" name="Rounded Rectangle 1">
            <a:extLst>
              <a:ext uri="{FF2B5EF4-FFF2-40B4-BE49-F238E27FC236}">
                <a16:creationId xmlns:a16="http://schemas.microsoft.com/office/drawing/2014/main" id="{EAB5D030-C738-3910-98D5-2639D9B81453}"/>
              </a:ext>
              <a:ext uri="{C183D7F6-B498-43B3-948B-1728B52AA6E4}">
                <adec:decorative xmlns:adec="http://schemas.microsoft.com/office/drawing/2017/decorative" val="1"/>
              </a:ext>
            </a:extLst>
          </p:cNvPr>
          <p:cNvSpPr/>
          <p:nvPr/>
        </p:nvSpPr>
        <p:spPr bwMode="auto">
          <a:xfrm>
            <a:off x="9960863" y="3413639"/>
            <a:ext cx="1645920" cy="2579628"/>
          </a:xfrm>
          <a:prstGeom prst="roundRect">
            <a:avLst>
              <a:gd name="adj" fmla="val 2509"/>
            </a:avLst>
          </a:pr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cs typeface="Segoe UI" pitchFamily="34" charset="0"/>
              </a:rPr>
              <a:t>Indexing</a:t>
            </a:r>
          </a:p>
          <a:p>
            <a:pPr algn="ctr" defTabSz="932472" fontAlgn="base">
              <a:spcBef>
                <a:spcPct val="0"/>
              </a:spcBef>
              <a:spcAft>
                <a:spcPct val="0"/>
              </a:spcAft>
            </a:pPr>
            <a:endParaRPr lang="en-US" sz="1400">
              <a:solidFill>
                <a:schemeClr val="bg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bg1"/>
                </a:solidFill>
                <a:cs typeface="Segoe UI" pitchFamily="34" charset="0"/>
              </a:rPr>
              <a:t>Document index</a:t>
            </a:r>
          </a:p>
          <a:p>
            <a:pPr marL="174625" indent="-174625" defTabSz="932472" fontAlgn="base">
              <a:spcBef>
                <a:spcPct val="0"/>
              </a:spcBef>
              <a:spcAft>
                <a:spcPct val="0"/>
              </a:spcAft>
              <a:buFont typeface="Arial" panose="020B0604020202020204" pitchFamily="34" charset="0"/>
              <a:buChar char="•"/>
            </a:pPr>
            <a:r>
              <a:rPr lang="en-US" sz="1200">
                <a:solidFill>
                  <a:schemeClr val="bg1"/>
                </a:solidFill>
                <a:cs typeface="Segoe UI" pitchFamily="34" charset="0"/>
              </a:rPr>
              <a:t>Chunk index</a:t>
            </a:r>
          </a:p>
          <a:p>
            <a:pPr marL="174625" indent="-174625" defTabSz="932472" fontAlgn="base">
              <a:spcBef>
                <a:spcPct val="0"/>
              </a:spcBef>
              <a:spcAft>
                <a:spcPct val="0"/>
              </a:spcAft>
              <a:buFont typeface="Arial" panose="020B0604020202020204" pitchFamily="34" charset="0"/>
              <a:buChar char="•"/>
            </a:pPr>
            <a:r>
              <a:rPr lang="en-US" sz="1200">
                <a:solidFill>
                  <a:schemeClr val="bg1"/>
                </a:solidFill>
                <a:cs typeface="Segoe UI" pitchFamily="34" charset="0"/>
              </a:rPr>
              <a:t>Both</a:t>
            </a:r>
          </a:p>
          <a:p>
            <a:pPr marL="174625" indent="-174625" defTabSz="932472" fontAlgn="base">
              <a:spcBef>
                <a:spcPct val="0"/>
              </a:spcBef>
              <a:spcAft>
                <a:spcPct val="0"/>
              </a:spcAft>
              <a:buFont typeface="Segoe UI" panose="020B0502040204020203" pitchFamily="34" charset="0"/>
              <a:buChar char="+"/>
            </a:pPr>
            <a:endParaRPr lang="en-US" sz="1200">
              <a:solidFill>
                <a:schemeClr val="bg1"/>
              </a:solidFill>
              <a:cs typeface="Segoe UI" pitchFamily="34" charset="0"/>
            </a:endParaRPr>
          </a:p>
        </p:txBody>
      </p:sp>
      <p:cxnSp>
        <p:nvCxnSpPr>
          <p:cNvPr id="21" name="Straight Arrow Connector 20">
            <a:extLst>
              <a:ext uri="{FF2B5EF4-FFF2-40B4-BE49-F238E27FC236}">
                <a16:creationId xmlns:a16="http://schemas.microsoft.com/office/drawing/2014/main" id="{224DE8BF-B60C-3C03-598E-86349CDC03B2}"/>
              </a:ext>
            </a:extLst>
          </p:cNvPr>
          <p:cNvCxnSpPr>
            <a:cxnSpLocks/>
          </p:cNvCxnSpPr>
          <p:nvPr/>
        </p:nvCxnSpPr>
        <p:spPr>
          <a:xfrm flipV="1">
            <a:off x="2325614" y="2704577"/>
            <a:ext cx="514368" cy="3"/>
          </a:xfrm>
          <a:prstGeom prst="straightConnector1">
            <a:avLst/>
          </a:prstGeom>
          <a:ln w="12700" cap="rnd">
            <a:solidFill>
              <a:srgbClr val="C03BC4"/>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2DA0CAA-0E4B-9F29-EF19-F615B0FFA934}"/>
              </a:ext>
            </a:extLst>
          </p:cNvPr>
          <p:cNvCxnSpPr>
            <a:cxnSpLocks/>
          </p:cNvCxnSpPr>
          <p:nvPr/>
        </p:nvCxnSpPr>
        <p:spPr>
          <a:xfrm flipV="1">
            <a:off x="4668764" y="2704577"/>
            <a:ext cx="514368" cy="3"/>
          </a:xfrm>
          <a:prstGeom prst="straightConnector1">
            <a:avLst/>
          </a:prstGeom>
          <a:ln w="12700" cap="rnd">
            <a:solidFill>
              <a:srgbClr val="C03BC4"/>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147F18A-3AC1-C300-523F-8CB6382444C7}"/>
              </a:ext>
            </a:extLst>
          </p:cNvPr>
          <p:cNvCxnSpPr>
            <a:cxnSpLocks/>
          </p:cNvCxnSpPr>
          <p:nvPr/>
        </p:nvCxnSpPr>
        <p:spPr>
          <a:xfrm flipV="1">
            <a:off x="7011914" y="2704577"/>
            <a:ext cx="514368" cy="3"/>
          </a:xfrm>
          <a:prstGeom prst="straightConnector1">
            <a:avLst/>
          </a:prstGeom>
          <a:ln w="12700" cap="rnd">
            <a:solidFill>
              <a:srgbClr val="C03BC4"/>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B6256E2-011F-4DD1-E69B-633C5BE390A3}"/>
              </a:ext>
            </a:extLst>
          </p:cNvPr>
          <p:cNvCxnSpPr>
            <a:cxnSpLocks/>
          </p:cNvCxnSpPr>
          <p:nvPr/>
        </p:nvCxnSpPr>
        <p:spPr>
          <a:xfrm flipV="1">
            <a:off x="9355064" y="2704577"/>
            <a:ext cx="514368" cy="3"/>
          </a:xfrm>
          <a:prstGeom prst="straightConnector1">
            <a:avLst/>
          </a:prstGeom>
          <a:ln w="12700" cap="rnd">
            <a:solidFill>
              <a:srgbClr val="C03BC4"/>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48" name="Graphic 34">
            <a:extLst>
              <a:ext uri="{FF2B5EF4-FFF2-40B4-BE49-F238E27FC236}">
                <a16:creationId xmlns:a16="http://schemas.microsoft.com/office/drawing/2014/main" id="{8B68D46C-092E-136E-4F18-CA81293E4D73}"/>
              </a:ext>
            </a:extLst>
          </p:cNvPr>
          <p:cNvSpPr/>
          <p:nvPr/>
        </p:nvSpPr>
        <p:spPr>
          <a:xfrm rot="16200000">
            <a:off x="8239489" y="2503102"/>
            <a:ext cx="424710" cy="425035"/>
          </a:xfrm>
          <a:custGeom>
            <a:avLst/>
            <a:gdLst>
              <a:gd name="connsiteX0" fmla="*/ 328753 w 424710"/>
              <a:gd name="connsiteY0" fmla="*/ 6824 h 425035"/>
              <a:gd name="connsiteX1" fmla="*/ 297145 w 424710"/>
              <a:gd name="connsiteY1" fmla="*/ 6275 h 425035"/>
              <a:gd name="connsiteX2" fmla="*/ 296595 w 424710"/>
              <a:gd name="connsiteY2" fmla="*/ 37882 h 425035"/>
              <a:gd name="connsiteX3" fmla="*/ 297145 w 424710"/>
              <a:gd name="connsiteY3" fmla="*/ 38432 h 425035"/>
              <a:gd name="connsiteX4" fmla="*/ 348423 w 424710"/>
              <a:gd name="connsiteY4" fmla="*/ 89710 h 425035"/>
              <a:gd name="connsiteX5" fmla="*/ 190006 w 424710"/>
              <a:gd name="connsiteY5" fmla="*/ 89710 h 425035"/>
              <a:gd name="connsiteX6" fmla="*/ 89417 w 424710"/>
              <a:gd name="connsiteY6" fmla="*/ 190299 h 425035"/>
              <a:gd name="connsiteX7" fmla="*/ 89417 w 424710"/>
              <a:gd name="connsiteY7" fmla="*/ 348694 h 425035"/>
              <a:gd name="connsiteX8" fmla="*/ 38161 w 424710"/>
              <a:gd name="connsiteY8" fmla="*/ 297438 h 425035"/>
              <a:gd name="connsiteX9" fmla="*/ 6543 w 424710"/>
              <a:gd name="connsiteY9" fmla="*/ 297449 h 425035"/>
              <a:gd name="connsiteX10" fmla="*/ 6554 w 424710"/>
              <a:gd name="connsiteY10" fmla="*/ 329067 h 425035"/>
              <a:gd name="connsiteX11" fmla="*/ 95967 w 424710"/>
              <a:gd name="connsiteY11" fmla="*/ 418480 h 425035"/>
              <a:gd name="connsiteX12" fmla="*/ 127579 w 424710"/>
              <a:gd name="connsiteY12" fmla="*/ 418498 h 425035"/>
              <a:gd name="connsiteX13" fmla="*/ 127596 w 424710"/>
              <a:gd name="connsiteY13" fmla="*/ 418480 h 425035"/>
              <a:gd name="connsiteX14" fmla="*/ 217009 w 424710"/>
              <a:gd name="connsiteY14" fmla="*/ 329067 h 425035"/>
              <a:gd name="connsiteX15" fmla="*/ 217009 w 424710"/>
              <a:gd name="connsiteY15" fmla="*/ 297438 h 425035"/>
              <a:gd name="connsiteX16" fmla="*/ 185379 w 424710"/>
              <a:gd name="connsiteY16" fmla="*/ 297438 h 425035"/>
              <a:gd name="connsiteX17" fmla="*/ 134124 w 424710"/>
              <a:gd name="connsiteY17" fmla="*/ 348694 h 425035"/>
              <a:gd name="connsiteX18" fmla="*/ 134124 w 424710"/>
              <a:gd name="connsiteY18" fmla="*/ 190299 h 425035"/>
              <a:gd name="connsiteX19" fmla="*/ 190006 w 424710"/>
              <a:gd name="connsiteY19" fmla="*/ 134416 h 425035"/>
              <a:gd name="connsiteX20" fmla="*/ 348401 w 424710"/>
              <a:gd name="connsiteY20" fmla="*/ 134416 h 425035"/>
              <a:gd name="connsiteX21" fmla="*/ 297145 w 424710"/>
              <a:gd name="connsiteY21" fmla="*/ 185672 h 425035"/>
              <a:gd name="connsiteX22" fmla="*/ 296595 w 424710"/>
              <a:gd name="connsiteY22" fmla="*/ 217279 h 425035"/>
              <a:gd name="connsiteX23" fmla="*/ 328203 w 424710"/>
              <a:gd name="connsiteY23" fmla="*/ 217829 h 425035"/>
              <a:gd name="connsiteX24" fmla="*/ 328753 w 424710"/>
              <a:gd name="connsiteY24" fmla="*/ 217279 h 425035"/>
              <a:gd name="connsiteX25" fmla="*/ 418165 w 424710"/>
              <a:gd name="connsiteY25" fmla="*/ 127867 h 425035"/>
              <a:gd name="connsiteX26" fmla="*/ 418165 w 424710"/>
              <a:gd name="connsiteY26" fmla="*/ 96259 h 425035"/>
              <a:gd name="connsiteX27" fmla="*/ 328753 w 424710"/>
              <a:gd name="connsiteY27" fmla="*/ 6824 h 4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4710" h="425035">
                <a:moveTo>
                  <a:pt x="328753" y="6824"/>
                </a:moveTo>
                <a:cubicBezTo>
                  <a:pt x="320176" y="-2056"/>
                  <a:pt x="306026" y="-2302"/>
                  <a:pt x="297145" y="6275"/>
                </a:cubicBezTo>
                <a:cubicBezTo>
                  <a:pt x="288264" y="14851"/>
                  <a:pt x="288018" y="29002"/>
                  <a:pt x="296595" y="37882"/>
                </a:cubicBezTo>
                <a:cubicBezTo>
                  <a:pt x="296776" y="38069"/>
                  <a:pt x="296960" y="38252"/>
                  <a:pt x="297145" y="38432"/>
                </a:cubicBezTo>
                <a:lnTo>
                  <a:pt x="348423" y="89710"/>
                </a:lnTo>
                <a:lnTo>
                  <a:pt x="190006" y="89710"/>
                </a:lnTo>
                <a:cubicBezTo>
                  <a:pt x="134453" y="89710"/>
                  <a:pt x="89417" y="134745"/>
                  <a:pt x="89417" y="190299"/>
                </a:cubicBezTo>
                <a:lnTo>
                  <a:pt x="89417" y="348694"/>
                </a:lnTo>
                <a:lnTo>
                  <a:pt x="38161" y="297438"/>
                </a:lnTo>
                <a:cubicBezTo>
                  <a:pt x="29427" y="288709"/>
                  <a:pt x="15271" y="288716"/>
                  <a:pt x="6543" y="297449"/>
                </a:cubicBezTo>
                <a:cubicBezTo>
                  <a:pt x="-2185" y="306182"/>
                  <a:pt x="-2180" y="320339"/>
                  <a:pt x="6554" y="329067"/>
                </a:cubicBezTo>
                <a:lnTo>
                  <a:pt x="95967" y="418480"/>
                </a:lnTo>
                <a:cubicBezTo>
                  <a:pt x="104691" y="427214"/>
                  <a:pt x="118845" y="427222"/>
                  <a:pt x="127579" y="418498"/>
                </a:cubicBezTo>
                <a:cubicBezTo>
                  <a:pt x="127585" y="418491"/>
                  <a:pt x="127591" y="418487"/>
                  <a:pt x="127596" y="418480"/>
                </a:cubicBezTo>
                <a:lnTo>
                  <a:pt x="217009" y="329067"/>
                </a:lnTo>
                <a:cubicBezTo>
                  <a:pt x="225742" y="320334"/>
                  <a:pt x="225742" y="306171"/>
                  <a:pt x="217009" y="297438"/>
                </a:cubicBezTo>
                <a:cubicBezTo>
                  <a:pt x="208276" y="288704"/>
                  <a:pt x="194113" y="288704"/>
                  <a:pt x="185379" y="297438"/>
                </a:cubicBezTo>
                <a:lnTo>
                  <a:pt x="134124" y="348694"/>
                </a:lnTo>
                <a:lnTo>
                  <a:pt x="134124" y="190299"/>
                </a:lnTo>
                <a:cubicBezTo>
                  <a:pt x="134124" y="159436"/>
                  <a:pt x="159143" y="134416"/>
                  <a:pt x="190006" y="134416"/>
                </a:cubicBezTo>
                <a:lnTo>
                  <a:pt x="348401" y="134416"/>
                </a:lnTo>
                <a:lnTo>
                  <a:pt x="297145" y="185672"/>
                </a:lnTo>
                <a:cubicBezTo>
                  <a:pt x="288264" y="194249"/>
                  <a:pt x="288018" y="208398"/>
                  <a:pt x="296595" y="217279"/>
                </a:cubicBezTo>
                <a:cubicBezTo>
                  <a:pt x="305172" y="226160"/>
                  <a:pt x="319324" y="226406"/>
                  <a:pt x="328203" y="217829"/>
                </a:cubicBezTo>
                <a:cubicBezTo>
                  <a:pt x="328390" y="217648"/>
                  <a:pt x="328572" y="217465"/>
                  <a:pt x="328753" y="217279"/>
                </a:cubicBezTo>
                <a:lnTo>
                  <a:pt x="418165" y="127867"/>
                </a:lnTo>
                <a:cubicBezTo>
                  <a:pt x="426892" y="119138"/>
                  <a:pt x="426892" y="104988"/>
                  <a:pt x="418165" y="96259"/>
                </a:cubicBezTo>
                <a:lnTo>
                  <a:pt x="328753" y="6824"/>
                </a:lnTo>
                <a:close/>
              </a:path>
            </a:pathLst>
          </a:custGeom>
          <a:gradFill>
            <a:gsLst>
              <a:gs pos="35000">
                <a:srgbClr val="C03BC4"/>
              </a:gs>
              <a:gs pos="0">
                <a:srgbClr val="FF5C39"/>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47" name="Graphic 36">
            <a:extLst>
              <a:ext uri="{FF2B5EF4-FFF2-40B4-BE49-F238E27FC236}">
                <a16:creationId xmlns:a16="http://schemas.microsoft.com/office/drawing/2014/main" id="{B5069274-36CE-3986-02BE-8FE2083A22BB}"/>
              </a:ext>
            </a:extLst>
          </p:cNvPr>
          <p:cNvSpPr/>
          <p:nvPr/>
        </p:nvSpPr>
        <p:spPr>
          <a:xfrm>
            <a:off x="5873924" y="2481046"/>
            <a:ext cx="447063" cy="447108"/>
          </a:xfrm>
          <a:custGeom>
            <a:avLst/>
            <a:gdLst>
              <a:gd name="connsiteX0" fmla="*/ 16765 w 447063"/>
              <a:gd name="connsiteY0" fmla="*/ 290591 h 447108"/>
              <a:gd name="connsiteX1" fmla="*/ 33373 w 447063"/>
              <a:gd name="connsiteY1" fmla="*/ 305076 h 447108"/>
              <a:gd name="connsiteX2" fmla="*/ 33530 w 447063"/>
              <a:gd name="connsiteY2" fmla="*/ 307356 h 447108"/>
              <a:gd name="connsiteX3" fmla="*/ 33530 w 447063"/>
              <a:gd name="connsiteY3" fmla="*/ 385637 h 447108"/>
              <a:gd name="connsiteX4" fmla="*/ 33686 w 447063"/>
              <a:gd name="connsiteY4" fmla="*/ 388498 h 447108"/>
              <a:gd name="connsiteX5" fmla="*/ 58610 w 447063"/>
              <a:gd name="connsiteY5" fmla="*/ 413444 h 447108"/>
              <a:gd name="connsiteX6" fmla="*/ 61471 w 447063"/>
              <a:gd name="connsiteY6" fmla="*/ 413578 h 447108"/>
              <a:gd name="connsiteX7" fmla="*/ 139707 w 447063"/>
              <a:gd name="connsiteY7" fmla="*/ 413578 h 447108"/>
              <a:gd name="connsiteX8" fmla="*/ 141987 w 447063"/>
              <a:gd name="connsiteY8" fmla="*/ 413735 h 447108"/>
              <a:gd name="connsiteX9" fmla="*/ 156311 w 447063"/>
              <a:gd name="connsiteY9" fmla="*/ 432628 h 447108"/>
              <a:gd name="connsiteX10" fmla="*/ 141987 w 447063"/>
              <a:gd name="connsiteY10" fmla="*/ 446952 h 447108"/>
              <a:gd name="connsiteX11" fmla="*/ 139707 w 447063"/>
              <a:gd name="connsiteY11" fmla="*/ 447108 h 447108"/>
              <a:gd name="connsiteX12" fmla="*/ 61471 w 447063"/>
              <a:gd name="connsiteY12" fmla="*/ 447108 h 447108"/>
              <a:gd name="connsiteX13" fmla="*/ 57738 w 447063"/>
              <a:gd name="connsiteY13" fmla="*/ 446996 h 447108"/>
              <a:gd name="connsiteX14" fmla="*/ 112 w 447063"/>
              <a:gd name="connsiteY14" fmla="*/ 389549 h 447108"/>
              <a:gd name="connsiteX15" fmla="*/ 0 w 447063"/>
              <a:gd name="connsiteY15" fmla="*/ 385637 h 447108"/>
              <a:gd name="connsiteX16" fmla="*/ 0 w 447063"/>
              <a:gd name="connsiteY16" fmla="*/ 307356 h 447108"/>
              <a:gd name="connsiteX17" fmla="*/ 156 w 447063"/>
              <a:gd name="connsiteY17" fmla="*/ 305076 h 447108"/>
              <a:gd name="connsiteX18" fmla="*/ 16765 w 447063"/>
              <a:gd name="connsiteY18" fmla="*/ 290591 h 447108"/>
              <a:gd name="connsiteX19" fmla="*/ 430298 w 447063"/>
              <a:gd name="connsiteY19" fmla="*/ 290591 h 447108"/>
              <a:gd name="connsiteX20" fmla="*/ 446907 w 447063"/>
              <a:gd name="connsiteY20" fmla="*/ 305076 h 447108"/>
              <a:gd name="connsiteX21" fmla="*/ 447063 w 447063"/>
              <a:gd name="connsiteY21" fmla="*/ 307356 h 447108"/>
              <a:gd name="connsiteX22" fmla="*/ 447063 w 447063"/>
              <a:gd name="connsiteY22" fmla="*/ 385637 h 447108"/>
              <a:gd name="connsiteX23" fmla="*/ 389347 w 447063"/>
              <a:gd name="connsiteY23" fmla="*/ 446996 h 447108"/>
              <a:gd name="connsiteX24" fmla="*/ 385592 w 447063"/>
              <a:gd name="connsiteY24" fmla="*/ 447108 h 447108"/>
              <a:gd name="connsiteX25" fmla="*/ 307356 w 447063"/>
              <a:gd name="connsiteY25" fmla="*/ 447108 h 447108"/>
              <a:gd name="connsiteX26" fmla="*/ 290596 w 447063"/>
              <a:gd name="connsiteY26" fmla="*/ 430339 h 447108"/>
              <a:gd name="connsiteX27" fmla="*/ 305076 w 447063"/>
              <a:gd name="connsiteY27" fmla="*/ 413735 h 447108"/>
              <a:gd name="connsiteX28" fmla="*/ 307356 w 447063"/>
              <a:gd name="connsiteY28" fmla="*/ 413578 h 447108"/>
              <a:gd name="connsiteX29" fmla="*/ 385592 w 447063"/>
              <a:gd name="connsiteY29" fmla="*/ 413578 h 447108"/>
              <a:gd name="connsiteX30" fmla="*/ 413399 w 447063"/>
              <a:gd name="connsiteY30" fmla="*/ 388498 h 447108"/>
              <a:gd name="connsiteX31" fmla="*/ 413534 w 447063"/>
              <a:gd name="connsiteY31" fmla="*/ 385637 h 447108"/>
              <a:gd name="connsiteX32" fmla="*/ 413534 w 447063"/>
              <a:gd name="connsiteY32" fmla="*/ 307356 h 447108"/>
              <a:gd name="connsiteX33" fmla="*/ 430298 w 447063"/>
              <a:gd name="connsiteY33" fmla="*/ 290591 h 447108"/>
              <a:gd name="connsiteX34" fmla="*/ 223599 w 447063"/>
              <a:gd name="connsiteY34" fmla="*/ 290591 h 447108"/>
              <a:gd name="connsiteX35" fmla="*/ 245927 w 447063"/>
              <a:gd name="connsiteY35" fmla="*/ 312969 h 447108"/>
              <a:gd name="connsiteX36" fmla="*/ 226214 w 447063"/>
              <a:gd name="connsiteY36" fmla="*/ 335141 h 447108"/>
              <a:gd name="connsiteX37" fmla="*/ 223599 w 447063"/>
              <a:gd name="connsiteY37" fmla="*/ 335298 h 447108"/>
              <a:gd name="connsiteX38" fmla="*/ 134186 w 447063"/>
              <a:gd name="connsiteY38" fmla="*/ 335298 h 447108"/>
              <a:gd name="connsiteX39" fmla="*/ 111880 w 447063"/>
              <a:gd name="connsiteY39" fmla="*/ 312897 h 447108"/>
              <a:gd name="connsiteX40" fmla="*/ 131593 w 447063"/>
              <a:gd name="connsiteY40" fmla="*/ 290748 h 447108"/>
              <a:gd name="connsiteX41" fmla="*/ 134186 w 447063"/>
              <a:gd name="connsiteY41" fmla="*/ 290591 h 447108"/>
              <a:gd name="connsiteX42" fmla="*/ 223599 w 447063"/>
              <a:gd name="connsiteY42" fmla="*/ 290591 h 447108"/>
              <a:gd name="connsiteX43" fmla="*/ 313011 w 447063"/>
              <a:gd name="connsiteY43" fmla="*/ 201179 h 447108"/>
              <a:gd name="connsiteX44" fmla="*/ 335340 w 447063"/>
              <a:gd name="connsiteY44" fmla="*/ 223556 h 447108"/>
              <a:gd name="connsiteX45" fmla="*/ 315627 w 447063"/>
              <a:gd name="connsiteY45" fmla="*/ 245728 h 447108"/>
              <a:gd name="connsiteX46" fmla="*/ 313011 w 447063"/>
              <a:gd name="connsiteY46" fmla="*/ 245885 h 447108"/>
              <a:gd name="connsiteX47" fmla="*/ 134186 w 447063"/>
              <a:gd name="connsiteY47" fmla="*/ 245885 h 447108"/>
              <a:gd name="connsiteX48" fmla="*/ 111880 w 447063"/>
              <a:gd name="connsiteY48" fmla="*/ 223485 h 447108"/>
              <a:gd name="connsiteX49" fmla="*/ 131593 w 447063"/>
              <a:gd name="connsiteY49" fmla="*/ 201335 h 447108"/>
              <a:gd name="connsiteX50" fmla="*/ 134186 w 447063"/>
              <a:gd name="connsiteY50" fmla="*/ 201179 h 447108"/>
              <a:gd name="connsiteX51" fmla="*/ 313011 w 447063"/>
              <a:gd name="connsiteY51" fmla="*/ 201179 h 447108"/>
              <a:gd name="connsiteX52" fmla="*/ 139707 w 447063"/>
              <a:gd name="connsiteY52" fmla="*/ 0 h 447108"/>
              <a:gd name="connsiteX53" fmla="*/ 156467 w 447063"/>
              <a:gd name="connsiteY53" fmla="*/ 16770 h 447108"/>
              <a:gd name="connsiteX54" fmla="*/ 141987 w 447063"/>
              <a:gd name="connsiteY54" fmla="*/ 33373 h 447108"/>
              <a:gd name="connsiteX55" fmla="*/ 139707 w 447063"/>
              <a:gd name="connsiteY55" fmla="*/ 33530 h 447108"/>
              <a:gd name="connsiteX56" fmla="*/ 61471 w 447063"/>
              <a:gd name="connsiteY56" fmla="*/ 33530 h 447108"/>
              <a:gd name="connsiteX57" fmla="*/ 33686 w 447063"/>
              <a:gd name="connsiteY57" fmla="*/ 58610 h 447108"/>
              <a:gd name="connsiteX58" fmla="*/ 33530 w 447063"/>
              <a:gd name="connsiteY58" fmla="*/ 61471 h 447108"/>
              <a:gd name="connsiteX59" fmla="*/ 33530 w 447063"/>
              <a:gd name="connsiteY59" fmla="*/ 139752 h 447108"/>
              <a:gd name="connsiteX60" fmla="*/ 16760 w 447063"/>
              <a:gd name="connsiteY60" fmla="*/ 156512 h 447108"/>
              <a:gd name="connsiteX61" fmla="*/ 156 w 447063"/>
              <a:gd name="connsiteY61" fmla="*/ 142032 h 447108"/>
              <a:gd name="connsiteX62" fmla="*/ 0 w 447063"/>
              <a:gd name="connsiteY62" fmla="*/ 139752 h 447108"/>
              <a:gd name="connsiteX63" fmla="*/ 0 w 447063"/>
              <a:gd name="connsiteY63" fmla="*/ 61471 h 447108"/>
              <a:gd name="connsiteX64" fmla="*/ 57738 w 447063"/>
              <a:gd name="connsiteY64" fmla="*/ 112 h 447108"/>
              <a:gd name="connsiteX65" fmla="*/ 61471 w 447063"/>
              <a:gd name="connsiteY65" fmla="*/ 0 h 447108"/>
              <a:gd name="connsiteX66" fmla="*/ 139707 w 447063"/>
              <a:gd name="connsiteY66" fmla="*/ 0 h 447108"/>
              <a:gd name="connsiteX67" fmla="*/ 385592 w 447063"/>
              <a:gd name="connsiteY67" fmla="*/ 0 h 447108"/>
              <a:gd name="connsiteX68" fmla="*/ 389347 w 447063"/>
              <a:gd name="connsiteY68" fmla="*/ 112 h 447108"/>
              <a:gd name="connsiteX69" fmla="*/ 446952 w 447063"/>
              <a:gd name="connsiteY69" fmla="*/ 57559 h 447108"/>
              <a:gd name="connsiteX70" fmla="*/ 447063 w 447063"/>
              <a:gd name="connsiteY70" fmla="*/ 61471 h 447108"/>
              <a:gd name="connsiteX71" fmla="*/ 447063 w 447063"/>
              <a:gd name="connsiteY71" fmla="*/ 139752 h 447108"/>
              <a:gd name="connsiteX72" fmla="*/ 446907 w 447063"/>
              <a:gd name="connsiteY72" fmla="*/ 142032 h 447108"/>
              <a:gd name="connsiteX73" fmla="*/ 428014 w 447063"/>
              <a:gd name="connsiteY73" fmla="*/ 156355 h 447108"/>
              <a:gd name="connsiteX74" fmla="*/ 413690 w 447063"/>
              <a:gd name="connsiteY74" fmla="*/ 142032 h 447108"/>
              <a:gd name="connsiteX75" fmla="*/ 413534 w 447063"/>
              <a:gd name="connsiteY75" fmla="*/ 139752 h 447108"/>
              <a:gd name="connsiteX76" fmla="*/ 413534 w 447063"/>
              <a:gd name="connsiteY76" fmla="*/ 61471 h 447108"/>
              <a:gd name="connsiteX77" fmla="*/ 413399 w 447063"/>
              <a:gd name="connsiteY77" fmla="*/ 58610 h 447108"/>
              <a:gd name="connsiteX78" fmla="*/ 388453 w 447063"/>
              <a:gd name="connsiteY78" fmla="*/ 33664 h 447108"/>
              <a:gd name="connsiteX79" fmla="*/ 385592 w 447063"/>
              <a:gd name="connsiteY79" fmla="*/ 33530 h 447108"/>
              <a:gd name="connsiteX80" fmla="*/ 307356 w 447063"/>
              <a:gd name="connsiteY80" fmla="*/ 33530 h 447108"/>
              <a:gd name="connsiteX81" fmla="*/ 305076 w 447063"/>
              <a:gd name="connsiteY81" fmla="*/ 33373 h 447108"/>
              <a:gd name="connsiteX82" fmla="*/ 290752 w 447063"/>
              <a:gd name="connsiteY82" fmla="*/ 14480 h 447108"/>
              <a:gd name="connsiteX83" fmla="*/ 305076 w 447063"/>
              <a:gd name="connsiteY83" fmla="*/ 156 h 447108"/>
              <a:gd name="connsiteX84" fmla="*/ 307356 w 447063"/>
              <a:gd name="connsiteY84" fmla="*/ 0 h 447108"/>
              <a:gd name="connsiteX85" fmla="*/ 385592 w 447063"/>
              <a:gd name="connsiteY85" fmla="*/ 0 h 447108"/>
              <a:gd name="connsiteX86" fmla="*/ 313011 w 447063"/>
              <a:gd name="connsiteY86" fmla="*/ 111766 h 447108"/>
              <a:gd name="connsiteX87" fmla="*/ 335340 w 447063"/>
              <a:gd name="connsiteY87" fmla="*/ 134144 h 447108"/>
              <a:gd name="connsiteX88" fmla="*/ 315627 w 447063"/>
              <a:gd name="connsiteY88" fmla="*/ 156316 h 447108"/>
              <a:gd name="connsiteX89" fmla="*/ 313011 w 447063"/>
              <a:gd name="connsiteY89" fmla="*/ 156472 h 447108"/>
              <a:gd name="connsiteX90" fmla="*/ 134186 w 447063"/>
              <a:gd name="connsiteY90" fmla="*/ 156472 h 447108"/>
              <a:gd name="connsiteX91" fmla="*/ 111880 w 447063"/>
              <a:gd name="connsiteY91" fmla="*/ 134072 h 447108"/>
              <a:gd name="connsiteX92" fmla="*/ 131593 w 447063"/>
              <a:gd name="connsiteY92" fmla="*/ 111922 h 447108"/>
              <a:gd name="connsiteX93" fmla="*/ 134186 w 447063"/>
              <a:gd name="connsiteY93" fmla="*/ 111766 h 447108"/>
              <a:gd name="connsiteX94" fmla="*/ 313011 w 447063"/>
              <a:gd name="connsiteY94" fmla="*/ 111766 h 44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7063" h="447108">
                <a:moveTo>
                  <a:pt x="16765" y="290591"/>
                </a:moveTo>
                <a:cubicBezTo>
                  <a:pt x="25143" y="290591"/>
                  <a:pt x="32234" y="296776"/>
                  <a:pt x="33373" y="305076"/>
                </a:cubicBezTo>
                <a:lnTo>
                  <a:pt x="33530" y="307356"/>
                </a:lnTo>
                <a:lnTo>
                  <a:pt x="33530" y="385637"/>
                </a:lnTo>
                <a:lnTo>
                  <a:pt x="33686" y="388498"/>
                </a:lnTo>
                <a:cubicBezTo>
                  <a:pt x="35035" y="401669"/>
                  <a:pt x="45441" y="412083"/>
                  <a:pt x="58610" y="413444"/>
                </a:cubicBezTo>
                <a:lnTo>
                  <a:pt x="61471" y="413578"/>
                </a:lnTo>
                <a:lnTo>
                  <a:pt x="139707" y="413578"/>
                </a:lnTo>
                <a:lnTo>
                  <a:pt x="141987" y="413735"/>
                </a:lnTo>
                <a:cubicBezTo>
                  <a:pt x="151160" y="414998"/>
                  <a:pt x="157573" y="423456"/>
                  <a:pt x="156311" y="432628"/>
                </a:cubicBezTo>
                <a:cubicBezTo>
                  <a:pt x="155286" y="440074"/>
                  <a:pt x="149432" y="445928"/>
                  <a:pt x="141987" y="446952"/>
                </a:cubicBezTo>
                <a:lnTo>
                  <a:pt x="139707" y="447108"/>
                </a:lnTo>
                <a:lnTo>
                  <a:pt x="61471" y="447108"/>
                </a:lnTo>
                <a:lnTo>
                  <a:pt x="57738" y="446996"/>
                </a:lnTo>
                <a:cubicBezTo>
                  <a:pt x="26790" y="445121"/>
                  <a:pt x="2084" y="420490"/>
                  <a:pt x="112" y="389549"/>
                </a:cubicBezTo>
                <a:lnTo>
                  <a:pt x="0" y="385637"/>
                </a:lnTo>
                <a:lnTo>
                  <a:pt x="0" y="307356"/>
                </a:lnTo>
                <a:lnTo>
                  <a:pt x="156" y="305076"/>
                </a:lnTo>
                <a:cubicBezTo>
                  <a:pt x="1296" y="296776"/>
                  <a:pt x="8387" y="290591"/>
                  <a:pt x="16765" y="290591"/>
                </a:cubicBezTo>
                <a:close/>
                <a:moveTo>
                  <a:pt x="430298" y="290591"/>
                </a:moveTo>
                <a:cubicBezTo>
                  <a:pt x="438676" y="290591"/>
                  <a:pt x="445767" y="296776"/>
                  <a:pt x="446907" y="305076"/>
                </a:cubicBezTo>
                <a:lnTo>
                  <a:pt x="447063" y="307356"/>
                </a:lnTo>
                <a:lnTo>
                  <a:pt x="447063" y="385637"/>
                </a:lnTo>
                <a:cubicBezTo>
                  <a:pt x="447066" y="418129"/>
                  <a:pt x="421780" y="445011"/>
                  <a:pt x="389347" y="446996"/>
                </a:cubicBezTo>
                <a:lnTo>
                  <a:pt x="385592" y="447108"/>
                </a:lnTo>
                <a:lnTo>
                  <a:pt x="307356" y="447108"/>
                </a:lnTo>
                <a:cubicBezTo>
                  <a:pt x="298097" y="447106"/>
                  <a:pt x="290593" y="439597"/>
                  <a:pt x="290596" y="430339"/>
                </a:cubicBezTo>
                <a:cubicBezTo>
                  <a:pt x="290598" y="421963"/>
                  <a:pt x="296781" y="414877"/>
                  <a:pt x="305076" y="413735"/>
                </a:cubicBezTo>
                <a:lnTo>
                  <a:pt x="307356" y="413578"/>
                </a:lnTo>
                <a:lnTo>
                  <a:pt x="385592" y="413578"/>
                </a:lnTo>
                <a:cubicBezTo>
                  <a:pt x="399921" y="413585"/>
                  <a:pt x="411933" y="402750"/>
                  <a:pt x="413399" y="388498"/>
                </a:cubicBezTo>
                <a:lnTo>
                  <a:pt x="413534" y="385637"/>
                </a:lnTo>
                <a:lnTo>
                  <a:pt x="413534" y="307356"/>
                </a:lnTo>
                <a:cubicBezTo>
                  <a:pt x="413534" y="298097"/>
                  <a:pt x="421040" y="290591"/>
                  <a:pt x="430298" y="290591"/>
                </a:cubicBezTo>
                <a:close/>
                <a:moveTo>
                  <a:pt x="223599" y="290591"/>
                </a:moveTo>
                <a:cubicBezTo>
                  <a:pt x="235944" y="290605"/>
                  <a:pt x="245941" y="300623"/>
                  <a:pt x="245927" y="312969"/>
                </a:cubicBezTo>
                <a:cubicBezTo>
                  <a:pt x="245914" y="324284"/>
                  <a:pt x="237449" y="333804"/>
                  <a:pt x="226214" y="335141"/>
                </a:cubicBezTo>
                <a:lnTo>
                  <a:pt x="223599" y="335298"/>
                </a:lnTo>
                <a:lnTo>
                  <a:pt x="134186" y="335298"/>
                </a:lnTo>
                <a:cubicBezTo>
                  <a:pt x="121841" y="335271"/>
                  <a:pt x="111854" y="325243"/>
                  <a:pt x="111880" y="312897"/>
                </a:cubicBezTo>
                <a:cubicBezTo>
                  <a:pt x="111904" y="301591"/>
                  <a:pt x="120366" y="292082"/>
                  <a:pt x="131593" y="290748"/>
                </a:cubicBezTo>
                <a:lnTo>
                  <a:pt x="134186" y="290591"/>
                </a:lnTo>
                <a:lnTo>
                  <a:pt x="223599" y="290591"/>
                </a:lnTo>
                <a:close/>
                <a:moveTo>
                  <a:pt x="313011" y="201179"/>
                </a:moveTo>
                <a:cubicBezTo>
                  <a:pt x="325357" y="201192"/>
                  <a:pt x="335353" y="211211"/>
                  <a:pt x="335340" y="223556"/>
                </a:cubicBezTo>
                <a:cubicBezTo>
                  <a:pt x="335327" y="234871"/>
                  <a:pt x="326861" y="244392"/>
                  <a:pt x="315627" y="245728"/>
                </a:cubicBezTo>
                <a:lnTo>
                  <a:pt x="313011" y="245885"/>
                </a:lnTo>
                <a:lnTo>
                  <a:pt x="134186" y="245885"/>
                </a:lnTo>
                <a:cubicBezTo>
                  <a:pt x="121841" y="245858"/>
                  <a:pt x="111854" y="235830"/>
                  <a:pt x="111880" y="223485"/>
                </a:cubicBezTo>
                <a:cubicBezTo>
                  <a:pt x="111904" y="212178"/>
                  <a:pt x="120366" y="202669"/>
                  <a:pt x="131593" y="201335"/>
                </a:cubicBezTo>
                <a:lnTo>
                  <a:pt x="134186" y="201179"/>
                </a:lnTo>
                <a:lnTo>
                  <a:pt x="313011" y="201179"/>
                </a:lnTo>
                <a:close/>
                <a:moveTo>
                  <a:pt x="139707" y="0"/>
                </a:moveTo>
                <a:cubicBezTo>
                  <a:pt x="148966" y="3"/>
                  <a:pt x="156470" y="7511"/>
                  <a:pt x="156467" y="16770"/>
                </a:cubicBezTo>
                <a:cubicBezTo>
                  <a:pt x="156465" y="25144"/>
                  <a:pt x="150283" y="32232"/>
                  <a:pt x="141987" y="33373"/>
                </a:cubicBezTo>
                <a:lnTo>
                  <a:pt x="139707" y="33530"/>
                </a:lnTo>
                <a:lnTo>
                  <a:pt x="61471" y="33530"/>
                </a:lnTo>
                <a:cubicBezTo>
                  <a:pt x="47151" y="33535"/>
                  <a:pt x="35153" y="44365"/>
                  <a:pt x="33686" y="58610"/>
                </a:cubicBezTo>
                <a:lnTo>
                  <a:pt x="33530" y="61471"/>
                </a:lnTo>
                <a:lnTo>
                  <a:pt x="33530" y="139752"/>
                </a:lnTo>
                <a:cubicBezTo>
                  <a:pt x="33527" y="149011"/>
                  <a:pt x="26019" y="156515"/>
                  <a:pt x="16760" y="156512"/>
                </a:cubicBezTo>
                <a:cubicBezTo>
                  <a:pt x="8386" y="156509"/>
                  <a:pt x="1298" y="150328"/>
                  <a:pt x="156" y="142032"/>
                </a:cubicBezTo>
                <a:lnTo>
                  <a:pt x="0" y="139752"/>
                </a:lnTo>
                <a:lnTo>
                  <a:pt x="0" y="61471"/>
                </a:lnTo>
                <a:cubicBezTo>
                  <a:pt x="-1" y="28971"/>
                  <a:pt x="25298" y="2085"/>
                  <a:pt x="57738" y="112"/>
                </a:cubicBezTo>
                <a:lnTo>
                  <a:pt x="61471" y="0"/>
                </a:lnTo>
                <a:lnTo>
                  <a:pt x="139707" y="0"/>
                </a:lnTo>
                <a:close/>
                <a:moveTo>
                  <a:pt x="385592" y="0"/>
                </a:moveTo>
                <a:lnTo>
                  <a:pt x="389347" y="112"/>
                </a:lnTo>
                <a:cubicBezTo>
                  <a:pt x="420287" y="1999"/>
                  <a:pt x="444980" y="26626"/>
                  <a:pt x="446952" y="57559"/>
                </a:cubicBezTo>
                <a:lnTo>
                  <a:pt x="447063" y="61471"/>
                </a:lnTo>
                <a:lnTo>
                  <a:pt x="447063" y="139752"/>
                </a:lnTo>
                <a:lnTo>
                  <a:pt x="446907" y="142032"/>
                </a:lnTo>
                <a:cubicBezTo>
                  <a:pt x="445644" y="151205"/>
                  <a:pt x="437185" y="157617"/>
                  <a:pt x="428014" y="156355"/>
                </a:cubicBezTo>
                <a:cubicBezTo>
                  <a:pt x="420568" y="155331"/>
                  <a:pt x="414714" y="149477"/>
                  <a:pt x="413690" y="142032"/>
                </a:cubicBezTo>
                <a:lnTo>
                  <a:pt x="413534" y="139752"/>
                </a:lnTo>
                <a:lnTo>
                  <a:pt x="413534" y="61471"/>
                </a:lnTo>
                <a:lnTo>
                  <a:pt x="413399" y="58610"/>
                </a:lnTo>
                <a:cubicBezTo>
                  <a:pt x="412049" y="45433"/>
                  <a:pt x="401631" y="35015"/>
                  <a:pt x="388453" y="33664"/>
                </a:cubicBezTo>
                <a:lnTo>
                  <a:pt x="385592" y="33530"/>
                </a:lnTo>
                <a:lnTo>
                  <a:pt x="307356" y="33530"/>
                </a:lnTo>
                <a:lnTo>
                  <a:pt x="305076" y="33373"/>
                </a:lnTo>
                <a:cubicBezTo>
                  <a:pt x="295905" y="32111"/>
                  <a:pt x="289491" y="23652"/>
                  <a:pt x="290752" y="14480"/>
                </a:cubicBezTo>
                <a:cubicBezTo>
                  <a:pt x="291778" y="7035"/>
                  <a:pt x="297630" y="1181"/>
                  <a:pt x="305076" y="156"/>
                </a:cubicBezTo>
                <a:lnTo>
                  <a:pt x="307356" y="0"/>
                </a:lnTo>
                <a:lnTo>
                  <a:pt x="385592" y="0"/>
                </a:lnTo>
                <a:close/>
                <a:moveTo>
                  <a:pt x="313011" y="111766"/>
                </a:moveTo>
                <a:cubicBezTo>
                  <a:pt x="325357" y="111779"/>
                  <a:pt x="335353" y="121798"/>
                  <a:pt x="335340" y="134144"/>
                </a:cubicBezTo>
                <a:cubicBezTo>
                  <a:pt x="335327" y="145458"/>
                  <a:pt x="326861" y="154979"/>
                  <a:pt x="315627" y="156316"/>
                </a:cubicBezTo>
                <a:lnTo>
                  <a:pt x="313011" y="156472"/>
                </a:lnTo>
                <a:lnTo>
                  <a:pt x="134186" y="156472"/>
                </a:lnTo>
                <a:cubicBezTo>
                  <a:pt x="121841" y="156446"/>
                  <a:pt x="111854" y="146417"/>
                  <a:pt x="111880" y="134072"/>
                </a:cubicBezTo>
                <a:cubicBezTo>
                  <a:pt x="111904" y="122766"/>
                  <a:pt x="120366" y="113257"/>
                  <a:pt x="131593" y="111922"/>
                </a:cubicBezTo>
                <a:lnTo>
                  <a:pt x="134186" y="111766"/>
                </a:lnTo>
                <a:lnTo>
                  <a:pt x="313011" y="111766"/>
                </a:lnTo>
                <a:close/>
              </a:path>
            </a:pathLst>
          </a:custGeom>
          <a:gradFill>
            <a:gsLst>
              <a:gs pos="35000">
                <a:srgbClr val="C03BC4"/>
              </a:gs>
              <a:gs pos="0">
                <a:srgbClr val="FF5C39"/>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43" name="Graphic 39">
            <a:extLst>
              <a:ext uri="{FF2B5EF4-FFF2-40B4-BE49-F238E27FC236}">
                <a16:creationId xmlns:a16="http://schemas.microsoft.com/office/drawing/2014/main" id="{0CCB8CBB-4123-A93F-5448-C79912427E70}"/>
              </a:ext>
            </a:extLst>
          </p:cNvPr>
          <p:cNvSpPr/>
          <p:nvPr/>
        </p:nvSpPr>
        <p:spPr>
          <a:xfrm>
            <a:off x="1232397" y="2481046"/>
            <a:ext cx="357650" cy="447063"/>
          </a:xfrm>
          <a:custGeom>
            <a:avLst/>
            <a:gdLst>
              <a:gd name="connsiteX0" fmla="*/ 178825 w 357650"/>
              <a:gd name="connsiteY0" fmla="*/ 178825 h 447063"/>
              <a:gd name="connsiteX1" fmla="*/ 357651 w 357650"/>
              <a:gd name="connsiteY1" fmla="*/ 89413 h 447063"/>
              <a:gd name="connsiteX2" fmla="*/ 178825 w 357650"/>
              <a:gd name="connsiteY2" fmla="*/ 0 h 447063"/>
              <a:gd name="connsiteX3" fmla="*/ 0 w 357650"/>
              <a:gd name="connsiteY3" fmla="*/ 89413 h 447063"/>
              <a:gd name="connsiteX4" fmla="*/ 178825 w 357650"/>
              <a:gd name="connsiteY4" fmla="*/ 178825 h 447063"/>
              <a:gd name="connsiteX5" fmla="*/ 320276 w 357650"/>
              <a:gd name="connsiteY5" fmla="*/ 182625 h 447063"/>
              <a:gd name="connsiteX6" fmla="*/ 357651 w 357650"/>
              <a:gd name="connsiteY6" fmla="*/ 157657 h 447063"/>
              <a:gd name="connsiteX7" fmla="*/ 357651 w 357650"/>
              <a:gd name="connsiteY7" fmla="*/ 357651 h 447063"/>
              <a:gd name="connsiteX8" fmla="*/ 178825 w 357650"/>
              <a:gd name="connsiteY8" fmla="*/ 447063 h 447063"/>
              <a:gd name="connsiteX9" fmla="*/ 0 w 357650"/>
              <a:gd name="connsiteY9" fmla="*/ 357651 h 447063"/>
              <a:gd name="connsiteX10" fmla="*/ 0 w 357650"/>
              <a:gd name="connsiteY10" fmla="*/ 157657 h 447063"/>
              <a:gd name="connsiteX11" fmla="*/ 37374 w 357650"/>
              <a:gd name="connsiteY11" fmla="*/ 182625 h 447063"/>
              <a:gd name="connsiteX12" fmla="*/ 178825 w 357650"/>
              <a:gd name="connsiteY12" fmla="*/ 212355 h 447063"/>
              <a:gd name="connsiteX13" fmla="*/ 320276 w 357650"/>
              <a:gd name="connsiteY13" fmla="*/ 182625 h 4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650" h="447063">
                <a:moveTo>
                  <a:pt x="178825" y="178825"/>
                </a:moveTo>
                <a:cubicBezTo>
                  <a:pt x="277582" y="178825"/>
                  <a:pt x="357651" y="138813"/>
                  <a:pt x="357651" y="89413"/>
                </a:cubicBezTo>
                <a:cubicBezTo>
                  <a:pt x="357651" y="40012"/>
                  <a:pt x="277582" y="0"/>
                  <a:pt x="178825" y="0"/>
                </a:cubicBezTo>
                <a:cubicBezTo>
                  <a:pt x="80069" y="0"/>
                  <a:pt x="0" y="40012"/>
                  <a:pt x="0" y="89413"/>
                </a:cubicBezTo>
                <a:cubicBezTo>
                  <a:pt x="0" y="138813"/>
                  <a:pt x="80069" y="178825"/>
                  <a:pt x="178825" y="178825"/>
                </a:cubicBezTo>
                <a:close/>
                <a:moveTo>
                  <a:pt x="320276" y="182625"/>
                </a:moveTo>
                <a:cubicBezTo>
                  <a:pt x="333784" y="175992"/>
                  <a:pt x="346351" y="167596"/>
                  <a:pt x="357651" y="157657"/>
                </a:cubicBezTo>
                <a:lnTo>
                  <a:pt x="357651" y="357651"/>
                </a:lnTo>
                <a:cubicBezTo>
                  <a:pt x="357651" y="407051"/>
                  <a:pt x="277582" y="447063"/>
                  <a:pt x="178825" y="447063"/>
                </a:cubicBezTo>
                <a:cubicBezTo>
                  <a:pt x="80069" y="447063"/>
                  <a:pt x="0" y="407051"/>
                  <a:pt x="0" y="357651"/>
                </a:cubicBezTo>
                <a:lnTo>
                  <a:pt x="0" y="157657"/>
                </a:lnTo>
                <a:cubicBezTo>
                  <a:pt x="11299" y="167596"/>
                  <a:pt x="23867" y="175992"/>
                  <a:pt x="37374" y="182625"/>
                </a:cubicBezTo>
                <a:cubicBezTo>
                  <a:pt x="75330" y="201581"/>
                  <a:pt x="125357" y="212355"/>
                  <a:pt x="178825" y="212355"/>
                </a:cubicBezTo>
                <a:cubicBezTo>
                  <a:pt x="232294" y="212355"/>
                  <a:pt x="282320" y="201581"/>
                  <a:pt x="320276" y="182625"/>
                </a:cubicBezTo>
                <a:close/>
              </a:path>
            </a:pathLst>
          </a:custGeom>
          <a:gradFill>
            <a:gsLst>
              <a:gs pos="35000">
                <a:srgbClr val="C03BC4"/>
              </a:gs>
              <a:gs pos="0">
                <a:srgbClr val="FF5C39"/>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49" name="Freeform: Shape 48">
            <a:extLst>
              <a:ext uri="{FF2B5EF4-FFF2-40B4-BE49-F238E27FC236}">
                <a16:creationId xmlns:a16="http://schemas.microsoft.com/office/drawing/2014/main" id="{B92122D3-CBE3-43B5-E819-6E528AE212CF}"/>
              </a:ext>
            </a:extLst>
          </p:cNvPr>
          <p:cNvSpPr/>
          <p:nvPr/>
        </p:nvSpPr>
        <p:spPr>
          <a:xfrm>
            <a:off x="3575547" y="2481046"/>
            <a:ext cx="357651" cy="447063"/>
          </a:xfrm>
          <a:custGeom>
            <a:avLst/>
            <a:gdLst>
              <a:gd name="connsiteX0" fmla="*/ 212355 w 357651"/>
              <a:gd name="connsiteY0" fmla="*/ 11176 h 447063"/>
              <a:gd name="connsiteX1" fmla="*/ 346474 w 357651"/>
              <a:gd name="connsiteY1" fmla="*/ 145295 h 447063"/>
              <a:gd name="connsiteX2" fmla="*/ 223532 w 357651"/>
              <a:gd name="connsiteY2" fmla="*/ 145295 h 447063"/>
              <a:gd name="connsiteX3" fmla="*/ 212355 w 357651"/>
              <a:gd name="connsiteY3" fmla="*/ 134118 h 447063"/>
              <a:gd name="connsiteX4" fmla="*/ 44706 w 357651"/>
              <a:gd name="connsiteY4" fmla="*/ 0 h 447063"/>
              <a:gd name="connsiteX5" fmla="*/ 178825 w 357651"/>
              <a:gd name="connsiteY5" fmla="*/ 0 h 447063"/>
              <a:gd name="connsiteX6" fmla="*/ 178825 w 357651"/>
              <a:gd name="connsiteY6" fmla="*/ 134119 h 447063"/>
              <a:gd name="connsiteX7" fmla="*/ 223532 w 357651"/>
              <a:gd name="connsiteY7" fmla="*/ 178825 h 447063"/>
              <a:gd name="connsiteX8" fmla="*/ 357651 w 357651"/>
              <a:gd name="connsiteY8" fmla="*/ 178825 h 447063"/>
              <a:gd name="connsiteX9" fmla="*/ 357651 w 357651"/>
              <a:gd name="connsiteY9" fmla="*/ 402357 h 447063"/>
              <a:gd name="connsiteX10" fmla="*/ 312944 w 357651"/>
              <a:gd name="connsiteY10" fmla="*/ 447063 h 447063"/>
              <a:gd name="connsiteX11" fmla="*/ 44706 w 357651"/>
              <a:gd name="connsiteY11" fmla="*/ 447063 h 447063"/>
              <a:gd name="connsiteX12" fmla="*/ 0 w 357651"/>
              <a:gd name="connsiteY12" fmla="*/ 402357 h 447063"/>
              <a:gd name="connsiteX13" fmla="*/ 0 w 357651"/>
              <a:gd name="connsiteY13" fmla="*/ 44706 h 447063"/>
              <a:gd name="connsiteX14" fmla="*/ 44706 w 357651"/>
              <a:gd name="connsiteY14" fmla="*/ 0 h 4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7651" h="447063">
                <a:moveTo>
                  <a:pt x="212355" y="11176"/>
                </a:moveTo>
                <a:lnTo>
                  <a:pt x="346474" y="145295"/>
                </a:lnTo>
                <a:lnTo>
                  <a:pt x="223532" y="145295"/>
                </a:lnTo>
                <a:cubicBezTo>
                  <a:pt x="217360" y="145295"/>
                  <a:pt x="212355" y="140291"/>
                  <a:pt x="212355" y="134118"/>
                </a:cubicBezTo>
                <a:close/>
                <a:moveTo>
                  <a:pt x="44706" y="0"/>
                </a:moveTo>
                <a:lnTo>
                  <a:pt x="178825" y="0"/>
                </a:lnTo>
                <a:lnTo>
                  <a:pt x="178825" y="134119"/>
                </a:lnTo>
                <a:cubicBezTo>
                  <a:pt x="178825" y="158810"/>
                  <a:pt x="198840" y="178825"/>
                  <a:pt x="223532" y="178825"/>
                </a:cubicBezTo>
                <a:lnTo>
                  <a:pt x="357651" y="178825"/>
                </a:lnTo>
                <a:lnTo>
                  <a:pt x="357651" y="402357"/>
                </a:lnTo>
                <a:cubicBezTo>
                  <a:pt x="357651" y="427048"/>
                  <a:pt x="337636" y="447063"/>
                  <a:pt x="312944" y="447063"/>
                </a:cubicBezTo>
                <a:lnTo>
                  <a:pt x="44706" y="447063"/>
                </a:lnTo>
                <a:cubicBezTo>
                  <a:pt x="20016" y="447063"/>
                  <a:pt x="0" y="427048"/>
                  <a:pt x="0" y="402357"/>
                </a:cubicBezTo>
                <a:lnTo>
                  <a:pt x="0" y="44706"/>
                </a:lnTo>
                <a:cubicBezTo>
                  <a:pt x="0" y="20016"/>
                  <a:pt x="20016" y="0"/>
                  <a:pt x="44706" y="0"/>
                </a:cubicBezTo>
                <a:close/>
              </a:path>
            </a:pathLst>
          </a:custGeom>
          <a:gradFill>
            <a:gsLst>
              <a:gs pos="35000">
                <a:srgbClr val="C03BC4"/>
              </a:gs>
              <a:gs pos="0">
                <a:srgbClr val="FF5C39"/>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4" name="TextBox 3">
            <a:extLst>
              <a:ext uri="{FF2B5EF4-FFF2-40B4-BE49-F238E27FC236}">
                <a16:creationId xmlns:a16="http://schemas.microsoft.com/office/drawing/2014/main" id="{4D5262B1-E5C9-117E-9D0C-D3BE438F492D}"/>
              </a:ext>
            </a:extLst>
          </p:cNvPr>
          <p:cNvSpPr txBox="1"/>
          <p:nvPr/>
        </p:nvSpPr>
        <p:spPr>
          <a:xfrm>
            <a:off x="1741202" y="6218827"/>
            <a:ext cx="8416589" cy="363946"/>
          </a:xfrm>
          <a:prstGeom prst="rect">
            <a:avLst/>
          </a:prstGeom>
          <a:noFill/>
        </p:spPr>
        <p:txBody>
          <a:bodyPr wrap="square">
            <a:spAutoFit/>
          </a:bodyPr>
          <a:lstStyle/>
          <a:p>
            <a:r>
              <a:rPr lang="en-US" dirty="0">
                <a:hlinkClick r:id="rId5"/>
              </a:rPr>
              <a:t>https://learn.microsoft.com/azure/search/vector-search-integrated-vectorization</a:t>
            </a:r>
            <a:endParaRPr lang="en-US" dirty="0"/>
          </a:p>
        </p:txBody>
      </p:sp>
    </p:spTree>
    <p:extLst>
      <p:ext uri="{BB962C8B-B14F-4D97-AF65-F5344CB8AC3E}">
        <p14:creationId xmlns:p14="http://schemas.microsoft.com/office/powerpoint/2010/main" val="31579659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4.79167E-6 1.85185E-6 L 4.79167E-6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500"/>
                                        <p:tgtEl>
                                          <p:spTgt spid="43"/>
                                        </p:tgtEl>
                                      </p:cBhvr>
                                    </p:animEffect>
                                  </p:childTnLst>
                                </p:cTn>
                              </p:par>
                              <p:par>
                                <p:cTn id="13" presetID="42" presetClass="path" presetSubtype="0" decel="100000" fill="hold" grpId="1" nodeType="withEffect">
                                  <p:stCondLst>
                                    <p:cond delay="0"/>
                                  </p:stCondLst>
                                  <p:childTnLst>
                                    <p:animMotion origin="layout" path="M 4.79167E-6 -2.96296E-6 L 4.79167E-6 0.03542 " pathEditMode="relative" rAng="0" ptsTypes="AA">
                                      <p:cBhvr>
                                        <p:cTn id="14" dur="700" spd="-100000" fill="hold"/>
                                        <p:tgtEl>
                                          <p:spTgt spid="43"/>
                                        </p:tgtEl>
                                        <p:attrNameLst>
                                          <p:attrName>ppt_x</p:attrName>
                                          <p:attrName>ppt_y</p:attrName>
                                        </p:attrNameLst>
                                      </p:cBhvr>
                                      <p:rCtr x="0" y="1759"/>
                                    </p:animMotion>
                                  </p:childTnLst>
                                </p:cTn>
                              </p:par>
                              <p:par>
                                <p:cTn id="15" presetID="10" presetClass="entr" presetSubtype="0" fill="hold" nodeType="withEffect">
                                  <p:stCondLst>
                                    <p:cond delay="5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nodeType="withEffect">
                                  <p:stCondLst>
                                    <p:cond delay="50"/>
                                  </p:stCondLst>
                                  <p:childTnLst>
                                    <p:animMotion origin="layout" path="M 1.04167E-6 -4.44444E-6 L 1.04167E-6 0.03542 " pathEditMode="relative" rAng="0" ptsTypes="AA">
                                      <p:cBhvr>
                                        <p:cTn id="19" dur="700" spd="-100000" fill="hold"/>
                                        <p:tgtEl>
                                          <p:spTgt spid="21"/>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42" presetClass="path" presetSubtype="0" decel="100000" fill="hold" grpId="1" nodeType="withEffect">
                                  <p:stCondLst>
                                    <p:cond delay="100"/>
                                  </p:stCondLst>
                                  <p:childTnLst>
                                    <p:animMotion origin="layout" path="M -2.70833E-6 -2.96296E-6 L -2.70833E-6 0.03542 " pathEditMode="relative" rAng="0" ptsTypes="AA">
                                      <p:cBhvr>
                                        <p:cTn id="24" dur="700" spd="-100000" fill="hold"/>
                                        <p:tgtEl>
                                          <p:spTgt spid="49"/>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42" presetClass="path" presetSubtype="0" decel="100000" fill="hold" grpId="1" nodeType="withEffect">
                                  <p:stCondLst>
                                    <p:cond delay="100"/>
                                  </p:stCondLst>
                                  <p:childTnLst>
                                    <p:animMotion origin="layout" path="M -2.70833E-6 1.85185E-6 L -2.70833E-6 0.03541 " pathEditMode="relative" rAng="0" ptsTypes="AA">
                                      <p:cBhvr>
                                        <p:cTn id="29" dur="700" spd="-100000" fill="hold"/>
                                        <p:tgtEl>
                                          <p:spTgt spid="14"/>
                                        </p:tgtEl>
                                        <p:attrNameLst>
                                          <p:attrName>ppt_x</p:attrName>
                                          <p:attrName>ppt_y</p:attrName>
                                        </p:attrNameLst>
                                      </p:cBhvr>
                                      <p:rCtr x="0" y="1759"/>
                                    </p:animMotion>
                                  </p:childTnLst>
                                </p:cTn>
                              </p:par>
                              <p:par>
                                <p:cTn id="30" presetID="10" presetClass="entr" presetSubtype="0" fill="hold" nodeType="withEffect">
                                  <p:stCondLst>
                                    <p:cond delay="1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nodeType="withEffect">
                                  <p:stCondLst>
                                    <p:cond delay="150"/>
                                  </p:stCondLst>
                                  <p:childTnLst>
                                    <p:animMotion origin="layout" path="M 3.54167E-6 -4.44444E-6 L 3.54167E-6 0.03542 " pathEditMode="relative" rAng="0" ptsTypes="AA">
                                      <p:cBhvr>
                                        <p:cTn id="34" dur="700" spd="-100000" fill="hold"/>
                                        <p:tgtEl>
                                          <p:spTgt spid="23"/>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42" presetClass="path" presetSubtype="0" decel="100000" fill="hold" grpId="1" nodeType="withEffect">
                                  <p:stCondLst>
                                    <p:cond delay="200"/>
                                  </p:stCondLst>
                                  <p:childTnLst>
                                    <p:animMotion origin="layout" path="M -2.08333E-7 -4.44444E-6 L -2.08333E-7 0.03542 " pathEditMode="relative" rAng="0" ptsTypes="AA">
                                      <p:cBhvr>
                                        <p:cTn id="39" dur="700" spd="-100000" fill="hold"/>
                                        <p:tgtEl>
                                          <p:spTgt spid="47"/>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42" presetClass="path" presetSubtype="0" decel="100000" fill="hold" grpId="1" nodeType="withEffect">
                                  <p:stCondLst>
                                    <p:cond delay="200"/>
                                  </p:stCondLst>
                                  <p:childTnLst>
                                    <p:animMotion origin="layout" path="M -2.08333E-7 1.85185E-6 L -2.08333E-7 0.03541 " pathEditMode="relative" rAng="0" ptsTypes="AA">
                                      <p:cBhvr>
                                        <p:cTn id="44" dur="700" spd="-100000" fill="hold"/>
                                        <p:tgtEl>
                                          <p:spTgt spid="15"/>
                                        </p:tgtEl>
                                        <p:attrNameLst>
                                          <p:attrName>ppt_x</p:attrName>
                                          <p:attrName>ppt_y</p:attrName>
                                        </p:attrNameLst>
                                      </p:cBhvr>
                                      <p:rCtr x="0" y="1759"/>
                                    </p:animMotion>
                                  </p:childTnLst>
                                </p:cTn>
                              </p:par>
                              <p:par>
                                <p:cTn id="45" presetID="10" presetClass="entr" presetSubtype="0" fill="hold" nodeType="withEffect">
                                  <p:stCondLst>
                                    <p:cond delay="25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42" presetClass="path" presetSubtype="0" decel="100000" fill="hold" nodeType="withEffect">
                                  <p:stCondLst>
                                    <p:cond delay="250"/>
                                  </p:stCondLst>
                                  <p:childTnLst>
                                    <p:animMotion origin="layout" path="M -3.95833E-6 -4.44444E-6 L -3.95833E-6 0.03542 " pathEditMode="relative" rAng="0" ptsTypes="AA">
                                      <p:cBhvr>
                                        <p:cTn id="49" dur="700" spd="-100000" fill="hold"/>
                                        <p:tgtEl>
                                          <p:spTgt spid="32"/>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42" presetClass="path" presetSubtype="0" decel="100000" fill="hold" grpId="1" nodeType="withEffect">
                                  <p:stCondLst>
                                    <p:cond delay="300"/>
                                  </p:stCondLst>
                                  <p:childTnLst>
                                    <p:animMotion origin="layout" path="M 2.29167E-6 1.85185E-6 L 2.29167E-6 0.03541 " pathEditMode="relative" rAng="0" ptsTypes="AA">
                                      <p:cBhvr>
                                        <p:cTn id="54" dur="700" spd="-100000" fill="hold"/>
                                        <p:tgtEl>
                                          <p:spTgt spid="16"/>
                                        </p:tgtEl>
                                        <p:attrNameLst>
                                          <p:attrName>ppt_x</p:attrName>
                                          <p:attrName>ppt_y</p:attrName>
                                        </p:attrNameLst>
                                      </p:cBhvr>
                                      <p:rCtr x="0" y="1759"/>
                                    </p:animMotion>
                                  </p:childTnLst>
                                </p:cTn>
                              </p:par>
                              <p:par>
                                <p:cTn id="55" presetID="10" presetClass="entr" presetSubtype="0" fill="hold" grpId="0" nodeType="withEffect">
                                  <p:stCondLst>
                                    <p:cond delay="30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par>
                                <p:cTn id="58" presetID="42" presetClass="path" presetSubtype="0" decel="100000" fill="hold" grpId="1" nodeType="withEffect">
                                  <p:stCondLst>
                                    <p:cond delay="300"/>
                                  </p:stCondLst>
                                  <p:childTnLst>
                                    <p:animMotion origin="layout" path="M 8.33333E-7 -3.33333E-6 L 8.33333E-7 0.03542 " pathEditMode="relative" rAng="0" ptsTypes="AA">
                                      <p:cBhvr>
                                        <p:cTn id="59" dur="700" spd="-100000" fill="hold"/>
                                        <p:tgtEl>
                                          <p:spTgt spid="48"/>
                                        </p:tgtEl>
                                        <p:attrNameLst>
                                          <p:attrName>ppt_x</p:attrName>
                                          <p:attrName>ppt_y</p:attrName>
                                        </p:attrNameLst>
                                      </p:cBhvr>
                                      <p:rCtr x="0" y="1759"/>
                                    </p:animMotion>
                                  </p:childTnLst>
                                </p:cTn>
                              </p:par>
                              <p:par>
                                <p:cTn id="60" presetID="10" presetClass="entr" presetSubtype="0" fill="hold" nodeType="withEffect">
                                  <p:stCondLst>
                                    <p:cond delay="35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par>
                                <p:cTn id="63" presetID="42" presetClass="path" presetSubtype="0" decel="100000" fill="hold" nodeType="withEffect">
                                  <p:stCondLst>
                                    <p:cond delay="350"/>
                                  </p:stCondLst>
                                  <p:childTnLst>
                                    <p:animMotion origin="layout" path="M -1.45833E-6 -4.44444E-6 L -1.45833E-6 0.03542 " pathEditMode="relative" rAng="0" ptsTypes="AA">
                                      <p:cBhvr>
                                        <p:cTn id="64" dur="700" spd="-100000" fill="hold"/>
                                        <p:tgtEl>
                                          <p:spTgt spid="33"/>
                                        </p:tgtEl>
                                        <p:attrNameLst>
                                          <p:attrName>ppt_x</p:attrName>
                                          <p:attrName>ppt_y</p:attrName>
                                        </p:attrNameLst>
                                      </p:cBhvr>
                                      <p:rCtr x="0" y="1759"/>
                                    </p:animMotion>
                                  </p:childTnLst>
                                </p:cTn>
                              </p:par>
                              <p:par>
                                <p:cTn id="65" presetID="10" presetClass="entr" presetSubtype="0" fill="hold" nodeType="withEffect">
                                  <p:stCondLst>
                                    <p:cond delay="40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42" presetClass="path" presetSubtype="0" decel="100000" fill="hold" nodeType="withEffect">
                                  <p:stCondLst>
                                    <p:cond delay="400"/>
                                  </p:stCondLst>
                                  <p:childTnLst>
                                    <p:animMotion origin="layout" path="M 5E-6 -2.96296E-6 L 5E-6 0.03542 " pathEditMode="relative" rAng="0" ptsTypes="AA">
                                      <p:cBhvr>
                                        <p:cTn id="69" dur="700" spd="-100000" fill="hold"/>
                                        <p:tgtEl>
                                          <p:spTgt spid="25"/>
                                        </p:tgtEl>
                                        <p:attrNameLst>
                                          <p:attrName>ppt_x</p:attrName>
                                          <p:attrName>ppt_y</p:attrName>
                                        </p:attrNameLst>
                                      </p:cBhvr>
                                      <p:rCtr x="0" y="1759"/>
                                    </p:animMotion>
                                  </p:childTnLst>
                                </p:cTn>
                              </p:par>
                              <p:par>
                                <p:cTn id="70" presetID="10" presetClass="entr" presetSubtype="0" fill="hold" grpId="0" nodeType="withEffect">
                                  <p:stCondLst>
                                    <p:cond delay="40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42" presetClass="path" presetSubtype="0" decel="100000" fill="hold" grpId="1" nodeType="withEffect">
                                  <p:stCondLst>
                                    <p:cond delay="400"/>
                                  </p:stCondLst>
                                  <p:childTnLst>
                                    <p:animMotion origin="layout" path="M 4.79167E-6 1.85185E-6 L 4.79167E-6 0.03541 " pathEditMode="relative" rAng="0" ptsTypes="AA">
                                      <p:cBhvr>
                                        <p:cTn id="74"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4" grpId="0" animBg="1"/>
      <p:bldP spid="14" grpId="1" animBg="1"/>
      <p:bldP spid="15" grpId="0" animBg="1"/>
      <p:bldP spid="15" grpId="1" animBg="1"/>
      <p:bldP spid="16" grpId="0" animBg="1"/>
      <p:bldP spid="16" grpId="1" animBg="1"/>
      <p:bldP spid="17" grpId="0" animBg="1"/>
      <p:bldP spid="17" grpId="1" animBg="1"/>
      <p:bldP spid="48" grpId="0" animBg="1"/>
      <p:bldP spid="48" grpId="1" animBg="1"/>
      <p:bldP spid="47" grpId="0" animBg="1"/>
      <p:bldP spid="47" grpId="1" animBg="1"/>
      <p:bldP spid="43" grpId="0" animBg="1"/>
      <p:bldP spid="43" grpId="1" animBg="1"/>
      <p:bldP spid="49" grpId="0" animBg="1"/>
      <p:bldP spid="49"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728F6-9653-13F0-2D7D-2D4D2964DB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329CF6-DF9C-2EAD-5356-5A4F38104806}"/>
              </a:ext>
            </a:extLst>
          </p:cNvPr>
          <p:cNvSpPr>
            <a:spLocks noGrp="1"/>
          </p:cNvSpPr>
          <p:nvPr>
            <p:ph type="title"/>
          </p:nvPr>
        </p:nvSpPr>
        <p:spPr>
          <a:xfrm>
            <a:off x="588263" y="457200"/>
            <a:ext cx="9873549" cy="1107996"/>
          </a:xfrm>
        </p:spPr>
        <p:txBody>
          <a:bodyPr/>
          <a:lstStyle/>
          <a:p>
            <a:r>
              <a:rPr lang="en-US"/>
              <a:t>Azure AI Studio &amp; </a:t>
            </a:r>
            <a:br>
              <a:rPr lang="en-US"/>
            </a:br>
            <a:r>
              <a:rPr lang="en-US"/>
              <a:t>Azure AI SDK</a:t>
            </a:r>
          </a:p>
        </p:txBody>
      </p:sp>
      <p:sp>
        <p:nvSpPr>
          <p:cNvPr id="3" name="Content Placeholder 2">
            <a:extLst>
              <a:ext uri="{FF2B5EF4-FFF2-40B4-BE49-F238E27FC236}">
                <a16:creationId xmlns:a16="http://schemas.microsoft.com/office/drawing/2014/main" id="{F535912D-3524-C007-21D2-42DEF01382EF}"/>
              </a:ext>
            </a:extLst>
          </p:cNvPr>
          <p:cNvSpPr>
            <a:spLocks noGrp="1"/>
          </p:cNvSpPr>
          <p:nvPr>
            <p:ph sz="quarter" idx="10"/>
          </p:nvPr>
        </p:nvSpPr>
        <p:spPr>
          <a:xfrm>
            <a:off x="588263" y="2130632"/>
            <a:ext cx="5346372" cy="2154436"/>
          </a:xfrm>
        </p:spPr>
        <p:txBody>
          <a:bodyPr/>
          <a:lstStyle/>
          <a:p>
            <a:pPr>
              <a:spcBef>
                <a:spcPts val="1200"/>
              </a:spcBef>
            </a:pPr>
            <a:r>
              <a:rPr lang="en-US" sz="2400"/>
              <a:t>First-class integration</a:t>
            </a:r>
          </a:p>
          <a:p>
            <a:pPr>
              <a:spcBef>
                <a:spcPts val="1200"/>
              </a:spcBef>
            </a:pPr>
            <a:r>
              <a:rPr lang="en-US" sz="2400"/>
              <a:t>Build indexes from data in Blob Storage, Microsoft Fabric, etc.</a:t>
            </a:r>
          </a:p>
          <a:p>
            <a:pPr>
              <a:spcBef>
                <a:spcPts val="1200"/>
              </a:spcBef>
            </a:pPr>
            <a:r>
              <a:rPr lang="en-US" sz="2400"/>
              <a:t>Attach to existing Azure AI Search indexes</a:t>
            </a:r>
          </a:p>
        </p:txBody>
      </p:sp>
      <p:pic>
        <p:nvPicPr>
          <p:cNvPr id="7" name="Picture 6">
            <a:extLst>
              <a:ext uri="{FF2B5EF4-FFF2-40B4-BE49-F238E27FC236}">
                <a16:creationId xmlns:a16="http://schemas.microsoft.com/office/drawing/2014/main" id="{D1FB0F32-610C-658C-4755-63A12F9B51BA}"/>
              </a:ext>
            </a:extLst>
          </p:cNvPr>
          <p:cNvPicPr>
            <a:picLocks noChangeAspect="1"/>
          </p:cNvPicPr>
          <p:nvPr/>
        </p:nvPicPr>
        <p:blipFill>
          <a:blip r:embed="rId3"/>
          <a:stretch>
            <a:fillRect/>
          </a:stretch>
        </p:blipFill>
        <p:spPr>
          <a:xfrm>
            <a:off x="6177118" y="4127742"/>
            <a:ext cx="5871449" cy="2273058"/>
          </a:xfrm>
          <a:prstGeom prst="rect">
            <a:avLst/>
          </a:prstGeom>
          <a:ln>
            <a:solidFill>
              <a:schemeClr val="tx1"/>
            </a:solid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A5679F2A-5277-E4FF-2129-CE7DAE5BB075}"/>
              </a:ext>
            </a:extLst>
          </p:cNvPr>
          <p:cNvPicPr>
            <a:picLocks noChangeAspect="1"/>
          </p:cNvPicPr>
          <p:nvPr/>
        </p:nvPicPr>
        <p:blipFill rotWithShape="1">
          <a:blip r:embed="rId4"/>
          <a:srcRect b="13211"/>
          <a:stretch/>
        </p:blipFill>
        <p:spPr>
          <a:xfrm>
            <a:off x="6177119" y="521833"/>
            <a:ext cx="5871448" cy="3217597"/>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161277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35893-D1D0-AE26-FD77-B45849B31A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3468EC-2AFD-4E87-D5F5-4935B2418AB2}"/>
              </a:ext>
            </a:extLst>
          </p:cNvPr>
          <p:cNvSpPr>
            <a:spLocks noGrp="1"/>
          </p:cNvSpPr>
          <p:nvPr>
            <p:ph type="title"/>
          </p:nvPr>
        </p:nvSpPr>
        <p:spPr/>
        <p:txBody>
          <a:bodyPr/>
          <a:lstStyle/>
          <a:p>
            <a:r>
              <a:rPr lang="en-US"/>
              <a:t>Use cases</a:t>
            </a:r>
          </a:p>
        </p:txBody>
      </p:sp>
    </p:spTree>
    <p:extLst>
      <p:ext uri="{BB962C8B-B14F-4D97-AF65-F5344CB8AC3E}">
        <p14:creationId xmlns:p14="http://schemas.microsoft.com/office/powerpoint/2010/main" val="38021053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8DC09-C59E-67FF-8126-192547A7D9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322ED-7FF0-3EDA-9703-1FD2BF70D4D5}"/>
              </a:ext>
            </a:extLst>
          </p:cNvPr>
          <p:cNvSpPr>
            <a:spLocks noGrp="1"/>
          </p:cNvSpPr>
          <p:nvPr>
            <p:ph type="title"/>
          </p:nvPr>
        </p:nvSpPr>
        <p:spPr/>
        <p:txBody>
          <a:bodyPr/>
          <a:lstStyle/>
          <a:p>
            <a:r>
              <a:rPr lang="en-US"/>
              <a:t>Example uses</a:t>
            </a:r>
          </a:p>
        </p:txBody>
      </p:sp>
      <p:sp>
        <p:nvSpPr>
          <p:cNvPr id="3" name="Content Placeholder 2">
            <a:extLst>
              <a:ext uri="{FF2B5EF4-FFF2-40B4-BE49-F238E27FC236}">
                <a16:creationId xmlns:a16="http://schemas.microsoft.com/office/drawing/2014/main" id="{6005968A-0826-47B7-C59D-594AE3B7C793}"/>
              </a:ext>
            </a:extLst>
          </p:cNvPr>
          <p:cNvSpPr>
            <a:spLocks noGrp="1"/>
          </p:cNvSpPr>
          <p:nvPr>
            <p:ph sz="quarter" idx="10"/>
          </p:nvPr>
        </p:nvSpPr>
        <p:spPr>
          <a:xfrm>
            <a:off x="584200" y="1435100"/>
            <a:ext cx="7347225" cy="4739759"/>
          </a:xfrm>
        </p:spPr>
        <p:txBody>
          <a:bodyPr/>
          <a:lstStyle/>
          <a:p>
            <a:pPr marL="0" indent="0">
              <a:buNone/>
            </a:pPr>
            <a:r>
              <a:rPr lang="en-US"/>
              <a:t>Developers have used Azure AI search to create RAG apps for…</a:t>
            </a:r>
          </a:p>
          <a:p>
            <a:r>
              <a:rPr lang="en-US"/>
              <a:t>Public government data</a:t>
            </a:r>
          </a:p>
          <a:p>
            <a:r>
              <a:rPr lang="en-US"/>
              <a:t>Internal HR documents, company meetings, presentations </a:t>
            </a:r>
          </a:p>
          <a:p>
            <a:r>
              <a:rPr lang="en-US"/>
              <a:t>Customer support requests and call transcripts</a:t>
            </a:r>
          </a:p>
          <a:p>
            <a:r>
              <a:rPr lang="en-US"/>
              <a:t>Technical documentation and issue trackers</a:t>
            </a:r>
          </a:p>
          <a:p>
            <a:r>
              <a:rPr lang="en-US"/>
              <a:t>Product manuals</a:t>
            </a:r>
          </a:p>
        </p:txBody>
      </p:sp>
      <p:pic>
        <p:nvPicPr>
          <p:cNvPr id="9" name="Picture 8" descr="A screenshot of a computer program&#10;&#10;Description automatically generated">
            <a:extLst>
              <a:ext uri="{FF2B5EF4-FFF2-40B4-BE49-F238E27FC236}">
                <a16:creationId xmlns:a16="http://schemas.microsoft.com/office/drawing/2014/main" id="{EC1B0B3E-EA9D-4317-B7A9-2B78E548B882}"/>
              </a:ext>
            </a:extLst>
          </p:cNvPr>
          <p:cNvPicPr>
            <a:picLocks noChangeAspect="1"/>
          </p:cNvPicPr>
          <p:nvPr/>
        </p:nvPicPr>
        <p:blipFill>
          <a:blip r:embed="rId3"/>
          <a:stretch>
            <a:fillRect/>
          </a:stretch>
        </p:blipFill>
        <p:spPr>
          <a:xfrm>
            <a:off x="8021876" y="2083737"/>
            <a:ext cx="3821711" cy="2965341"/>
          </a:xfrm>
          <a:prstGeom prst="rect">
            <a:avLst/>
          </a:prstGeom>
          <a:solidFill>
            <a:srgbClr val="000000">
              <a:shade val="95000"/>
            </a:srgbClr>
          </a:solidFill>
          <a:ln w="12700" cap="sq">
            <a:solidFill>
              <a:srgbClr val="000000"/>
            </a:solidFill>
            <a:miter lim="800000"/>
          </a:ln>
          <a:effectLst/>
        </p:spPr>
      </p:pic>
    </p:spTree>
    <p:extLst>
      <p:ext uri="{BB962C8B-B14F-4D97-AF65-F5344CB8AC3E}">
        <p14:creationId xmlns:p14="http://schemas.microsoft.com/office/powerpoint/2010/main" val="188904399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D0BB0-E796-061D-CE28-9C60A18958DE}"/>
              </a:ext>
            </a:extLst>
          </p:cNvPr>
          <p:cNvSpPr>
            <a:spLocks noGrp="1"/>
          </p:cNvSpPr>
          <p:nvPr>
            <p:ph type="title"/>
          </p:nvPr>
        </p:nvSpPr>
        <p:spPr/>
        <p:txBody>
          <a:bodyPr/>
          <a:lstStyle/>
          <a:p>
            <a:r>
              <a:rPr lang="en-US" dirty="0">
                <a:cs typeface="Segoe UI"/>
              </a:rPr>
              <a:t>Next steps</a:t>
            </a:r>
            <a:endParaRPr lang="en-US" dirty="0"/>
          </a:p>
        </p:txBody>
      </p:sp>
      <p:sp>
        <p:nvSpPr>
          <p:cNvPr id="3" name="Content Placeholder 2">
            <a:extLst>
              <a:ext uri="{FF2B5EF4-FFF2-40B4-BE49-F238E27FC236}">
                <a16:creationId xmlns:a16="http://schemas.microsoft.com/office/drawing/2014/main" id="{60C10FAC-65D9-D134-D41E-2629D3124AEA}"/>
              </a:ext>
            </a:extLst>
          </p:cNvPr>
          <p:cNvSpPr>
            <a:spLocks noGrp="1"/>
          </p:cNvSpPr>
          <p:nvPr>
            <p:ph sz="quarter" idx="10"/>
          </p:nvPr>
        </p:nvSpPr>
        <p:spPr>
          <a:xfrm>
            <a:off x="584200" y="1435100"/>
            <a:ext cx="11018838" cy="4869025"/>
          </a:xfrm>
        </p:spPr>
        <p:txBody>
          <a:bodyPr/>
          <a:lstStyle/>
          <a:p>
            <a:pPr marL="0" indent="0">
              <a:buNone/>
            </a:pPr>
            <a:r>
              <a:rPr lang="en-US" dirty="0"/>
              <a:t>Learn more about Azure AI Search</a:t>
            </a:r>
          </a:p>
          <a:p>
            <a:pPr marL="0" indent="0">
              <a:spcAft>
                <a:spcPts val="1200"/>
              </a:spcAft>
              <a:buNone/>
            </a:pPr>
            <a:r>
              <a:rPr lang="en-US" sz="2000" dirty="0">
                <a:hlinkClick r:id="rId3"/>
              </a:rPr>
              <a:t>https://aka.ms/AzureAISearch</a:t>
            </a:r>
            <a:r>
              <a:rPr lang="en-US" sz="2000" dirty="0"/>
              <a:t> </a:t>
            </a:r>
          </a:p>
          <a:p>
            <a:pPr marL="0" indent="0">
              <a:buNone/>
            </a:pPr>
            <a:r>
              <a:rPr lang="en-US" dirty="0"/>
              <a:t>Dig more into quality evaluation details and why Azure AI Search</a:t>
            </a:r>
            <a:br>
              <a:rPr lang="en-US" dirty="0"/>
            </a:br>
            <a:r>
              <a:rPr lang="en-US" dirty="0"/>
              <a:t>will make your application generate better results</a:t>
            </a:r>
          </a:p>
          <a:p>
            <a:pPr marL="0" indent="0">
              <a:spcAft>
                <a:spcPts val="1200"/>
              </a:spcAft>
              <a:buNone/>
            </a:pPr>
            <a:r>
              <a:rPr lang="en-US" sz="2000" dirty="0">
                <a:hlinkClick r:id="rId4"/>
              </a:rPr>
              <a:t>https://aka.ms/ragrelevance</a:t>
            </a:r>
            <a:r>
              <a:rPr lang="en-US" sz="2000" dirty="0"/>
              <a:t> </a:t>
            </a:r>
          </a:p>
          <a:p>
            <a:pPr marL="0" indent="0">
              <a:buNone/>
            </a:pPr>
            <a:r>
              <a:rPr lang="en-US" dirty="0"/>
              <a:t>Deploy a RAG chat application for your organization’s data</a:t>
            </a:r>
          </a:p>
          <a:p>
            <a:pPr marL="0" indent="0">
              <a:spcAft>
                <a:spcPts val="1200"/>
              </a:spcAft>
              <a:buNone/>
            </a:pPr>
            <a:r>
              <a:rPr lang="en-US" sz="2000" dirty="0">
                <a:hlinkClick r:id="rId5"/>
              </a:rPr>
              <a:t>https://aka.ms/azai/python</a:t>
            </a:r>
            <a:endParaRPr lang="en-US" sz="2000" dirty="0"/>
          </a:p>
          <a:p>
            <a:pPr marL="0" indent="0">
              <a:buNone/>
            </a:pPr>
            <a:r>
              <a:rPr lang="en-US" dirty="0"/>
              <a:t>Explore Azure AI Studio for a complete RAG development experience</a:t>
            </a:r>
          </a:p>
          <a:p>
            <a:pPr marL="0" indent="0">
              <a:buNone/>
            </a:pPr>
            <a:r>
              <a:rPr lang="en-US" sz="2000" dirty="0">
                <a:hlinkClick r:id="rId6"/>
              </a:rPr>
              <a:t>https://aka.ms/AzureAIStudio</a:t>
            </a:r>
            <a:endParaRPr lang="en-US" sz="2000" dirty="0"/>
          </a:p>
          <a:p>
            <a:endParaRPr lang="en-US" dirty="0"/>
          </a:p>
        </p:txBody>
      </p:sp>
    </p:spTree>
    <p:extLst>
      <p:ext uri="{BB962C8B-B14F-4D97-AF65-F5344CB8AC3E}">
        <p14:creationId xmlns:p14="http://schemas.microsoft.com/office/powerpoint/2010/main" val="198336704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D0BB0-E796-061D-CE28-9C60A18958DE}"/>
              </a:ext>
            </a:extLst>
          </p:cNvPr>
          <p:cNvSpPr>
            <a:spLocks noGrp="1"/>
          </p:cNvSpPr>
          <p:nvPr>
            <p:ph type="title"/>
          </p:nvPr>
        </p:nvSpPr>
        <p:spPr>
          <a:xfrm>
            <a:off x="588263" y="457200"/>
            <a:ext cx="11018520" cy="553998"/>
          </a:xfrm>
        </p:spPr>
        <p:txBody>
          <a:bodyPr wrap="square" anchor="t">
            <a:normAutofit/>
          </a:bodyPr>
          <a:lstStyle/>
          <a:p>
            <a:r>
              <a:rPr lang="en-US"/>
              <a:t>Echoes of Intelligence -  Semiotic look at </a:t>
            </a:r>
            <a:r>
              <a:rPr lang="en-US" err="1"/>
              <a:t>GenAI</a:t>
            </a:r>
            <a:endParaRPr lang="en-US" dirty="0"/>
          </a:p>
        </p:txBody>
      </p:sp>
      <p:pic>
        <p:nvPicPr>
          <p:cNvPr id="6" name="Picture 5" descr="A screenshot of a computer&#10;&#10;Description automatically generated">
            <a:extLst>
              <a:ext uri="{FF2B5EF4-FFF2-40B4-BE49-F238E27FC236}">
                <a16:creationId xmlns:a16="http://schemas.microsoft.com/office/drawing/2014/main" id="{2514515A-A825-A482-3399-98D9ED0BBC0A}"/>
              </a:ext>
            </a:extLst>
          </p:cNvPr>
          <p:cNvPicPr>
            <a:picLocks noChangeAspect="1"/>
          </p:cNvPicPr>
          <p:nvPr/>
        </p:nvPicPr>
        <p:blipFill>
          <a:blip r:embed="rId3"/>
          <a:stretch>
            <a:fillRect/>
          </a:stretch>
        </p:blipFill>
        <p:spPr>
          <a:xfrm>
            <a:off x="3146095" y="1269882"/>
            <a:ext cx="5774385" cy="4734995"/>
          </a:xfrm>
          <a:prstGeom prst="rect">
            <a:avLst/>
          </a:prstGeom>
          <a:noFill/>
        </p:spPr>
      </p:pic>
      <p:sp>
        <p:nvSpPr>
          <p:cNvPr id="8" name="TextBox 7">
            <a:extLst>
              <a:ext uri="{FF2B5EF4-FFF2-40B4-BE49-F238E27FC236}">
                <a16:creationId xmlns:a16="http://schemas.microsoft.com/office/drawing/2014/main" id="{05116141-8D97-6E4D-E30E-4D799B40DDDA}"/>
              </a:ext>
            </a:extLst>
          </p:cNvPr>
          <p:cNvSpPr txBox="1"/>
          <p:nvPr/>
        </p:nvSpPr>
        <p:spPr>
          <a:xfrm>
            <a:off x="2719375" y="6263561"/>
            <a:ext cx="6912305" cy="461665"/>
          </a:xfrm>
          <a:prstGeom prst="rect">
            <a:avLst/>
          </a:prstGeom>
          <a:noFill/>
        </p:spPr>
        <p:txBody>
          <a:bodyPr wrap="square">
            <a:spAutoFit/>
          </a:bodyPr>
          <a:lstStyle/>
          <a:p>
            <a:r>
              <a:rPr lang="en-CH" sz="2400" dirty="0"/>
              <a:t>https://queue.acm.org/detail.cfm?id=3606011</a:t>
            </a:r>
          </a:p>
        </p:txBody>
      </p:sp>
    </p:spTree>
    <p:extLst>
      <p:ext uri="{BB962C8B-B14F-4D97-AF65-F5344CB8AC3E}">
        <p14:creationId xmlns:p14="http://schemas.microsoft.com/office/powerpoint/2010/main" val="20450800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B0704-46E4-1AA8-CB70-ED8E4DDFB440}"/>
              </a:ext>
            </a:extLst>
          </p:cNvPr>
          <p:cNvSpPr>
            <a:spLocks noGrp="1"/>
          </p:cNvSpPr>
          <p:nvPr>
            <p:ph type="title"/>
          </p:nvPr>
        </p:nvSpPr>
        <p:spPr>
          <a:xfrm>
            <a:off x="588264" y="2044006"/>
            <a:ext cx="10404856" cy="2769989"/>
          </a:xfrm>
        </p:spPr>
        <p:txBody>
          <a:bodyPr/>
          <a:lstStyle/>
          <a:p>
            <a:pPr algn="ctr"/>
            <a:r>
              <a:rPr lang="en-GB" b="0" i="0" u="none" strike="noStrike" dirty="0">
                <a:effectLst/>
                <a:latin typeface="arial" panose="020B0604020202020204" pitchFamily="34" charset="0"/>
              </a:rPr>
              <a:t>“You can't always get what you want</a:t>
            </a:r>
            <a:br>
              <a:rPr lang="en-GB" dirty="0"/>
            </a:br>
            <a:r>
              <a:rPr lang="en-GB" b="0" i="0" u="none" strike="noStrike" dirty="0">
                <a:effectLst/>
                <a:latin typeface="arial" panose="020B0604020202020204" pitchFamily="34" charset="0"/>
              </a:rPr>
              <a:t>But if you try sometimes, well, </a:t>
            </a:r>
            <a:br>
              <a:rPr lang="en-GB" b="0" i="0" u="none" strike="noStrike" dirty="0">
                <a:effectLst/>
                <a:latin typeface="arial" panose="020B0604020202020204" pitchFamily="34" charset="0"/>
              </a:rPr>
            </a:br>
            <a:r>
              <a:rPr lang="en-GB" b="0" i="0" u="none" strike="noStrike" dirty="0">
                <a:effectLst/>
                <a:latin typeface="arial" panose="020B0604020202020204" pitchFamily="34" charset="0"/>
              </a:rPr>
              <a:t>you might find</a:t>
            </a:r>
            <a:br>
              <a:rPr lang="en-GB" dirty="0"/>
            </a:br>
            <a:r>
              <a:rPr lang="en-GB" b="0" i="0" u="none" strike="noStrike" dirty="0">
                <a:effectLst/>
                <a:latin typeface="arial" panose="020B0604020202020204" pitchFamily="34" charset="0"/>
              </a:rPr>
              <a:t>You get what you need”</a:t>
            </a:r>
            <a:br>
              <a:rPr lang="en-GB" b="0" i="0" u="none" strike="noStrike" dirty="0">
                <a:effectLst/>
                <a:latin typeface="arial" panose="020B0604020202020204" pitchFamily="34" charset="0"/>
              </a:rPr>
            </a:br>
            <a:endParaRPr lang="en-CH" dirty="0"/>
          </a:p>
        </p:txBody>
      </p:sp>
    </p:spTree>
    <p:extLst>
      <p:ext uri="{BB962C8B-B14F-4D97-AF65-F5344CB8AC3E}">
        <p14:creationId xmlns:p14="http://schemas.microsoft.com/office/powerpoint/2010/main" val="6005337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4880-0E27-0E88-BA95-0C664F1B6150}"/>
            </a:ext>
          </a:extLst>
        </p:cNvPr>
        <p:cNvGrpSpPr/>
        <p:nvPr/>
      </p:nvGrpSpPr>
      <p:grpSpPr>
        <a:xfrm>
          <a:off x="0" y="0"/>
          <a:ext cx="0" cy="0"/>
          <a:chOff x="0" y="0"/>
          <a:chExt cx="0" cy="0"/>
        </a:xfrm>
      </p:grpSpPr>
      <p:sp>
        <p:nvSpPr>
          <p:cNvPr id="1055" name="Title 1054">
            <a:extLst>
              <a:ext uri="{FF2B5EF4-FFF2-40B4-BE49-F238E27FC236}">
                <a16:creationId xmlns:a16="http://schemas.microsoft.com/office/drawing/2014/main" id="{E36837ED-4EDD-8E39-BD9B-EFCBA4AC6551}"/>
              </a:ext>
            </a:extLst>
          </p:cNvPr>
          <p:cNvSpPr>
            <a:spLocks noGrp="1"/>
          </p:cNvSpPr>
          <p:nvPr>
            <p:ph type="title"/>
          </p:nvPr>
        </p:nvSpPr>
        <p:spPr/>
        <p:txBody>
          <a:bodyPr/>
          <a:lstStyle/>
          <a:p>
            <a:r>
              <a:rPr lang="en-US"/>
              <a:t>The benefit of RAG</a:t>
            </a:r>
          </a:p>
        </p:txBody>
      </p:sp>
      <p:sp>
        <p:nvSpPr>
          <p:cNvPr id="6" name="TextBox 5">
            <a:extLst>
              <a:ext uri="{FF2B5EF4-FFF2-40B4-BE49-F238E27FC236}">
                <a16:creationId xmlns:a16="http://schemas.microsoft.com/office/drawing/2014/main" id="{28B5B846-0BB8-6205-5B0B-B60EE7F61604}"/>
              </a:ext>
            </a:extLst>
          </p:cNvPr>
          <p:cNvSpPr txBox="1"/>
          <p:nvPr/>
        </p:nvSpPr>
        <p:spPr>
          <a:xfrm>
            <a:off x="1249846" y="5666051"/>
            <a:ext cx="3339548" cy="307777"/>
          </a:xfrm>
          <a:prstGeom prst="rect">
            <a:avLst/>
          </a:prstGeom>
          <a:noFill/>
        </p:spPr>
        <p:txBody>
          <a:bodyPr wrap="square" lIns="0" tIns="0" rIns="0" bIns="0" rtlCol="0">
            <a:spAutoFit/>
          </a:bodyPr>
          <a:lstStyle/>
          <a:p>
            <a:pPr algn="l"/>
            <a:r>
              <a:rPr lang="en-US" sz="2000"/>
              <a:t>Access to internal knowledge</a:t>
            </a:r>
          </a:p>
        </p:txBody>
      </p:sp>
      <p:pic>
        <p:nvPicPr>
          <p:cNvPr id="9" name="Picture 8" descr="A screenshot of a chat&#10;&#10;Description automatically generated">
            <a:extLst>
              <a:ext uri="{FF2B5EF4-FFF2-40B4-BE49-F238E27FC236}">
                <a16:creationId xmlns:a16="http://schemas.microsoft.com/office/drawing/2014/main" id="{BAAF2B78-ED05-7D25-B75F-4FEAD632C26A}"/>
              </a:ext>
            </a:extLst>
          </p:cNvPr>
          <p:cNvPicPr>
            <a:picLocks noChangeAspect="1"/>
          </p:cNvPicPr>
          <p:nvPr/>
        </p:nvPicPr>
        <p:blipFill>
          <a:blip r:embed="rId3"/>
          <a:stretch>
            <a:fillRect/>
          </a:stretch>
        </p:blipFill>
        <p:spPr>
          <a:xfrm>
            <a:off x="703194" y="1176684"/>
            <a:ext cx="6951265" cy="3494708"/>
          </a:xfrm>
          <a:prstGeom prst="rect">
            <a:avLst/>
          </a:prstGeom>
          <a:ln>
            <a:noFill/>
          </a:ln>
          <a:effectLst>
            <a:outerShdw blurRad="292100" dist="139700" dir="2700000" algn="tl" rotWithShape="0">
              <a:srgbClr val="333333">
                <a:alpha val="65000"/>
              </a:srgbClr>
            </a:outerShdw>
          </a:effectLst>
        </p:spPr>
      </p:pic>
      <p:pic>
        <p:nvPicPr>
          <p:cNvPr id="5" name="Picture 4" descr="A screenshot of a chat&#10;&#10;Description automatically generated">
            <a:extLst>
              <a:ext uri="{FF2B5EF4-FFF2-40B4-BE49-F238E27FC236}">
                <a16:creationId xmlns:a16="http://schemas.microsoft.com/office/drawing/2014/main" id="{E546D129-0EED-7675-F8D0-38F51267F3B9}"/>
              </a:ext>
            </a:extLst>
          </p:cNvPr>
          <p:cNvPicPr>
            <a:picLocks noChangeAspect="1"/>
          </p:cNvPicPr>
          <p:nvPr/>
        </p:nvPicPr>
        <p:blipFill>
          <a:blip r:embed="rId4"/>
          <a:stretch>
            <a:fillRect/>
          </a:stretch>
        </p:blipFill>
        <p:spPr>
          <a:xfrm>
            <a:off x="4808054" y="2580586"/>
            <a:ext cx="6134100" cy="3644900"/>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E59F5C12-3317-A3BF-7E81-6A9A58572D64}"/>
              </a:ext>
            </a:extLst>
          </p:cNvPr>
          <p:cNvSpPr txBox="1"/>
          <p:nvPr/>
        </p:nvSpPr>
        <p:spPr>
          <a:xfrm>
            <a:off x="7875103" y="1176684"/>
            <a:ext cx="3425687" cy="307777"/>
          </a:xfrm>
          <a:prstGeom prst="rect">
            <a:avLst/>
          </a:prstGeom>
          <a:noFill/>
        </p:spPr>
        <p:txBody>
          <a:bodyPr wrap="square" lIns="0" tIns="0" rIns="0" bIns="0" rtlCol="0">
            <a:spAutoFit/>
          </a:bodyPr>
          <a:lstStyle/>
          <a:p>
            <a:pPr algn="l"/>
            <a:r>
              <a:rPr lang="en-US" sz="2000"/>
              <a:t>Up-to-date public knowledge</a:t>
            </a:r>
          </a:p>
        </p:txBody>
      </p:sp>
    </p:spTree>
    <p:extLst>
      <p:ext uri="{BB962C8B-B14F-4D97-AF65-F5344CB8AC3E}">
        <p14:creationId xmlns:p14="http://schemas.microsoft.com/office/powerpoint/2010/main" val="40833310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icrosoft Ignite 16:9 Template Light">
  <a:themeElements>
    <a:clrScheme name="Custom 151">
      <a:dk1>
        <a:srgbClr val="000000"/>
      </a:dk1>
      <a:lt1>
        <a:srgbClr val="FFFFFF"/>
      </a:lt1>
      <a:dk2>
        <a:srgbClr val="463668"/>
      </a:dk2>
      <a:lt2>
        <a:srgbClr val="E8E6DF"/>
      </a:lt2>
      <a:accent1>
        <a:srgbClr val="463668"/>
      </a:accent1>
      <a:accent2>
        <a:srgbClr val="D59ED7"/>
      </a:accent2>
      <a:accent3>
        <a:srgbClr val="C03BC4"/>
      </a:accent3>
      <a:accent4>
        <a:srgbClr val="8C8279"/>
      </a:accent4>
      <a:accent5>
        <a:srgbClr val="FFA38B"/>
      </a:accent5>
      <a:accent6>
        <a:srgbClr val="D7D2CB"/>
      </a:accent6>
      <a:hlink>
        <a:srgbClr val="C03BC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6" id="{1BA7CB22-62E7-4DD1-BBBE-95E18A4B9C21}" vid="{B251FEC5-B739-4E2E-A06E-54220C95A50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Custom 151">
    <a:dk1>
      <a:srgbClr val="000000"/>
    </a:dk1>
    <a:lt1>
      <a:srgbClr val="FFFFFF"/>
    </a:lt1>
    <a:dk2>
      <a:srgbClr val="463668"/>
    </a:dk2>
    <a:lt2>
      <a:srgbClr val="E8E6DF"/>
    </a:lt2>
    <a:accent1>
      <a:srgbClr val="463668"/>
    </a:accent1>
    <a:accent2>
      <a:srgbClr val="D59ED7"/>
    </a:accent2>
    <a:accent3>
      <a:srgbClr val="C03BC4"/>
    </a:accent3>
    <a:accent4>
      <a:srgbClr val="8C8279"/>
    </a:accent4>
    <a:accent5>
      <a:srgbClr val="FFA38B"/>
    </a:accent5>
    <a:accent6>
      <a:srgbClr val="D7D2CB"/>
    </a:accent6>
    <a:hlink>
      <a:srgbClr val="C03BC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151">
    <a:dk1>
      <a:srgbClr val="000000"/>
    </a:dk1>
    <a:lt1>
      <a:srgbClr val="FFFFFF"/>
    </a:lt1>
    <a:dk2>
      <a:srgbClr val="463668"/>
    </a:dk2>
    <a:lt2>
      <a:srgbClr val="E8E6DF"/>
    </a:lt2>
    <a:accent1>
      <a:srgbClr val="463668"/>
    </a:accent1>
    <a:accent2>
      <a:srgbClr val="D59ED7"/>
    </a:accent2>
    <a:accent3>
      <a:srgbClr val="C03BC4"/>
    </a:accent3>
    <a:accent4>
      <a:srgbClr val="8C8279"/>
    </a:accent4>
    <a:accent5>
      <a:srgbClr val="FFA38B"/>
    </a:accent5>
    <a:accent6>
      <a:srgbClr val="D7D2CB"/>
    </a:accent6>
    <a:hlink>
      <a:srgbClr val="C03BC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8F5212CE279FA4ABCCDA2B633FB6206" ma:contentTypeVersion="21" ma:contentTypeDescription="Create a new document." ma:contentTypeScope="" ma:versionID="98777447365a4e99d4086222c40e4c68">
  <xsd:schema xmlns:xsd="http://www.w3.org/2001/XMLSchema" xmlns:xs="http://www.w3.org/2001/XMLSchema" xmlns:p="http://schemas.microsoft.com/office/2006/metadata/properties" xmlns:ns1="http://schemas.microsoft.com/sharepoint/v3" xmlns:ns2="496da845-320a-4090-a8c1-9d38d24895f3" xmlns:ns3="4d763a3d-abd4-45ac-ad35-6c0fa32d5be4" xmlns:ns4="230e9df3-be65-4c73-a93b-d1236ebd677e" targetNamespace="http://schemas.microsoft.com/office/2006/metadata/properties" ma:root="true" ma:fieldsID="2a669259b813ed9bbbb3dc672542dc47" ns1:_="" ns2:_="" ns3:_="" ns4:_="">
    <xsd:import namespace="http://schemas.microsoft.com/sharepoint/v3"/>
    <xsd:import namespace="496da845-320a-4090-a8c1-9d38d24895f3"/>
    <xsd:import namespace="4d763a3d-abd4-45ac-ad35-6c0fa32d5be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6da845-320a-4090-a8c1-9d38d24895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Location" ma:index="14"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763a3d-abd4-45ac-ad35-6c0fa32d5be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08b2348f-f765-4931-8bdb-b9dbd5a01948}" ma:internalName="TaxCatchAll" ma:showField="CatchAllData" ma:web="4d763a3d-abd4-45ac-ad35-6c0fa32d5be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496da845-320a-4090-a8c1-9d38d24895f3">
      <Terms xmlns="http://schemas.microsoft.com/office/infopath/2007/PartnerControls"/>
    </lcf76f155ced4ddcb4097134ff3c332f>
    <SharedWithUsers xmlns="4d763a3d-abd4-45ac-ad35-6c0fa32d5be4">
      <UserInfo>
        <DisplayName>Saleha Siddique</DisplayName>
        <AccountId>587</AccountId>
        <AccountType/>
      </UserInfo>
      <UserInfo>
        <DisplayName>Greg Degruy</DisplayName>
        <AccountId>113</AccountId>
        <AccountType/>
      </UserInfo>
      <UserInfo>
        <DisplayName>Kaustubh Bajpai</DisplayName>
        <AccountId>1716</AccountId>
        <AccountType/>
      </UserInfo>
      <UserInfo>
        <DisplayName>Dorcas Dago</DisplayName>
        <AccountId>10866</AccountId>
        <AccountType/>
      </UserInfo>
      <UserInfo>
        <DisplayName>Nitya Narasimhan</DisplayName>
        <AccountId>6512</AccountId>
        <AccountType/>
      </UserInfo>
      <UserInfo>
        <DisplayName>Rae Lyon (she/her)</DisplayName>
        <AccountId>27958</AccountId>
        <AccountType/>
      </UserInfo>
      <UserInfo>
        <DisplayName>Ruth Yakubu</DisplayName>
        <AccountId>35474</AccountId>
        <AccountType/>
      </UserInfo>
      <UserInfo>
        <DisplayName>Lee Stott (HE/HIM)</DisplayName>
        <AccountId>3558</AccountId>
        <AccountType/>
      </UserInfo>
      <UserInfo>
        <DisplayName>Pamela Fox</DisplayName>
        <AccountId>34959</AccountId>
        <AccountType/>
      </UserInfo>
      <UserInfo>
        <DisplayName>Paul DeCarlo</DisplayName>
        <AccountId>3622</AccountId>
        <AccountType/>
      </UserInfo>
      <UserInfo>
        <DisplayName>Marc Baiza</DisplayName>
        <AccountId>25679</AccountId>
        <AccountType/>
      </UserInfo>
      <UserInfo>
        <DisplayName>Graeme Malcolm</DisplayName>
        <AccountId>35233</AccountId>
        <AccountType/>
      </UserInfo>
      <UserInfo>
        <DisplayName>Khelan Modi</DisplayName>
        <AccountId>35147</AccountId>
        <AccountType/>
      </UserInfo>
      <UserInfo>
        <DisplayName>Jasmine Greenaway</DisplayName>
        <AccountId>23210</AccountId>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2835BE9-60D0-4A48-9BBB-6DDBD132984B}"/>
</file>

<file path=customXml/itemProps3.xml><?xml version="1.0" encoding="utf-8"?>
<ds:datastoreItem xmlns:ds="http://schemas.openxmlformats.org/officeDocument/2006/customXml" ds:itemID="{F990F116-B58F-4255-B05B-DA3808E0E5C6}">
  <ds:schemaRefs>
    <ds:schemaRef ds:uri="http://purl.org/dc/terms/"/>
    <ds:schemaRef ds:uri="http://purl.org/dc/elements/1.1/"/>
    <ds:schemaRef ds:uri="http://schemas.microsoft.com/office/2006/metadata/properties"/>
    <ds:schemaRef ds:uri="http://schemas.openxmlformats.org/package/2006/metadata/core-properties"/>
    <ds:schemaRef ds:uri="http://purl.org/dc/dcmitype/"/>
    <ds:schemaRef ds:uri="http://www.w3.org/XML/1998/namespace"/>
    <ds:schemaRef ds:uri="http://schemas.microsoft.com/sharepoint/v3"/>
    <ds:schemaRef ds:uri="913b567d-4c83-4181-a45c-f04ce7e1b72e"/>
    <ds:schemaRef ds:uri="http://schemas.microsoft.com/office/2006/documentManagement/types"/>
    <ds:schemaRef ds:uri="http://schemas.microsoft.com/office/infopath/2007/PartnerControls"/>
    <ds:schemaRef ds:uri="230e9df3-be65-4c73-a93b-d1236ebd677e"/>
    <ds:schemaRef ds:uri="804751ba-60e0-4191-9865-d7e5284c1d69"/>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MS_Build_16-9_event_template</Template>
  <TotalTime>7594</TotalTime>
  <Words>9746</Words>
  <Application>Microsoft Macintosh PowerPoint</Application>
  <PresentationFormat>Widescreen</PresentationFormat>
  <Paragraphs>1044</Paragraphs>
  <Slides>87</Slides>
  <Notes>85</Notes>
  <HiddenSlides>2</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87</vt:i4>
      </vt:variant>
    </vt:vector>
  </HeadingPairs>
  <TitlesOfParts>
    <vt:vector size="104" baseType="lpstr">
      <vt:lpstr>Yu Gothic</vt:lpstr>
      <vt:lpstr>-apple-system</vt:lpstr>
      <vt:lpstr>Aptos</vt:lpstr>
      <vt:lpstr>Aptos Narrow</vt:lpstr>
      <vt:lpstr>Arial</vt:lpstr>
      <vt:lpstr>Arial</vt:lpstr>
      <vt:lpstr>Calibri</vt:lpstr>
      <vt:lpstr>Consolas</vt:lpstr>
      <vt:lpstr>Menlo</vt:lpstr>
      <vt:lpstr>Segoe UI</vt:lpstr>
      <vt:lpstr>Segoe UI Semibold</vt:lpstr>
      <vt:lpstr>Segoe UI Semilight</vt:lpstr>
      <vt:lpstr>Segoe UI_MSFontService</vt:lpstr>
      <vt:lpstr>Wingdings</vt:lpstr>
      <vt:lpstr>Microsoft Build 16:9 Template Light</vt:lpstr>
      <vt:lpstr>Microsoft Build 16:9 Template Dark</vt:lpstr>
      <vt:lpstr>Microsoft Ignite 16:9 Template Light</vt:lpstr>
      <vt:lpstr>Microsoft Build</vt:lpstr>
      <vt:lpstr>Vector search and state-of-the-art retrieval for generative AI apps​</vt:lpstr>
      <vt:lpstr>Vector search and state-of-the-art retrieval for generative AI apps​</vt:lpstr>
      <vt:lpstr>Agenda</vt:lpstr>
      <vt:lpstr>Retrieval-augmented  generation (RAG)​</vt:lpstr>
      <vt:lpstr>Generación de Recuperación aumentada (GRA)</vt:lpstr>
      <vt:lpstr>The limitations of LLMS</vt:lpstr>
      <vt:lpstr>Incorporating domain knowledge</vt:lpstr>
      <vt:lpstr>The benefit of RAG</vt:lpstr>
      <vt:lpstr>RAG – Retrieval Augmented Generation</vt:lpstr>
      <vt:lpstr>Robust retrieval for RAG apps</vt:lpstr>
      <vt:lpstr>Vectors and vector databases​</vt:lpstr>
      <vt:lpstr>Vector embeddings</vt:lpstr>
      <vt:lpstr>General Setup</vt:lpstr>
      <vt:lpstr>General Setup</vt:lpstr>
      <vt:lpstr>General Setup</vt:lpstr>
      <vt:lpstr>General Setup</vt:lpstr>
      <vt:lpstr>Embedding helpers</vt:lpstr>
      <vt:lpstr>Embedding helpers</vt:lpstr>
      <vt:lpstr>Document similarity modeled as cosine distance</vt:lpstr>
      <vt:lpstr>Document similarity modeled as cosine distance</vt:lpstr>
      <vt:lpstr>Vector similarity</vt:lpstr>
      <vt:lpstr>Vector search</vt:lpstr>
      <vt:lpstr>Vector Search Example</vt:lpstr>
      <vt:lpstr>Vector Search Example</vt:lpstr>
      <vt:lpstr>Vector Search Example</vt:lpstr>
      <vt:lpstr>Vector Search Example</vt:lpstr>
      <vt:lpstr>Vector databases</vt:lpstr>
      <vt:lpstr>Vector databases in Azure</vt:lpstr>
      <vt:lpstr>Retrieval databases in Azure</vt:lpstr>
      <vt:lpstr>Azure AI Search</vt:lpstr>
      <vt:lpstr>PowerPoint Presentation</vt:lpstr>
      <vt:lpstr>Vector search in Azure AI Search​</vt:lpstr>
      <vt:lpstr>Vector search in Azure AI Search</vt:lpstr>
      <vt:lpstr>Vector Search Example – Index Fields</vt:lpstr>
      <vt:lpstr>Vector Search Example -  Config</vt:lpstr>
      <vt:lpstr>Vector Search Example</vt:lpstr>
      <vt:lpstr>Vector Search Example</vt:lpstr>
      <vt:lpstr>Vector Search Example</vt:lpstr>
      <vt:lpstr>Vector Search Example: Company Perks PDFs</vt:lpstr>
      <vt:lpstr>Vector Search Example: Company Perks PDFs</vt:lpstr>
      <vt:lpstr>Vector Search Example: Company Perks PDFs</vt:lpstr>
      <vt:lpstr>Vector search strategies</vt:lpstr>
      <vt:lpstr>Vector search strategies HNSW</vt:lpstr>
      <vt:lpstr>Vector search strategies HNSW</vt:lpstr>
      <vt:lpstr>Rich vector search query capabilities</vt:lpstr>
      <vt:lpstr>Enterprise ready vector database</vt:lpstr>
      <vt:lpstr>Not just text</vt:lpstr>
      <vt:lpstr>Image Search</vt:lpstr>
      <vt:lpstr>Image Search</vt:lpstr>
      <vt:lpstr>Image Search</vt:lpstr>
      <vt:lpstr>Image Search</vt:lpstr>
      <vt:lpstr>Image Search</vt:lpstr>
      <vt:lpstr>Image Search</vt:lpstr>
      <vt:lpstr>Image Search</vt:lpstr>
      <vt:lpstr>Image Search</vt:lpstr>
      <vt:lpstr>Image Search</vt:lpstr>
      <vt:lpstr>Image Search</vt:lpstr>
      <vt:lpstr>Image Search</vt:lpstr>
      <vt:lpstr>Image Search</vt:lpstr>
      <vt:lpstr>Azure AI Search:​</vt:lpstr>
      <vt:lpstr>Relevance</vt:lpstr>
      <vt:lpstr>Improving relevance</vt:lpstr>
      <vt:lpstr>Search Relevance</vt:lpstr>
      <vt:lpstr>Search Relevance</vt:lpstr>
      <vt:lpstr>Search Relevance</vt:lpstr>
      <vt:lpstr>Search Relevance</vt:lpstr>
      <vt:lpstr>Search Relevance</vt:lpstr>
      <vt:lpstr>Search Relevance – Reciprocal Rank Fusion (RRF)</vt:lpstr>
      <vt:lpstr>Hybrid ranking is not always optimal</vt:lpstr>
      <vt:lpstr>Hybrid ranking is not always optimal</vt:lpstr>
      <vt:lpstr>Hybrid + semantic reranking 🎉</vt:lpstr>
      <vt:lpstr>Hybrid + semantic reranking 🎉</vt:lpstr>
      <vt:lpstr>Semantic ranker</vt:lpstr>
      <vt:lpstr>Semantic ranker</vt:lpstr>
      <vt:lpstr>Retrieval relevance across methods</vt:lpstr>
      <vt:lpstr>Impact of query types on relevance</vt:lpstr>
      <vt:lpstr>Azure AI Search:​</vt:lpstr>
      <vt:lpstr>Data preparation for RAG applications</vt:lpstr>
      <vt:lpstr>Data preparation for RAG applications</vt:lpstr>
      <vt:lpstr>Integrated vectorization End-to-end data processing tailored to RAG</vt:lpstr>
      <vt:lpstr>Azure AI Studio &amp;  Azure AI SDK</vt:lpstr>
      <vt:lpstr>Use cases</vt:lpstr>
      <vt:lpstr>Example uses</vt:lpstr>
      <vt:lpstr>Next steps</vt:lpstr>
      <vt:lpstr>Echoes of Intelligence -  Semiotic look at GenAI</vt:lpstr>
      <vt:lpstr>“You can't always get what you want But if you try sometimes, well,  you might find You get what you need” </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Build</dc:title>
  <dc:subject>Microsoft Build</dc:subject>
  <dc:creator>Kori Monson</dc:creator>
  <cp:keywords>Microsoft Build</cp:keywords>
  <dc:description/>
  <cp:lastModifiedBy>Alvaro Videla Godoy</cp:lastModifiedBy>
  <cp:revision>175</cp:revision>
  <cp:lastPrinted>2023-02-15T20:48:24Z</cp:lastPrinted>
  <dcterms:created xsi:type="dcterms:W3CDTF">2023-09-13T03:11:22Z</dcterms:created>
  <dcterms:modified xsi:type="dcterms:W3CDTF">2024-09-04T14:41:00Z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0x010100C8F5212CE279FA4ABCCDA2B633FB6206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y fmtid="{D5CDD505-2E9C-101B-9397-08002B2CF9AE}" pid="20" name="Order">
    <vt:r8>53800</vt:r8>
  </property>
  <property fmtid="{D5CDD505-2E9C-101B-9397-08002B2CF9AE}" pid="21" name="xd_ProgID">
    <vt:lpwstr/>
  </property>
  <property fmtid="{D5CDD505-2E9C-101B-9397-08002B2CF9AE}" pid="22" name="ComplianceAssetId">
    <vt:lpwstr/>
  </property>
  <property fmtid="{D5CDD505-2E9C-101B-9397-08002B2CF9AE}" pid="23" name="TemplateUrl">
    <vt:lpwstr/>
  </property>
  <property fmtid="{D5CDD505-2E9C-101B-9397-08002B2CF9AE}" pid="24" name="_ExtendedDescription">
    <vt:lpwstr/>
  </property>
  <property fmtid="{D5CDD505-2E9C-101B-9397-08002B2CF9AE}" pid="25" name="TriggerFlowInfo">
    <vt:lpwstr/>
  </property>
  <property fmtid="{D5CDD505-2E9C-101B-9397-08002B2CF9AE}" pid="26" name="xd_Signature">
    <vt:bool>false</vt:bool>
  </property>
</Properties>
</file>